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2"/>
  </p:notes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259" r:id="rId14"/>
    <p:sldId id="271" r:id="rId15"/>
    <p:sldId id="274" r:id="rId16"/>
    <p:sldId id="263" r:id="rId17"/>
    <p:sldId id="264" r:id="rId18"/>
    <p:sldId id="265" r:id="rId19"/>
    <p:sldId id="273" r:id="rId20"/>
    <p:sldId id="267" r:id="rId21"/>
    <p:sldId id="268" r:id="rId22"/>
    <p:sldId id="270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301" r:id="rId42"/>
    <p:sldId id="314" r:id="rId43"/>
    <p:sldId id="293" r:id="rId44"/>
    <p:sldId id="294" r:id="rId45"/>
    <p:sldId id="295" r:id="rId46"/>
    <p:sldId id="296" r:id="rId47"/>
    <p:sldId id="297" r:id="rId48"/>
    <p:sldId id="300" r:id="rId49"/>
    <p:sldId id="299" r:id="rId50"/>
    <p:sldId id="315" r:id="rId51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A1902C-1C99-B340-9563-8D9FF62F0C8D}" type="doc">
      <dgm:prSet loTypeId="urn:microsoft.com/office/officeart/2005/8/layout/cycle8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6B2118EB-D3C2-7444-82F6-457435E6990F}">
      <dgm:prSet phldrT="[文字]"/>
      <dgm:spPr/>
      <dgm:t>
        <a:bodyPr/>
        <a:lstStyle/>
        <a:p>
          <a:r>
            <a:rPr lang="zh-TW" altLang="en-US" dirty="0"/>
            <a:t>本體感覺</a:t>
          </a:r>
        </a:p>
      </dgm:t>
    </dgm:pt>
    <dgm:pt modelId="{E16AE963-0E58-7545-8F22-9D7B05300504}" type="parTrans" cxnId="{9268B3EA-4476-B646-BF58-D0AD105331DD}">
      <dgm:prSet/>
      <dgm:spPr/>
      <dgm:t>
        <a:bodyPr/>
        <a:lstStyle/>
        <a:p>
          <a:endParaRPr lang="zh-TW" altLang="en-US"/>
        </a:p>
      </dgm:t>
    </dgm:pt>
    <dgm:pt modelId="{5263D2AF-22F5-A14F-85C2-C75026718756}" type="sibTrans" cxnId="{9268B3EA-4476-B646-BF58-D0AD105331DD}">
      <dgm:prSet/>
      <dgm:spPr/>
      <dgm:t>
        <a:bodyPr/>
        <a:lstStyle/>
        <a:p>
          <a:endParaRPr lang="zh-TW" altLang="en-US"/>
        </a:p>
      </dgm:t>
    </dgm:pt>
    <dgm:pt modelId="{8787B3A9-09DE-034D-9D97-79F2C75E6B29}">
      <dgm:prSet phldrT="[文字]"/>
      <dgm:spPr/>
      <dgm:t>
        <a:bodyPr/>
        <a:lstStyle/>
        <a:p>
          <a:r>
            <a:rPr lang="zh-TW" altLang="en-US" dirty="0"/>
            <a:t>視覺</a:t>
          </a:r>
        </a:p>
      </dgm:t>
    </dgm:pt>
    <dgm:pt modelId="{5E9A06DD-CA93-9D49-885A-25658B97FF6F}" type="parTrans" cxnId="{35828966-D65E-754B-81AE-53DA5252D2DA}">
      <dgm:prSet/>
      <dgm:spPr/>
      <dgm:t>
        <a:bodyPr/>
        <a:lstStyle/>
        <a:p>
          <a:endParaRPr lang="zh-TW" altLang="en-US"/>
        </a:p>
      </dgm:t>
    </dgm:pt>
    <dgm:pt modelId="{998684E4-380F-484F-B169-FB713A80B473}" type="sibTrans" cxnId="{35828966-D65E-754B-81AE-53DA5252D2DA}">
      <dgm:prSet/>
      <dgm:spPr/>
      <dgm:t>
        <a:bodyPr/>
        <a:lstStyle/>
        <a:p>
          <a:endParaRPr lang="zh-TW" altLang="en-US"/>
        </a:p>
      </dgm:t>
    </dgm:pt>
    <dgm:pt modelId="{9D234928-76D8-D941-8E67-AC8405C79BEF}">
      <dgm:prSet phldrT="[文字]"/>
      <dgm:spPr/>
      <dgm:t>
        <a:bodyPr/>
        <a:lstStyle/>
        <a:p>
          <a:r>
            <a:rPr lang="zh-TW" altLang="en-US" dirty="0"/>
            <a:t>肌力</a:t>
          </a:r>
        </a:p>
      </dgm:t>
    </dgm:pt>
    <dgm:pt modelId="{DD9ECE38-EF78-7840-A14A-D3A665BFA1C4}" type="parTrans" cxnId="{D39F4D59-18C7-A94C-90B0-470F13FBB3DF}">
      <dgm:prSet/>
      <dgm:spPr/>
      <dgm:t>
        <a:bodyPr/>
        <a:lstStyle/>
        <a:p>
          <a:endParaRPr lang="zh-TW" altLang="en-US"/>
        </a:p>
      </dgm:t>
    </dgm:pt>
    <dgm:pt modelId="{9781C88D-2A18-8745-8603-407DB473A4B4}" type="sibTrans" cxnId="{D39F4D59-18C7-A94C-90B0-470F13FBB3DF}">
      <dgm:prSet/>
      <dgm:spPr/>
      <dgm:t>
        <a:bodyPr/>
        <a:lstStyle/>
        <a:p>
          <a:endParaRPr lang="zh-TW" altLang="en-US"/>
        </a:p>
      </dgm:t>
    </dgm:pt>
    <dgm:pt modelId="{75605F14-FA23-D942-A8B3-46C024748303}" type="pres">
      <dgm:prSet presAssocID="{A8A1902C-1C99-B340-9563-8D9FF62F0C8D}" presName="compositeShape" presStyleCnt="0">
        <dgm:presLayoutVars>
          <dgm:chMax val="7"/>
          <dgm:dir/>
          <dgm:resizeHandles val="exact"/>
        </dgm:presLayoutVars>
      </dgm:prSet>
      <dgm:spPr/>
    </dgm:pt>
    <dgm:pt modelId="{415629C1-FE19-F043-8ECC-6F6B2004899B}" type="pres">
      <dgm:prSet presAssocID="{A8A1902C-1C99-B340-9563-8D9FF62F0C8D}" presName="wedge1" presStyleLbl="node1" presStyleIdx="0" presStyleCnt="3"/>
      <dgm:spPr/>
    </dgm:pt>
    <dgm:pt modelId="{4CBCAFF0-68E4-5F4F-B72F-92925BD68734}" type="pres">
      <dgm:prSet presAssocID="{A8A1902C-1C99-B340-9563-8D9FF62F0C8D}" presName="dummy1a" presStyleCnt="0"/>
      <dgm:spPr/>
    </dgm:pt>
    <dgm:pt modelId="{229517C3-4FCD-2A42-BF08-8B348D472607}" type="pres">
      <dgm:prSet presAssocID="{A8A1902C-1C99-B340-9563-8D9FF62F0C8D}" presName="dummy1b" presStyleCnt="0"/>
      <dgm:spPr/>
    </dgm:pt>
    <dgm:pt modelId="{193CD104-E958-8748-A1D0-A3A40CFD6BB5}" type="pres">
      <dgm:prSet presAssocID="{A8A1902C-1C99-B340-9563-8D9FF62F0C8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6E46F26-CF73-EA44-88E6-CDDADA08B547}" type="pres">
      <dgm:prSet presAssocID="{A8A1902C-1C99-B340-9563-8D9FF62F0C8D}" presName="wedge2" presStyleLbl="node1" presStyleIdx="1" presStyleCnt="3"/>
      <dgm:spPr/>
    </dgm:pt>
    <dgm:pt modelId="{DDB68E4E-4C05-6C42-BA64-18E2456B358D}" type="pres">
      <dgm:prSet presAssocID="{A8A1902C-1C99-B340-9563-8D9FF62F0C8D}" presName="dummy2a" presStyleCnt="0"/>
      <dgm:spPr/>
    </dgm:pt>
    <dgm:pt modelId="{29C43392-6711-B846-B858-7FC10BDCBA4C}" type="pres">
      <dgm:prSet presAssocID="{A8A1902C-1C99-B340-9563-8D9FF62F0C8D}" presName="dummy2b" presStyleCnt="0"/>
      <dgm:spPr/>
    </dgm:pt>
    <dgm:pt modelId="{F8E4C2A2-3F9C-3E4E-BF65-97893E32F2D4}" type="pres">
      <dgm:prSet presAssocID="{A8A1902C-1C99-B340-9563-8D9FF62F0C8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BD8A569-EEE6-C245-AEC3-746749BEF893}" type="pres">
      <dgm:prSet presAssocID="{A8A1902C-1C99-B340-9563-8D9FF62F0C8D}" presName="wedge3" presStyleLbl="node1" presStyleIdx="2" presStyleCnt="3"/>
      <dgm:spPr/>
    </dgm:pt>
    <dgm:pt modelId="{51FD560E-AE80-9F43-83C1-8ABB3C8C71D4}" type="pres">
      <dgm:prSet presAssocID="{A8A1902C-1C99-B340-9563-8D9FF62F0C8D}" presName="dummy3a" presStyleCnt="0"/>
      <dgm:spPr/>
    </dgm:pt>
    <dgm:pt modelId="{6D4FD442-234E-F146-A639-85106E3317E7}" type="pres">
      <dgm:prSet presAssocID="{A8A1902C-1C99-B340-9563-8D9FF62F0C8D}" presName="dummy3b" presStyleCnt="0"/>
      <dgm:spPr/>
    </dgm:pt>
    <dgm:pt modelId="{3799FDAB-CB46-6F4D-92DB-450A9ECDDE60}" type="pres">
      <dgm:prSet presAssocID="{A8A1902C-1C99-B340-9563-8D9FF62F0C8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3E15219A-5DEC-7F46-A28A-EA5F6D2935AA}" type="pres">
      <dgm:prSet presAssocID="{5263D2AF-22F5-A14F-85C2-C75026718756}" presName="arrowWedge1" presStyleLbl="fgSibTrans2D1" presStyleIdx="0" presStyleCnt="3"/>
      <dgm:spPr/>
    </dgm:pt>
    <dgm:pt modelId="{11D2F004-92F3-1344-B750-260483415ABD}" type="pres">
      <dgm:prSet presAssocID="{998684E4-380F-484F-B169-FB713A80B473}" presName="arrowWedge2" presStyleLbl="fgSibTrans2D1" presStyleIdx="1" presStyleCnt="3"/>
      <dgm:spPr/>
    </dgm:pt>
    <dgm:pt modelId="{62641820-2A86-554E-BE57-6B7EBA44F186}" type="pres">
      <dgm:prSet presAssocID="{9781C88D-2A18-8745-8603-407DB473A4B4}" presName="arrowWedge3" presStyleLbl="fgSibTrans2D1" presStyleIdx="2" presStyleCnt="3"/>
      <dgm:spPr/>
    </dgm:pt>
  </dgm:ptLst>
  <dgm:cxnLst>
    <dgm:cxn modelId="{57EE90ED-6F87-1B47-939B-EF6C33CA030F}" type="presOf" srcId="{6B2118EB-D3C2-7444-82F6-457435E6990F}" destId="{193CD104-E958-8748-A1D0-A3A40CFD6BB5}" srcOrd="1" destOrd="0" presId="urn:microsoft.com/office/officeart/2005/8/layout/cycle8"/>
    <dgm:cxn modelId="{9ACD876A-C7C4-E549-AC0C-3E527182D72C}" type="presOf" srcId="{9D234928-76D8-D941-8E67-AC8405C79BEF}" destId="{3799FDAB-CB46-6F4D-92DB-450A9ECDDE60}" srcOrd="1" destOrd="0" presId="urn:microsoft.com/office/officeart/2005/8/layout/cycle8"/>
    <dgm:cxn modelId="{A6FD3B94-ED85-9F4C-8CBB-37470E1058C0}" type="presOf" srcId="{A8A1902C-1C99-B340-9563-8D9FF62F0C8D}" destId="{75605F14-FA23-D942-A8B3-46C024748303}" srcOrd="0" destOrd="0" presId="urn:microsoft.com/office/officeart/2005/8/layout/cycle8"/>
    <dgm:cxn modelId="{35828966-D65E-754B-81AE-53DA5252D2DA}" srcId="{A8A1902C-1C99-B340-9563-8D9FF62F0C8D}" destId="{8787B3A9-09DE-034D-9D97-79F2C75E6B29}" srcOrd="1" destOrd="0" parTransId="{5E9A06DD-CA93-9D49-885A-25658B97FF6F}" sibTransId="{998684E4-380F-484F-B169-FB713A80B473}"/>
    <dgm:cxn modelId="{D39F4D59-18C7-A94C-90B0-470F13FBB3DF}" srcId="{A8A1902C-1C99-B340-9563-8D9FF62F0C8D}" destId="{9D234928-76D8-D941-8E67-AC8405C79BEF}" srcOrd="2" destOrd="0" parTransId="{DD9ECE38-EF78-7840-A14A-D3A665BFA1C4}" sibTransId="{9781C88D-2A18-8745-8603-407DB473A4B4}"/>
    <dgm:cxn modelId="{657E9124-EBFE-B44C-A908-E3538DAC3EA7}" type="presOf" srcId="{8787B3A9-09DE-034D-9D97-79F2C75E6B29}" destId="{F8E4C2A2-3F9C-3E4E-BF65-97893E32F2D4}" srcOrd="1" destOrd="0" presId="urn:microsoft.com/office/officeart/2005/8/layout/cycle8"/>
    <dgm:cxn modelId="{1B6C600C-5E87-ED48-8AD1-A7754F54056E}" type="presOf" srcId="{8787B3A9-09DE-034D-9D97-79F2C75E6B29}" destId="{76E46F26-CF73-EA44-88E6-CDDADA08B547}" srcOrd="0" destOrd="0" presId="urn:microsoft.com/office/officeart/2005/8/layout/cycle8"/>
    <dgm:cxn modelId="{36DB6EB6-81A1-8646-9485-948C9A9F3C0F}" type="presOf" srcId="{9D234928-76D8-D941-8E67-AC8405C79BEF}" destId="{2BD8A569-EEE6-C245-AEC3-746749BEF893}" srcOrd="0" destOrd="0" presId="urn:microsoft.com/office/officeart/2005/8/layout/cycle8"/>
    <dgm:cxn modelId="{F9655BFA-82AA-8048-B0AA-9F26ED240516}" type="presOf" srcId="{6B2118EB-D3C2-7444-82F6-457435E6990F}" destId="{415629C1-FE19-F043-8ECC-6F6B2004899B}" srcOrd="0" destOrd="0" presId="urn:microsoft.com/office/officeart/2005/8/layout/cycle8"/>
    <dgm:cxn modelId="{9268B3EA-4476-B646-BF58-D0AD105331DD}" srcId="{A8A1902C-1C99-B340-9563-8D9FF62F0C8D}" destId="{6B2118EB-D3C2-7444-82F6-457435E6990F}" srcOrd="0" destOrd="0" parTransId="{E16AE963-0E58-7545-8F22-9D7B05300504}" sibTransId="{5263D2AF-22F5-A14F-85C2-C75026718756}"/>
    <dgm:cxn modelId="{E6785409-29FC-C749-B63D-A617326DF61C}" type="presParOf" srcId="{75605F14-FA23-D942-A8B3-46C024748303}" destId="{415629C1-FE19-F043-8ECC-6F6B2004899B}" srcOrd="0" destOrd="0" presId="urn:microsoft.com/office/officeart/2005/8/layout/cycle8"/>
    <dgm:cxn modelId="{A7CF5EF0-DAF5-5A45-8C43-9318B9905F5B}" type="presParOf" srcId="{75605F14-FA23-D942-A8B3-46C024748303}" destId="{4CBCAFF0-68E4-5F4F-B72F-92925BD68734}" srcOrd="1" destOrd="0" presId="urn:microsoft.com/office/officeart/2005/8/layout/cycle8"/>
    <dgm:cxn modelId="{54F54F84-B896-DE49-9AC1-6067719E9B2C}" type="presParOf" srcId="{75605F14-FA23-D942-A8B3-46C024748303}" destId="{229517C3-4FCD-2A42-BF08-8B348D472607}" srcOrd="2" destOrd="0" presId="urn:microsoft.com/office/officeart/2005/8/layout/cycle8"/>
    <dgm:cxn modelId="{E7F562CA-4B1E-7449-B53D-9473F5B5E6FB}" type="presParOf" srcId="{75605F14-FA23-D942-A8B3-46C024748303}" destId="{193CD104-E958-8748-A1D0-A3A40CFD6BB5}" srcOrd="3" destOrd="0" presId="urn:microsoft.com/office/officeart/2005/8/layout/cycle8"/>
    <dgm:cxn modelId="{DD139721-34F4-A446-A961-B79F715DF155}" type="presParOf" srcId="{75605F14-FA23-D942-A8B3-46C024748303}" destId="{76E46F26-CF73-EA44-88E6-CDDADA08B547}" srcOrd="4" destOrd="0" presId="urn:microsoft.com/office/officeart/2005/8/layout/cycle8"/>
    <dgm:cxn modelId="{E7CE5D89-2AB4-5F4A-870D-06B7523ECF56}" type="presParOf" srcId="{75605F14-FA23-D942-A8B3-46C024748303}" destId="{DDB68E4E-4C05-6C42-BA64-18E2456B358D}" srcOrd="5" destOrd="0" presId="urn:microsoft.com/office/officeart/2005/8/layout/cycle8"/>
    <dgm:cxn modelId="{59529F1E-F76D-E844-9CBB-B12186DDA7C2}" type="presParOf" srcId="{75605F14-FA23-D942-A8B3-46C024748303}" destId="{29C43392-6711-B846-B858-7FC10BDCBA4C}" srcOrd="6" destOrd="0" presId="urn:microsoft.com/office/officeart/2005/8/layout/cycle8"/>
    <dgm:cxn modelId="{3A256766-1F0B-5141-9C09-0AB707E6F95C}" type="presParOf" srcId="{75605F14-FA23-D942-A8B3-46C024748303}" destId="{F8E4C2A2-3F9C-3E4E-BF65-97893E32F2D4}" srcOrd="7" destOrd="0" presId="urn:microsoft.com/office/officeart/2005/8/layout/cycle8"/>
    <dgm:cxn modelId="{AB00AD76-9AA0-5541-88D5-A98A8A03C595}" type="presParOf" srcId="{75605F14-FA23-D942-A8B3-46C024748303}" destId="{2BD8A569-EEE6-C245-AEC3-746749BEF893}" srcOrd="8" destOrd="0" presId="urn:microsoft.com/office/officeart/2005/8/layout/cycle8"/>
    <dgm:cxn modelId="{1A3E8FC1-4C4C-EF45-A826-A3365B51669C}" type="presParOf" srcId="{75605F14-FA23-D942-A8B3-46C024748303}" destId="{51FD560E-AE80-9F43-83C1-8ABB3C8C71D4}" srcOrd="9" destOrd="0" presId="urn:microsoft.com/office/officeart/2005/8/layout/cycle8"/>
    <dgm:cxn modelId="{527D0093-F2AE-6948-B09C-64AE299105A9}" type="presParOf" srcId="{75605F14-FA23-D942-A8B3-46C024748303}" destId="{6D4FD442-234E-F146-A639-85106E3317E7}" srcOrd="10" destOrd="0" presId="urn:microsoft.com/office/officeart/2005/8/layout/cycle8"/>
    <dgm:cxn modelId="{9B956CF1-95C2-9C42-896B-AF38313B540F}" type="presParOf" srcId="{75605F14-FA23-D942-A8B3-46C024748303}" destId="{3799FDAB-CB46-6F4D-92DB-450A9ECDDE60}" srcOrd="11" destOrd="0" presId="urn:microsoft.com/office/officeart/2005/8/layout/cycle8"/>
    <dgm:cxn modelId="{822A7E3E-D064-FB44-99E1-3C9BA175955F}" type="presParOf" srcId="{75605F14-FA23-D942-A8B3-46C024748303}" destId="{3E15219A-5DEC-7F46-A28A-EA5F6D2935AA}" srcOrd="12" destOrd="0" presId="urn:microsoft.com/office/officeart/2005/8/layout/cycle8"/>
    <dgm:cxn modelId="{752271FD-09CD-1F44-8FB5-575A40D80276}" type="presParOf" srcId="{75605F14-FA23-D942-A8B3-46C024748303}" destId="{11D2F004-92F3-1344-B750-260483415ABD}" srcOrd="13" destOrd="0" presId="urn:microsoft.com/office/officeart/2005/8/layout/cycle8"/>
    <dgm:cxn modelId="{0F43BFE3-4140-3B46-9AA5-BEC4CF189F7A}" type="presParOf" srcId="{75605F14-FA23-D942-A8B3-46C024748303}" destId="{62641820-2A86-554E-BE57-6B7EBA44F18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629C1-FE19-F043-8ECC-6F6B2004899B}">
      <dsp:nvSpPr>
        <dsp:cNvPr id="0" name=""/>
        <dsp:cNvSpPr/>
      </dsp:nvSpPr>
      <dsp:spPr>
        <a:xfrm>
          <a:off x="2061195" y="279328"/>
          <a:ext cx="3609784" cy="3609784"/>
        </a:xfrm>
        <a:prstGeom prst="pie">
          <a:avLst>
            <a:gd name="adj1" fmla="val 16200000"/>
            <a:gd name="adj2" fmla="val 1800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本體感覺</a:t>
          </a:r>
        </a:p>
      </dsp:txBody>
      <dsp:txXfrm>
        <a:off x="3963638" y="1044259"/>
        <a:ext cx="1289208" cy="1074340"/>
      </dsp:txXfrm>
    </dsp:sp>
    <dsp:sp modelId="{76E46F26-CF73-EA44-88E6-CDDADA08B547}">
      <dsp:nvSpPr>
        <dsp:cNvPr id="0" name=""/>
        <dsp:cNvSpPr/>
      </dsp:nvSpPr>
      <dsp:spPr>
        <a:xfrm>
          <a:off x="1986851" y="408249"/>
          <a:ext cx="3609784" cy="3609784"/>
        </a:xfrm>
        <a:prstGeom prst="pie">
          <a:avLst>
            <a:gd name="adj1" fmla="val 1800000"/>
            <a:gd name="adj2" fmla="val 9000000"/>
          </a:avLst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視覺</a:t>
          </a:r>
        </a:p>
      </dsp:txBody>
      <dsp:txXfrm>
        <a:off x="2846323" y="2750312"/>
        <a:ext cx="1933813" cy="945419"/>
      </dsp:txXfrm>
    </dsp:sp>
    <dsp:sp modelId="{2BD8A569-EEE6-C245-AEC3-746749BEF893}">
      <dsp:nvSpPr>
        <dsp:cNvPr id="0" name=""/>
        <dsp:cNvSpPr/>
      </dsp:nvSpPr>
      <dsp:spPr>
        <a:xfrm>
          <a:off x="1912506" y="279328"/>
          <a:ext cx="3609784" cy="3609784"/>
        </a:xfrm>
        <a:prstGeom prst="pie">
          <a:avLst>
            <a:gd name="adj1" fmla="val 9000000"/>
            <a:gd name="adj2" fmla="val 16200000"/>
          </a:avLst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肌力</a:t>
          </a:r>
        </a:p>
      </dsp:txBody>
      <dsp:txXfrm>
        <a:off x="2330640" y="1044259"/>
        <a:ext cx="1289208" cy="1074340"/>
      </dsp:txXfrm>
    </dsp:sp>
    <dsp:sp modelId="{3E15219A-5DEC-7F46-A28A-EA5F6D2935AA}">
      <dsp:nvSpPr>
        <dsp:cNvPr id="0" name=""/>
        <dsp:cNvSpPr/>
      </dsp:nvSpPr>
      <dsp:spPr>
        <a:xfrm>
          <a:off x="1838030" y="55865"/>
          <a:ext cx="4056710" cy="405671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D2F004-92F3-1344-B750-260483415ABD}">
      <dsp:nvSpPr>
        <dsp:cNvPr id="0" name=""/>
        <dsp:cNvSpPr/>
      </dsp:nvSpPr>
      <dsp:spPr>
        <a:xfrm>
          <a:off x="1763388" y="184558"/>
          <a:ext cx="4056710" cy="405671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3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641820-2A86-554E-BE57-6B7EBA44F186}">
      <dsp:nvSpPr>
        <dsp:cNvPr id="0" name=""/>
        <dsp:cNvSpPr/>
      </dsp:nvSpPr>
      <dsp:spPr>
        <a:xfrm>
          <a:off x="1688745" y="55865"/>
          <a:ext cx="4056710" cy="405671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F11E4-A00B-4F52-A1E4-3206249A990D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786314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721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9447214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BC0B8-60FE-4FC7-A52E-0EF8AF931B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819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FDB9B-DF14-4007-89B5-5B4826BC19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74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姿勢不良會讓人看起來比實際年齡更大，特別在中年以後更加明顯</a:t>
            </a:r>
            <a:endParaRPr lang="en-US" altLang="zh-TW" dirty="0"/>
          </a:p>
          <a:p>
            <a:r>
              <a:rPr lang="zh-TW" altLang="en-US" dirty="0"/>
              <a:t>要重返青春就要維持脊椎健康</a:t>
            </a:r>
            <a:endParaRPr lang="en-US" altLang="zh-TW" dirty="0"/>
          </a:p>
          <a:p>
            <a:r>
              <a:rPr lang="zh-TW" altLang="en-US" dirty="0"/>
              <a:t>同樣的脊椎健康就可以讓人看起來更加年輕</a:t>
            </a:r>
            <a:endParaRPr lang="en-US" altLang="zh-TW" dirty="0"/>
          </a:p>
          <a:p>
            <a:r>
              <a:rPr lang="zh-TW" altLang="en-US" dirty="0"/>
              <a:t>另外，因為不良的姿勢，也會讓人的身材看起來有所改變，通常腹部肌群無力雖然不胖，仍會有肚子</a:t>
            </a:r>
            <a:endParaRPr lang="en-US" altLang="zh-TW" dirty="0"/>
          </a:p>
          <a:p>
            <a:r>
              <a:rPr lang="zh-TW" altLang="en-US" dirty="0"/>
              <a:t>駝背的人，臀部看起來相對不渾圓，且上圍也會看起來比實際縮水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DFF8-25B1-46D9-B16D-C5E8BA884F3B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751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椎間盤突出、坐骨神經痛、肌肉拉傷。</a:t>
            </a:r>
            <a:endParaRPr lang="en-US" altLang="zh-TW" dirty="0"/>
          </a:p>
          <a:p>
            <a:r>
              <a:rPr lang="zh-TW" altLang="en-US" dirty="0"/>
              <a:t>這些是我們常聽到的名詞，但是要幫每一個下背痠痛的都找到一個正確的診斷以及受損位置，這往往是一個大工程。</a:t>
            </a:r>
            <a:endParaRPr lang="en-US" altLang="zh-TW" dirty="0"/>
          </a:p>
          <a:p>
            <a:r>
              <a:rPr lang="zh-TW" altLang="en-US" dirty="0"/>
              <a:t>根據文獻，以下背痛來說約莫九成以上的個案下背痛屬於不明原因產生。</a:t>
            </a:r>
            <a:endParaRPr lang="en-US" altLang="zh-TW" dirty="0"/>
          </a:p>
          <a:p>
            <a:r>
              <a:rPr lang="zh-TW" altLang="en-US" dirty="0"/>
              <a:t>所以，與其在事後再慢慢找原因，不如未雨綢繆，在不痛的時候先養好自己的脊椎。</a:t>
            </a:r>
            <a:endParaRPr lang="en-US" altLang="zh-TW" dirty="0"/>
          </a:p>
          <a:p>
            <a:r>
              <a:rPr lang="zh-TW" altLang="en-US" dirty="0"/>
              <a:t>動作測試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DFF8-25B1-46D9-B16D-C5E8BA884F3B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35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0"/>
            <a:ext cx="12188825" cy="6856214"/>
            <a:chOff x="0" y="0"/>
            <a:chExt cx="12188825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5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3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圖片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16"/>
          <a:stretch/>
        </p:blipFill>
        <p:spPr>
          <a:xfrm>
            <a:off x="2666997" y="648177"/>
            <a:ext cx="6837427" cy="283234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0"/>
          <a:stretch/>
        </p:blipFill>
        <p:spPr>
          <a:xfrm>
            <a:off x="2682877" y="3522131"/>
            <a:ext cx="6837427" cy="20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6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3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4717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70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70" y="4343403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331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5" y="982132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3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541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61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5" y="982132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669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470403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39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834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9" y="982135"/>
            <a:ext cx="1890895" cy="489373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1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83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3508" y="188913"/>
            <a:ext cx="10964984" cy="6477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13509" y="1598613"/>
            <a:ext cx="5388708" cy="452596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89786" y="1598615"/>
            <a:ext cx="5388708" cy="21859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89786" y="3937002"/>
            <a:ext cx="5388708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613834" y="6245225"/>
            <a:ext cx="2834217" cy="476250"/>
          </a:xfr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4171951" y="6245225"/>
            <a:ext cx="38481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‹#›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1228917" y="6524626"/>
            <a:ext cx="963083" cy="333375"/>
          </a:xfr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087955-CA66-4AE4-A854-0A9CFD3A6A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5502154"/>
      </p:ext>
    </p:extLst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8" y="3846055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157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521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6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6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03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18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487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4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35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4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01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30EF862D-B651-4CFE-806C-33C13A69F001}" type="datetimeFigureOut">
              <a:rPr lang="zh-TW" altLang="en-US" smtClean="0"/>
              <a:t>2016/6/1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4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7BB9F949-6556-4111-A349-B930C5A966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0261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6" cy="6856214"/>
            <a:chOff x="0" y="0"/>
            <a:chExt cx="12188825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6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pic>
        <p:nvPicPr>
          <p:cNvPr id="12" name="圖片 11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5"/>
          <a:stretch/>
        </p:blipFill>
        <p:spPr>
          <a:xfrm>
            <a:off x="8455067" y="3871464"/>
            <a:ext cx="3826200" cy="403831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t="26051" r="67353" b="-25765"/>
          <a:stretch/>
        </p:blipFill>
        <p:spPr>
          <a:xfrm>
            <a:off x="544603" y="4830235"/>
            <a:ext cx="1161135" cy="36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4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五十佳健身薈</a:t>
            </a:r>
          </a:p>
        </p:txBody>
      </p:sp>
    </p:spTree>
    <p:extLst>
      <p:ext uri="{BB962C8B-B14F-4D97-AF65-F5344CB8AC3E}">
        <p14:creationId xmlns:p14="http://schemas.microsoft.com/office/powerpoint/2010/main" val="2046771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3104" t="12500" r="45608" b="12500"/>
          <a:stretch>
            <a:fillRect/>
          </a:stretch>
        </p:blipFill>
        <p:spPr bwMode="auto">
          <a:xfrm>
            <a:off x="2438400" y="381000"/>
            <a:ext cx="8128000" cy="6225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580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檢測 </a:t>
            </a:r>
            <a:r>
              <a:rPr lang="en-US" altLang="zh-TW" dirty="0">
                <a:sym typeface="Wingdings" panose="05000000000000000000" pitchFamily="2" charset="2"/>
              </a:rPr>
              <a:t></a:t>
            </a:r>
            <a:r>
              <a:rPr lang="zh-TW" altLang="en-US" dirty="0">
                <a:sym typeface="Wingdings" panose="05000000000000000000" pitchFamily="2" charset="2"/>
              </a:rPr>
              <a:t> </a:t>
            </a:r>
            <a:r>
              <a:rPr lang="zh-TW" altLang="en-US" dirty="0"/>
              <a:t>矯正 </a:t>
            </a:r>
            <a:r>
              <a:rPr lang="en-US" altLang="zh-TW" dirty="0">
                <a:sym typeface="Wingdings" panose="05000000000000000000" pitchFamily="2" charset="2"/>
              </a:rPr>
              <a:t></a:t>
            </a:r>
            <a:r>
              <a:rPr lang="zh-TW" altLang="en-US" dirty="0">
                <a:sym typeface="Wingdings" panose="05000000000000000000" pitchFamily="2" charset="2"/>
              </a:rPr>
              <a:t> 強化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姿勢動作檢測</a:t>
            </a:r>
            <a:r>
              <a:rPr lang="zh-TW" altLang="en-US" dirty="0"/>
              <a:t>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利用姿勢評估、動作分析，檢測出肌肉出力的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壞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習慣，找出不自覺的不良姿勢和使力方式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動態的矯正</a:t>
            </a:r>
            <a:r>
              <a:rPr lang="zh-TW" altLang="en-US" dirty="0"/>
              <a:t>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喚起偷懶的肌肉，建立正確的出力方式和動作控制，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增加自己對身體的意識感，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pPr marL="285750" lvl="1"/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強化肌肉質量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在正確穩定的姿態下以有效的方式進行阻力，負重訓練      </a:t>
            </a:r>
            <a:br>
              <a:rPr lang="en-US" altLang="zh-TW" sz="25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強化內外大小肌群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2942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36520" y="731521"/>
            <a:ext cx="694944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愈活愈有力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用對的方式運動，身體就會告訴你</a:t>
            </a:r>
            <a:endParaRPr lang="en-US" altLang="zh-TW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感覺真好</a:t>
            </a:r>
            <a:r>
              <a:rPr lang="en-US" altLang="zh-TW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!”</a:t>
            </a:r>
            <a:endParaRPr lang="en-US" altLang="zh-TW" sz="2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None/>
            </a:pP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None/>
            </a:pPr>
            <a:endParaRPr lang="en-US" altLang="zh-TW" b="1" i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2800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1" algn="ctr"/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None/>
            </a:pP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1432560" y="2164080"/>
            <a:ext cx="96316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以安全漸進的方式建立正確使力習慣，讓肌肉全面動起來。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在不太勉強，卻常常有成就感中，讓您儲存充沛的肌力與能量，挺拔，矯捷，活力四溢地邁向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＋的另一段活躍青春！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1309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92400" y="3462866"/>
            <a:ext cx="6815669" cy="1515533"/>
          </a:xfrm>
        </p:spPr>
        <p:txBody>
          <a:bodyPr/>
          <a:lstStyle/>
          <a:p>
            <a:r>
              <a:rPr lang="zh-TW" altLang="en-US" sz="3600" dirty="0"/>
              <a:t>怎麼動，最健康？</a:t>
            </a:r>
          </a:p>
        </p:txBody>
      </p:sp>
      <p:pic>
        <p:nvPicPr>
          <p:cNvPr id="4" name="圖片 3" descr="5070精英網─樂在生活：週三論壇、劉爺爺劉奶奶說故事、退休前準備課程、樂活論壇，達到LOHAS、健康養身，心靈成長，快樂退休。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16534" r="61631" b="68323"/>
          <a:stretch/>
        </p:blipFill>
        <p:spPr>
          <a:xfrm>
            <a:off x="4801520" y="5501118"/>
            <a:ext cx="2597427" cy="993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3373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-1444487" y="767148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dirty="0"/>
              <a:t>物理治療師─林昭印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235959" y="1427548"/>
            <a:ext cx="8596668" cy="634244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1300"/>
              </a:lnSpc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學經歷：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長庚大學醫學院物理治療學系</a:t>
            </a: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長庚大學醫學院運動傷害防護學程</a:t>
            </a: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中華民國物理治療師國家考試認證</a:t>
            </a: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台北醫學大學附設醫院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物理治療師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合康復健科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/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文山復健科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/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祐一復健科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物理治療師</a:t>
            </a: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易康物理治療所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主任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舜復健康事業有限公司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行銷長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台灣樂活自行車協會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講師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健康促進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/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預防醫學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/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運動傷害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/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貼紮治療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講師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1">
              <a:lnSpc>
                <a:spcPts val="1300"/>
              </a:lnSpc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現任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50+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健身薈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營運經理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中華健康生活保健協會</a:t>
            </a:r>
            <a:r>
              <a:rPr lang="en-US" altLang="zh-TW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理事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lvl="1" indent="0">
              <a:lnSpc>
                <a:spcPts val="1300"/>
              </a:lnSpc>
              <a:buFont typeface="Arial"/>
              <a:buNone/>
            </a:pPr>
            <a:endParaRPr lang="zh-TW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lnSpc>
                <a:spcPts val="1300"/>
              </a:lnSpc>
              <a:buFont typeface="Arial"/>
              <a:buNone/>
            </a:pPr>
            <a:endParaRPr lang="zh-TW" altLang="en-US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19162"/>
          <a:stretch/>
        </p:blipFill>
        <p:spPr>
          <a:xfrm>
            <a:off x="7453862" y="382047"/>
            <a:ext cx="4386470" cy="531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84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534107" y="907964"/>
            <a:ext cx="8596668" cy="13208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+mn-ea"/>
                <a:ea typeface="+mn-ea"/>
              </a:rPr>
              <a:t>何謂物理治療</a:t>
            </a:r>
            <a:r>
              <a:rPr lang="en-US" altLang="zh-TW" dirty="0">
                <a:latin typeface="+mn-ea"/>
                <a:ea typeface="+mn-ea"/>
              </a:rPr>
              <a:t>(Physical Therapy)??</a:t>
            </a:r>
            <a:br>
              <a:rPr lang="zh-TW" altLang="en-US" dirty="0">
                <a:latin typeface="+mn-ea"/>
                <a:ea typeface="+mn-ea"/>
              </a:rPr>
            </a:b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2128800" y="2030588"/>
            <a:ext cx="7279568" cy="3846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藉由力學的矯正來改善姿勢、體態、骨架等等結構問題，達到治療疾病與處理疼痛痠痛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肌肉骨骼系統的問題，動作分析的專家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執行這個專業的醫療從業人員稱為</a:t>
            </a:r>
            <a:r>
              <a:rPr lang="zh-TW" altLang="en-US" sz="2800" dirty="0">
                <a:solidFill>
                  <a:schemeClr val="accent4"/>
                </a:solidFill>
              </a:rPr>
              <a:t>物理治療師</a:t>
            </a:r>
            <a:endParaRPr lang="en-US" altLang="zh-TW" sz="2800" dirty="0">
              <a:solidFill>
                <a:schemeClr val="accent4"/>
              </a:solidFill>
            </a:endParaRPr>
          </a:p>
          <a:p>
            <a:endParaRPr lang="zh-TW" altLang="en-US" dirty="0"/>
          </a:p>
        </p:txBody>
      </p:sp>
      <p:pic>
        <p:nvPicPr>
          <p:cNvPr id="4" name="Picture 2" descr="http://signaturewellnesscenter.com/clients/10106/images/p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40" y="3747739"/>
            <a:ext cx="4305152" cy="2870103"/>
          </a:xfrm>
          <a:prstGeom prst="roundRect">
            <a:avLst>
              <a:gd name="adj" fmla="val 1554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394" y="662372"/>
            <a:ext cx="4007667" cy="3005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4" descr="http://www.actionsportphysio.com/media/uploads/services/images/services/barvicsenko_manu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3" y="3747739"/>
            <a:ext cx="4358228" cy="2781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" name="圖片 6" descr="http://www.contemplas.com/motion-analysis/bike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t="18549" r="8529" b="22019"/>
          <a:stretch/>
        </p:blipFill>
        <p:spPr bwMode="auto">
          <a:xfrm>
            <a:off x="1312840" y="614956"/>
            <a:ext cx="4374447" cy="3100582"/>
          </a:xfrm>
          <a:prstGeom prst="roundRect">
            <a:avLst>
              <a:gd name="adj" fmla="val 1641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2648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駝背圖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914" y="2066733"/>
            <a:ext cx="7380158" cy="3891829"/>
          </a:xfrm>
          <a:prstGeom prst="rect">
            <a:avLst/>
          </a:prstGeom>
        </p:spPr>
      </p:pic>
      <p:pic>
        <p:nvPicPr>
          <p:cNvPr id="6" name="圖片 5" descr="駝背圖片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4925" y="2066733"/>
            <a:ext cx="4027357" cy="448114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8552" y="569844"/>
            <a:ext cx="9076266" cy="1320800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隨著年紀漸長，姿勢使人看起來更加老化</a:t>
            </a:r>
            <a:r>
              <a:rPr lang="en-US" altLang="zh-TW" sz="3600" dirty="0"/>
              <a:t>…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77920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71" y="1020417"/>
            <a:ext cx="4303898" cy="524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76" y="1807381"/>
            <a:ext cx="3092512" cy="256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44" y="2699482"/>
            <a:ext cx="3452276" cy="333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6076" y="609599"/>
            <a:ext cx="9601196" cy="1303867"/>
          </a:xfrm>
        </p:spPr>
        <p:txBody>
          <a:bodyPr/>
          <a:lstStyle/>
          <a:p>
            <a:r>
              <a:rPr lang="zh-TW" altLang="en-US" dirty="0"/>
              <a:t>疼痛原因百百種</a:t>
            </a:r>
            <a:r>
              <a:rPr lang="en-US" altLang="zh-TW" dirty="0"/>
              <a:t>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6569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人體結構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5306" y="659321"/>
            <a:ext cx="8596668" cy="3880773"/>
          </a:xfrm>
        </p:spPr>
        <p:txBody>
          <a:bodyPr>
            <a:noAutofit/>
          </a:bodyPr>
          <a:lstStyle/>
          <a:p>
            <a:r>
              <a:rPr lang="zh-TW" altLang="en-US" sz="3200" dirty="0"/>
              <a:t>骨骼</a:t>
            </a:r>
            <a:r>
              <a:rPr lang="en-US" altLang="zh-TW" sz="3200" dirty="0"/>
              <a:t>-</a:t>
            </a:r>
            <a:r>
              <a:rPr lang="zh-TW" altLang="en-US" sz="3200" dirty="0"/>
              <a:t>鋼筋結構</a:t>
            </a:r>
            <a:endParaRPr lang="en-US" altLang="zh-TW" sz="3200" dirty="0"/>
          </a:p>
          <a:p>
            <a:endParaRPr lang="en-US" altLang="zh-TW" sz="3200" dirty="0"/>
          </a:p>
          <a:p>
            <a:r>
              <a:rPr lang="zh-TW" altLang="en-US" sz="3200" dirty="0"/>
              <a:t>神經</a:t>
            </a:r>
            <a:r>
              <a:rPr lang="en-US" altLang="zh-TW" sz="3200" dirty="0"/>
              <a:t>-</a:t>
            </a:r>
            <a:r>
              <a:rPr lang="zh-TW" altLang="en-US" sz="3200" dirty="0"/>
              <a:t>電路</a:t>
            </a:r>
            <a:endParaRPr lang="en-US" altLang="zh-TW" sz="3200" dirty="0"/>
          </a:p>
          <a:p>
            <a:endParaRPr lang="en-US" altLang="zh-TW" sz="3200" dirty="0"/>
          </a:p>
          <a:p>
            <a:r>
              <a:rPr lang="zh-TW" altLang="en-US" sz="3200" dirty="0"/>
              <a:t>血液</a:t>
            </a:r>
            <a:r>
              <a:rPr lang="en-US" altLang="zh-TW" sz="3200" dirty="0"/>
              <a:t>-</a:t>
            </a:r>
            <a:r>
              <a:rPr lang="zh-TW" altLang="en-US" sz="3200" dirty="0"/>
              <a:t>水管</a:t>
            </a:r>
            <a:endParaRPr lang="en-US" altLang="zh-TW" sz="3200" dirty="0"/>
          </a:p>
          <a:p>
            <a:endParaRPr lang="en-US" altLang="zh-TW" sz="3200" dirty="0"/>
          </a:p>
          <a:p>
            <a:r>
              <a:rPr lang="zh-TW" altLang="en-US" sz="3200" dirty="0"/>
              <a:t>肌肉</a:t>
            </a:r>
            <a:r>
              <a:rPr lang="en-US" altLang="zh-TW" sz="3200" dirty="0"/>
              <a:t>-</a:t>
            </a:r>
            <a:r>
              <a:rPr lang="zh-TW" altLang="en-US" sz="3200" dirty="0"/>
              <a:t>裝修設計</a:t>
            </a:r>
            <a:endParaRPr lang="en-US" altLang="zh-TW" sz="3200" dirty="0"/>
          </a:p>
        </p:txBody>
      </p:sp>
      <p:pic>
        <p:nvPicPr>
          <p:cNvPr id="1026" name="Picture 2" descr="http://static4.ithome.com.tw/sites/default/files/images/%E5%BE%AE%E8%BB%9F_0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0" t="9478" r="33432" b="375"/>
          <a:stretch/>
        </p:blipFill>
        <p:spPr bwMode="auto">
          <a:xfrm>
            <a:off x="8591877" y="0"/>
            <a:ext cx="3019425" cy="6869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87" y="1270000"/>
            <a:ext cx="4320480" cy="505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19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282151" y="569474"/>
            <a:ext cx="9601196" cy="13038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/>
              <a:t>為何肌肉這麼重要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512222" y="1685234"/>
            <a:ext cx="8596668" cy="531633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成人約有</a:t>
            </a:r>
            <a:r>
              <a:rPr lang="en-US" altLang="zh-TW" dirty="0"/>
              <a:t>206</a:t>
            </a:r>
            <a:r>
              <a:rPr lang="zh-TW" altLang="en-US" dirty="0"/>
              <a:t>塊骨頭→</a:t>
            </a:r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99%</a:t>
            </a:r>
            <a:r>
              <a:rPr lang="zh-TW" altLang="en-US" dirty="0">
                <a:solidFill>
                  <a:schemeClr val="accent3">
                    <a:lumMod val="75000"/>
                  </a:schemeClr>
                </a:solidFill>
              </a:rPr>
              <a:t>以上的人都大同小異</a:t>
            </a:r>
            <a:endParaRPr lang="en-US" altLang="zh-TW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zh-TW" altLang="en-US" dirty="0"/>
              <a:t>骨頭必須靠肌肉收縮來活動，所以肌肉影響著身體的活動</a:t>
            </a:r>
            <a:endParaRPr lang="en-US" altLang="zh-TW" dirty="0"/>
          </a:p>
          <a:p>
            <a:r>
              <a:rPr lang="zh-TW" altLang="en-US" dirty="0"/>
              <a:t>肌肉的質與量：力量、耐力、延展度、靈活度</a:t>
            </a:r>
            <a:r>
              <a:rPr lang="en-US" altLang="zh-TW" dirty="0"/>
              <a:t>(</a:t>
            </a:r>
            <a:r>
              <a:rPr lang="zh-TW" altLang="en-US" dirty="0"/>
              <a:t>反應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r>
              <a:rPr lang="zh-TW" altLang="en-US" dirty="0">
                <a:solidFill>
                  <a:schemeClr val="tx1"/>
                </a:solidFill>
              </a:rPr>
              <a:t>人體的肌肉力量在</a:t>
            </a:r>
            <a:r>
              <a:rPr lang="en-US" altLang="zh-TW" dirty="0">
                <a:solidFill>
                  <a:schemeClr val="tx1"/>
                </a:solidFill>
              </a:rPr>
              <a:t>45</a:t>
            </a:r>
            <a:r>
              <a:rPr lang="zh-TW" altLang="en-US" dirty="0">
                <a:solidFill>
                  <a:schemeClr val="tx1"/>
                </a:solidFill>
              </a:rPr>
              <a:t>歲至</a:t>
            </a:r>
            <a:r>
              <a:rPr lang="en-US" altLang="zh-TW" dirty="0">
                <a:solidFill>
                  <a:schemeClr val="tx1"/>
                </a:solidFill>
              </a:rPr>
              <a:t>60</a:t>
            </a:r>
            <a:r>
              <a:rPr lang="zh-TW" altLang="en-US" dirty="0">
                <a:solidFill>
                  <a:schemeClr val="tx1"/>
                </a:solidFill>
              </a:rPr>
              <a:t>歲期間，</a:t>
            </a:r>
            <a:r>
              <a:rPr lang="zh-TW" altLang="en-US" b="1" dirty="0">
                <a:solidFill>
                  <a:schemeClr val="accent5"/>
                </a:solidFill>
              </a:rPr>
              <a:t>每年喪失</a:t>
            </a:r>
            <a:r>
              <a:rPr lang="en-US" altLang="zh-TW" b="1" dirty="0">
                <a:solidFill>
                  <a:schemeClr val="accent5"/>
                </a:solidFill>
              </a:rPr>
              <a:t>1%</a:t>
            </a:r>
            <a:r>
              <a:rPr lang="zh-TW" altLang="en-US" dirty="0">
                <a:solidFill>
                  <a:schemeClr val="tx1"/>
                </a:solidFill>
              </a:rPr>
              <a:t>，</a:t>
            </a:r>
            <a:r>
              <a:rPr lang="en-US" altLang="zh-TW" dirty="0">
                <a:solidFill>
                  <a:schemeClr val="tx1"/>
                </a:solidFill>
              </a:rPr>
              <a:t>65</a:t>
            </a:r>
            <a:r>
              <a:rPr lang="zh-TW" altLang="en-US" dirty="0">
                <a:solidFill>
                  <a:schemeClr val="tx1"/>
                </a:solidFill>
              </a:rPr>
              <a:t>歲至</a:t>
            </a:r>
            <a:r>
              <a:rPr lang="en-US" altLang="zh-TW" dirty="0">
                <a:solidFill>
                  <a:schemeClr val="tx1"/>
                </a:solidFill>
              </a:rPr>
              <a:t>75</a:t>
            </a:r>
            <a:r>
              <a:rPr lang="zh-TW" altLang="en-US" dirty="0">
                <a:solidFill>
                  <a:schemeClr val="tx1"/>
                </a:solidFill>
              </a:rPr>
              <a:t>歲期間，將加速至</a:t>
            </a:r>
            <a:r>
              <a:rPr lang="zh-TW" altLang="en-US" b="1" dirty="0">
                <a:solidFill>
                  <a:schemeClr val="accent5"/>
                </a:solidFill>
              </a:rPr>
              <a:t>每年喪失</a:t>
            </a:r>
            <a:r>
              <a:rPr lang="en-US" altLang="zh-TW" b="1" dirty="0">
                <a:solidFill>
                  <a:schemeClr val="accent5"/>
                </a:solidFill>
              </a:rPr>
              <a:t>1.5%</a:t>
            </a:r>
            <a:r>
              <a:rPr lang="zh-TW" altLang="en-US" dirty="0">
                <a:solidFill>
                  <a:schemeClr val="tx1"/>
                </a:solidFill>
              </a:rPr>
              <a:t>。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肌力的喪失會造成肌耐力和平衡感的下降，將導致生理功能失調，增加</a:t>
            </a:r>
            <a:r>
              <a:rPr lang="zh-TW" altLang="en-US" b="1" dirty="0">
                <a:solidFill>
                  <a:schemeClr val="accent5"/>
                </a:solidFill>
              </a:rPr>
              <a:t>跌倒的機率</a:t>
            </a:r>
            <a:r>
              <a:rPr lang="zh-TW" altLang="en-US" dirty="0">
                <a:solidFill>
                  <a:schemeClr val="tx1"/>
                </a:solidFill>
              </a:rPr>
              <a:t>，引發其他</a:t>
            </a:r>
            <a:r>
              <a:rPr lang="zh-TW" altLang="en-US" b="1" dirty="0">
                <a:solidFill>
                  <a:schemeClr val="accent5"/>
                </a:solidFill>
              </a:rPr>
              <a:t>身體疾病或不適</a:t>
            </a:r>
            <a:endParaRPr lang="en-US" altLang="zh-TW" b="1" dirty="0">
              <a:solidFill>
                <a:schemeClr val="accent5"/>
              </a:solidFill>
            </a:endParaRP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3090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/>
              <a:t>一個期待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zh-TW" altLang="en-US" sz="3600" b="1" dirty="0"/>
              <a:t>健康老化，未來能夠健康自立，不成為家人和社會的負擔，自己也有能有尊嚴，有品質，有活力地活出老年的光釆</a:t>
            </a:r>
            <a:endParaRPr lang="en-US" altLang="zh-TW" sz="3600" b="1" dirty="0"/>
          </a:p>
          <a:p>
            <a:endParaRPr lang="en-US" altLang="zh-TW" sz="4000" dirty="0"/>
          </a:p>
          <a:p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842675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94303" y="1754103"/>
            <a:ext cx="8596668" cy="1826581"/>
          </a:xfrm>
        </p:spPr>
        <p:txBody>
          <a:bodyPr/>
          <a:lstStyle/>
          <a:p>
            <a:r>
              <a:rPr lang="zh-TW" altLang="en-US" dirty="0"/>
              <a:t>到底該怎麼動？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>
          <a:xfrm>
            <a:off x="1286532" y="3922266"/>
            <a:ext cx="8596668" cy="215967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zh-TW" altLang="en-US" sz="2400" dirty="0"/>
              <a:t>「每個醫生都叫我要多運動，那我該做甚麼運動？」</a:t>
            </a:r>
            <a:endParaRPr lang="en-US" altLang="zh-TW" sz="2400" dirty="0"/>
          </a:p>
          <a:p>
            <a:pPr marL="0" indent="0" algn="l">
              <a:buNone/>
            </a:pPr>
            <a:r>
              <a:rPr lang="zh-TW" altLang="en-US" sz="2400" dirty="0"/>
              <a:t>「我每天都有去公園走路，為什麼還是運動不足？」</a:t>
            </a:r>
            <a:endParaRPr lang="en-US" altLang="zh-TW" sz="2400" dirty="0"/>
          </a:p>
          <a:p>
            <a:pPr marL="0" indent="0" algn="l">
              <a:buNone/>
            </a:pPr>
            <a:r>
              <a:rPr lang="zh-TW" altLang="zh-TW" sz="2400" dirty="0"/>
              <a:t>「</a:t>
            </a:r>
            <a:r>
              <a:rPr lang="zh-TW" altLang="en-US" sz="2400" dirty="0"/>
              <a:t>我想運動，但是</a:t>
            </a:r>
            <a:r>
              <a:rPr lang="zh-TW" altLang="zh-TW" sz="2400" dirty="0"/>
              <a:t>到底怎麼運動才是正確的呢？」</a:t>
            </a:r>
            <a:endParaRPr lang="en-US" altLang="zh-TW" sz="2400" dirty="0"/>
          </a:p>
          <a:p>
            <a:pPr marL="0" indent="0" algn="l">
              <a:buNone/>
            </a:pPr>
            <a:r>
              <a:rPr lang="zh-TW" altLang="zh-TW" sz="2400" dirty="0"/>
              <a:t>「怎麼運動才有效果又不會受傷？」</a:t>
            </a:r>
            <a:endParaRPr lang="zh-TW" altLang="en-US" sz="2400" dirty="0"/>
          </a:p>
        </p:txBody>
      </p:sp>
      <p:pic>
        <p:nvPicPr>
          <p:cNvPr id="3082" name="Picture 10" descr="http://previews.123rf.com/images/andreypopov/andreypopov1308/andreypopov130801629/21669449-Portrait-of-doctor-holding-paper-with-question-mark-isolated--Stock-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320" y="558079"/>
            <a:ext cx="3591760" cy="3022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591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56025" y="628073"/>
            <a:ext cx="8596668" cy="1320800"/>
          </a:xfrm>
        </p:spPr>
        <p:txBody>
          <a:bodyPr/>
          <a:lstStyle/>
          <a:p>
            <a:r>
              <a:rPr lang="zh-TW" altLang="en-US" b="1" u="sng" dirty="0">
                <a:solidFill>
                  <a:schemeClr val="accent3">
                    <a:lumMod val="75000"/>
                  </a:schemeClr>
                </a:solidFill>
              </a:rPr>
              <a:t>均衡</a:t>
            </a:r>
          </a:p>
        </p:txBody>
      </p:sp>
      <p:pic>
        <p:nvPicPr>
          <p:cNvPr id="2050" name="Picture 2" descr="http://nutri.jtf.org.tw/img/child_pyram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30" y="1678206"/>
            <a:ext cx="6615257" cy="46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536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04532" y="597625"/>
            <a:ext cx="9601196" cy="1303867"/>
          </a:xfrm>
        </p:spPr>
        <p:txBody>
          <a:bodyPr/>
          <a:lstStyle/>
          <a:p>
            <a:r>
              <a:rPr lang="zh-TW" altLang="en-US" dirty="0"/>
              <a:t>如何知道自己的運動盲點？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27018" y="2490138"/>
            <a:ext cx="9049640" cy="3880773"/>
          </a:xfrm>
        </p:spPr>
        <p:txBody>
          <a:bodyPr>
            <a:normAutofit/>
          </a:bodyPr>
          <a:lstStyle/>
          <a:p>
            <a:r>
              <a:rPr lang="zh-TW" altLang="zh-TW" sz="2400" dirty="0">
                <a:latin typeface="+mj-ea"/>
                <a:ea typeface="+mj-ea"/>
              </a:rPr>
              <a:t>理想上肌肉的使用應該是均衡的，而不是在單一肌肉或是關節的使力，</a:t>
            </a:r>
            <a:r>
              <a:rPr lang="zh-TW" altLang="en-US" sz="2400" dirty="0">
                <a:latin typeface="+mj-ea"/>
                <a:ea typeface="+mj-ea"/>
              </a:rPr>
              <a:t>否則長期</a:t>
            </a:r>
            <a:r>
              <a:rPr lang="zh-TW" altLang="zh-TW" sz="2400" dirty="0">
                <a:latin typeface="+mj-ea"/>
                <a:ea typeface="+mj-ea"/>
              </a:rPr>
              <a:t>造成單一肌肉或關節的過多壓力</a:t>
            </a:r>
            <a:r>
              <a:rPr lang="zh-TW" altLang="en-US" sz="2400" dirty="0">
                <a:latin typeface="+mj-ea"/>
                <a:ea typeface="+mj-ea"/>
              </a:rPr>
              <a:t>而產生不適</a:t>
            </a:r>
            <a:endParaRPr lang="en-US" altLang="zh-TW" sz="2400" dirty="0">
              <a:latin typeface="+mj-ea"/>
              <a:ea typeface="+mj-ea"/>
            </a:endParaRPr>
          </a:p>
          <a:p>
            <a:r>
              <a:rPr lang="zh-TW" altLang="en-US" sz="2400" dirty="0">
                <a:latin typeface="+mj-ea"/>
                <a:ea typeface="+mj-ea"/>
              </a:rPr>
              <a:t>找出身體動作的</a:t>
            </a:r>
            <a:r>
              <a:rPr lang="en-US" altLang="zh-TW" sz="2400" dirty="0">
                <a:latin typeface="+mj-ea"/>
                <a:ea typeface="+mj-ea"/>
              </a:rPr>
              <a:t>”</a:t>
            </a:r>
            <a:r>
              <a:rPr lang="zh-TW" altLang="en-US" sz="2400" dirty="0">
                <a:latin typeface="+mj-ea"/>
                <a:ea typeface="+mj-ea"/>
              </a:rPr>
              <a:t>壞習慣</a:t>
            </a:r>
            <a:r>
              <a:rPr lang="en-US" altLang="zh-TW" sz="2400" dirty="0">
                <a:latin typeface="+mj-ea"/>
                <a:ea typeface="+mj-ea"/>
              </a:rPr>
              <a:t>”</a:t>
            </a:r>
            <a:r>
              <a:rPr lang="zh-TW" altLang="en-US" sz="2400" dirty="0">
                <a:latin typeface="+mj-ea"/>
                <a:ea typeface="+mj-ea"/>
              </a:rPr>
              <a:t>，加以矯正調整，並追蹤效果</a:t>
            </a:r>
            <a:endParaRPr lang="en-US" altLang="zh-TW" sz="2400" dirty="0">
              <a:latin typeface="+mj-ea"/>
              <a:ea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6869" r="20381" b="5859"/>
          <a:stretch/>
        </p:blipFill>
        <p:spPr>
          <a:xfrm>
            <a:off x="6948742" y="3869634"/>
            <a:ext cx="1204632" cy="244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6331" r="18913" b="11111"/>
          <a:stretch/>
        </p:blipFill>
        <p:spPr>
          <a:xfrm>
            <a:off x="4457833" y="3869634"/>
            <a:ext cx="1381184" cy="249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4" t="12390" r="14229" b="10034"/>
          <a:stretch/>
        </p:blipFill>
        <p:spPr>
          <a:xfrm>
            <a:off x="1996579" y="3869635"/>
            <a:ext cx="1351530" cy="2432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74" y="3869634"/>
            <a:ext cx="2725600" cy="1816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版面配置區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3" b="24607"/>
          <a:stretch/>
        </p:blipFill>
        <p:spPr>
          <a:xfrm>
            <a:off x="417046" y="1901492"/>
            <a:ext cx="11111431" cy="418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43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4700" y="3784020"/>
            <a:ext cx="8031068" cy="1470025"/>
          </a:xfrm>
        </p:spPr>
        <p:txBody>
          <a:bodyPr/>
          <a:lstStyle/>
          <a:p>
            <a:br>
              <a:rPr lang="en-US" altLang="zh-TW" sz="4800" dirty="0"/>
            </a:br>
            <a:r>
              <a:rPr lang="zh-TW" altLang="en-US" sz="4800" dirty="0"/>
              <a:t>優美的姿勢、順暢的動作</a:t>
            </a:r>
            <a:endParaRPr lang="en-US" sz="4800" dirty="0"/>
          </a:p>
        </p:txBody>
      </p:sp>
      <p:pic>
        <p:nvPicPr>
          <p:cNvPr id="4" name="圖片 3" descr="5070精英網─樂在生活：週三論壇、劉爺爺劉奶奶說故事、退休前準備課程、樂活論壇，達到LOHAS、健康養身，心靈成長，快樂退休。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16534" r="61631" b="68323"/>
          <a:stretch/>
        </p:blipFill>
        <p:spPr>
          <a:xfrm>
            <a:off x="4235383" y="5529692"/>
            <a:ext cx="3608980" cy="138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1759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彭伊君 物理治療師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33782" y="2129052"/>
            <a:ext cx="7952417" cy="4297363"/>
          </a:xfrm>
        </p:spPr>
        <p:txBody>
          <a:bodyPr/>
          <a:lstStyle/>
          <a:p>
            <a:pPr lvl="1"/>
            <a:endParaRPr lang="en-US" altLang="zh-TW" dirty="0">
              <a:solidFill>
                <a:schemeClr val="tx1"/>
              </a:solidFill>
            </a:endParaRPr>
          </a:p>
          <a:p>
            <a:pPr lvl="1"/>
            <a:r>
              <a:rPr lang="en-US" altLang="zh-TW" dirty="0">
                <a:solidFill>
                  <a:schemeClr val="tx1"/>
                </a:solidFill>
              </a:rPr>
              <a:t>2005-2008</a:t>
            </a:r>
            <a:r>
              <a:rPr lang="zh-TW" altLang="en-US" dirty="0">
                <a:solidFill>
                  <a:schemeClr val="tx1"/>
                </a:solidFill>
              </a:rPr>
              <a:t>年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zh-TW" altLang="en-US" dirty="0">
                <a:solidFill>
                  <a:schemeClr val="tx1"/>
                </a:solidFill>
              </a:rPr>
              <a:t>台大物理治療碩士</a:t>
            </a:r>
            <a:r>
              <a:rPr lang="en-US" altLang="zh-TW" dirty="0">
                <a:solidFill>
                  <a:schemeClr val="tx1"/>
                </a:solidFill>
              </a:rPr>
              <a:t>  STOTT PILATES </a:t>
            </a:r>
            <a:r>
              <a:rPr lang="zh-TW" altLang="en-US" dirty="0">
                <a:solidFill>
                  <a:schemeClr val="tx1"/>
                </a:solidFill>
              </a:rPr>
              <a:t>全證照（＊</a:t>
            </a:r>
            <a:r>
              <a:rPr lang="en-US" altLang="zh-TW" dirty="0">
                <a:solidFill>
                  <a:schemeClr val="tx1"/>
                </a:solidFill>
              </a:rPr>
              <a:t>7</a:t>
            </a:r>
            <a:r>
              <a:rPr lang="zh-TW" altLang="en-US" dirty="0">
                <a:solidFill>
                  <a:schemeClr val="tx1"/>
                </a:solidFill>
              </a:rPr>
              <a:t>）考取</a:t>
            </a:r>
            <a:endParaRPr lang="en-US" altLang="zh-TW" dirty="0">
              <a:solidFill>
                <a:schemeClr val="tx1"/>
              </a:solidFill>
            </a:endParaRPr>
          </a:p>
          <a:p>
            <a:pPr lvl="1"/>
            <a:r>
              <a:rPr lang="en-US" altLang="zh-TW" dirty="0">
                <a:solidFill>
                  <a:schemeClr val="tx1"/>
                </a:solidFill>
              </a:rPr>
              <a:t>2010</a:t>
            </a:r>
            <a:r>
              <a:rPr lang="zh-TW" altLang="en-US" dirty="0">
                <a:solidFill>
                  <a:schemeClr val="tx1"/>
                </a:solidFill>
              </a:rPr>
              <a:t>年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zh-TW" altLang="en-US" dirty="0">
                <a:solidFill>
                  <a:schemeClr val="tx1"/>
                </a:solidFill>
              </a:rPr>
              <a:t>臨床彼拉提斯全證照（</a:t>
            </a:r>
            <a:r>
              <a:rPr lang="en-US" altLang="zh-TW" dirty="0">
                <a:solidFill>
                  <a:schemeClr val="tx1"/>
                </a:solidFill>
              </a:rPr>
              <a:t>*4</a:t>
            </a:r>
            <a:r>
              <a:rPr lang="zh-TW" altLang="en-US" dirty="0">
                <a:solidFill>
                  <a:schemeClr val="tx1"/>
                </a:solidFill>
              </a:rPr>
              <a:t>）考取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zh-TW" altLang="en-US" dirty="0">
                <a:solidFill>
                  <a:schemeClr val="tx1"/>
                </a:solidFill>
              </a:rPr>
              <a:t>美國波特蘭復健彼拉提斯進修</a:t>
            </a:r>
            <a:endParaRPr lang="en-US" altLang="zh-TW" dirty="0">
              <a:solidFill>
                <a:schemeClr val="tx1"/>
              </a:solidFill>
            </a:endParaRPr>
          </a:p>
          <a:p>
            <a:pPr lvl="1"/>
            <a:r>
              <a:rPr lang="en-US" altLang="zh-TW" dirty="0">
                <a:solidFill>
                  <a:schemeClr val="tx1"/>
                </a:solidFill>
              </a:rPr>
              <a:t>2011</a:t>
            </a:r>
            <a:r>
              <a:rPr lang="zh-TW" altLang="en-US" dirty="0">
                <a:solidFill>
                  <a:schemeClr val="tx1"/>
                </a:solidFill>
              </a:rPr>
              <a:t>年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zh-TW" altLang="en-US" dirty="0">
                <a:solidFill>
                  <a:schemeClr val="tx1"/>
                </a:solidFill>
              </a:rPr>
              <a:t>加拿大多倫多講師訓練</a:t>
            </a:r>
            <a:endParaRPr lang="en-US" altLang="zh-TW" dirty="0">
              <a:solidFill>
                <a:schemeClr val="tx1"/>
              </a:solidFill>
            </a:endParaRPr>
          </a:p>
          <a:p>
            <a:pPr lvl="1"/>
            <a:r>
              <a:rPr lang="en-US" altLang="zh-TW" dirty="0">
                <a:solidFill>
                  <a:schemeClr val="tx1"/>
                </a:solidFill>
              </a:rPr>
              <a:t>2012</a:t>
            </a:r>
            <a:r>
              <a:rPr lang="zh-TW" altLang="en-US" dirty="0">
                <a:solidFill>
                  <a:schemeClr val="tx1"/>
                </a:solidFill>
              </a:rPr>
              <a:t>年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zh-TW" altLang="en-US" dirty="0">
                <a:solidFill>
                  <a:schemeClr val="tx1"/>
                </a:solidFill>
              </a:rPr>
              <a:t>加拿大多倫多共同教學</a:t>
            </a:r>
            <a:endParaRPr lang="en-US" altLang="zh-TW" dirty="0">
              <a:solidFill>
                <a:schemeClr val="tx1"/>
              </a:solidFill>
            </a:endParaRPr>
          </a:p>
          <a:p>
            <a:pPr lvl="1"/>
            <a:r>
              <a:rPr lang="en-US" altLang="zh-TW" dirty="0">
                <a:solidFill>
                  <a:schemeClr val="tx1"/>
                </a:solidFill>
              </a:rPr>
              <a:t>2013</a:t>
            </a:r>
            <a:r>
              <a:rPr lang="zh-TW" altLang="en-US" dirty="0">
                <a:solidFill>
                  <a:schemeClr val="tx1"/>
                </a:solidFill>
              </a:rPr>
              <a:t>創業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zh-TW" altLang="en-US" dirty="0">
                <a:solidFill>
                  <a:schemeClr val="tx1"/>
                </a:solidFill>
              </a:rPr>
              <a:t>彼拉提斯教室</a:t>
            </a:r>
            <a:endParaRPr lang="en-US" altLang="zh-TW" dirty="0">
              <a:solidFill>
                <a:schemeClr val="tx1"/>
              </a:solidFill>
            </a:endParaRPr>
          </a:p>
          <a:p>
            <a:endParaRPr kumimoji="1"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89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今日流程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/>
              <a:t>認識姿勢</a:t>
            </a:r>
            <a:endParaRPr kumimoji="1" lang="en-US" altLang="zh-TW" dirty="0"/>
          </a:p>
          <a:p>
            <a:r>
              <a:rPr kumimoji="1" lang="zh-TW" altLang="en-US" dirty="0"/>
              <a:t>姿勢與健康</a:t>
            </a:r>
            <a:endParaRPr kumimoji="1" lang="en-US" altLang="zh-TW" dirty="0"/>
          </a:p>
          <a:p>
            <a:r>
              <a:rPr kumimoji="1" lang="zh-TW" altLang="en-US" dirty="0"/>
              <a:t>矯正姿勢的好運動：</a:t>
            </a:r>
            <a:r>
              <a:rPr kumimoji="1" lang="en-US" altLang="zh-TW" dirty="0"/>
              <a:t>Pilates</a:t>
            </a:r>
          </a:p>
          <a:p>
            <a:r>
              <a:rPr kumimoji="1" lang="zh-TW" altLang="en-US" dirty="0"/>
              <a:t>你有優雅的姿勢嗎？姿勢檢測</a:t>
            </a:r>
            <a:endParaRPr kumimoji="1" lang="en-US" altLang="zh-TW" dirty="0"/>
          </a:p>
          <a:p>
            <a:r>
              <a:rPr kumimoji="1" lang="zh-TW" altLang="en-US" dirty="0"/>
              <a:t>核心肌群</a:t>
            </a:r>
            <a:endParaRPr kumimoji="1" lang="en-US" altLang="zh-TW" dirty="0"/>
          </a:p>
          <a:p>
            <a:r>
              <a:rPr kumimoji="1" lang="zh-TW" altLang="en-US" dirty="0"/>
              <a:t>動作檢測</a:t>
            </a:r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pPr marL="0" indent="0">
              <a:buNone/>
            </a:pPr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28116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285" y="695435"/>
            <a:ext cx="3387337" cy="1411941"/>
          </a:xfrm>
        </p:spPr>
        <p:txBody>
          <a:bodyPr/>
          <a:lstStyle/>
          <a:p>
            <a:r>
              <a:rPr lang="zh-TW" altLang="en-US" sz="3600" dirty="0">
                <a:solidFill>
                  <a:srgbClr val="3891A7"/>
                </a:solidFill>
                <a:latin typeface="Heiti TC Medium"/>
                <a:ea typeface="Heiti TC Medium"/>
                <a:cs typeface="Heiti TC Medium"/>
              </a:rPr>
              <a:t>脊椎結構</a:t>
            </a:r>
            <a:endParaRPr lang="en-US" sz="3600" dirty="0">
              <a:solidFill>
                <a:srgbClr val="3891A7"/>
              </a:solidFill>
              <a:latin typeface="Heiti TC Medium"/>
              <a:ea typeface="Heiti TC Medium"/>
              <a:cs typeface="Heiti TC Medium"/>
            </a:endParaRPr>
          </a:p>
        </p:txBody>
      </p:sp>
      <p:pic>
        <p:nvPicPr>
          <p:cNvPr id="4" name="Content Placeholder 3" descr="?? 5-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48734" y="789075"/>
            <a:ext cx="6792797" cy="5295331"/>
          </a:xfrm>
        </p:spPr>
      </p:pic>
    </p:spTree>
    <p:extLst>
      <p:ext uri="{BB962C8B-B14F-4D97-AF65-F5344CB8AC3E}">
        <p14:creationId xmlns:p14="http://schemas.microsoft.com/office/powerpoint/2010/main" val="1941107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title"/>
          </p:nvPr>
        </p:nvSpPr>
        <p:spPr>
          <a:xfrm>
            <a:off x="1213516" y="299748"/>
            <a:ext cx="9601196" cy="1303867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姿勢分類</a:t>
            </a:r>
            <a:endParaRPr lang="zh-TW" altLang="en-US" sz="6600" dirty="0">
              <a:solidFill>
                <a:schemeClr val="accent1">
                  <a:satMod val="150000"/>
                </a:schemeClr>
              </a:solidFill>
              <a:latin typeface="Heiti TC Medium"/>
              <a:ea typeface="Heiti TC Medium"/>
              <a:cs typeface="Heiti TC Medium"/>
            </a:endParaRPr>
          </a:p>
        </p:txBody>
      </p:sp>
      <p:pic>
        <p:nvPicPr>
          <p:cNvPr id="50179" name="Picture 4" descr="img24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2159" y="1241476"/>
            <a:ext cx="8857397" cy="5616524"/>
          </a:xfrm>
        </p:spPr>
      </p:pic>
      <p:sp>
        <p:nvSpPr>
          <p:cNvPr id="2048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666875" y="6400801"/>
            <a:ext cx="2133600" cy="3206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AA30078-A62B-43D4-8DB4-8C4FCD29341A}" type="slidenum">
              <a:rPr lang="en-US" altLang="zh-TW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50181" name="文字方塊 4"/>
          <p:cNvSpPr txBox="1">
            <a:spLocks noChangeArrowheads="1"/>
          </p:cNvSpPr>
          <p:nvPr/>
        </p:nvSpPr>
        <p:spPr bwMode="auto">
          <a:xfrm>
            <a:off x="7453314" y="5857875"/>
            <a:ext cx="2357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>
                <a:latin typeface="Corbel" pitchFamily="34" charset="0"/>
              </a:rPr>
              <a:t>(STOTT PILATES)</a:t>
            </a:r>
            <a:endParaRPr lang="zh-TW" altLang="en-US" sz="160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12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5"/>
          <p:cNvSpPr>
            <a:spLocks noGrp="1" noChangeArrowheads="1"/>
          </p:cNvSpPr>
          <p:nvPr>
            <p:ph type="title"/>
          </p:nvPr>
        </p:nvSpPr>
        <p:spPr>
          <a:xfrm>
            <a:off x="1081090" y="328084"/>
            <a:ext cx="9601196" cy="1303867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理想的姿勢</a:t>
            </a:r>
            <a:r>
              <a:rPr lang="en-US" altLang="zh-TW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 (</a:t>
            </a:r>
            <a:r>
              <a:rPr lang="zh-TW" altLang="en-US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側面</a:t>
            </a:r>
            <a:r>
              <a:rPr lang="en-US" altLang="zh-TW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)</a:t>
            </a:r>
            <a:endParaRPr lang="zh-TW" altLang="en-US" dirty="0">
              <a:solidFill>
                <a:schemeClr val="accent1">
                  <a:satMod val="150000"/>
                </a:schemeClr>
              </a:solidFill>
              <a:latin typeface="Heiti TC Medium"/>
              <a:ea typeface="Heiti TC Medium"/>
              <a:cs typeface="Heiti TC Medium"/>
            </a:endParaRPr>
          </a:p>
        </p:txBody>
      </p:sp>
      <p:pic>
        <p:nvPicPr>
          <p:cNvPr id="51203" name="Picture 8" descr="img25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1835" y="1274313"/>
            <a:ext cx="6896881" cy="5583687"/>
          </a:xfrm>
        </p:spPr>
      </p:pic>
      <p:sp>
        <p:nvSpPr>
          <p:cNvPr id="22530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666875" y="6400801"/>
            <a:ext cx="2133600" cy="3206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8B82052-B7BB-4F82-9594-FB954FEC7705}" type="slidenum">
              <a:rPr lang="en-US" altLang="zh-TW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1486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277071" y="245157"/>
            <a:ext cx="9601196" cy="1303867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彎腰駝背</a:t>
            </a:r>
          </a:p>
        </p:txBody>
      </p:sp>
      <p:pic>
        <p:nvPicPr>
          <p:cNvPr id="52227" name="Picture 4" descr="img24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7909" y="1182230"/>
            <a:ext cx="8559519" cy="5675770"/>
          </a:xfrm>
        </p:spPr>
      </p:pic>
      <p:sp>
        <p:nvSpPr>
          <p:cNvPr id="2355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666875" y="6400801"/>
            <a:ext cx="2133600" cy="3206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C8C7055-DB5F-45C0-A1C9-F0AC8CAE2F02}" type="slidenum">
              <a:rPr lang="en-US" altLang="zh-TW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5074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194" t="27991" r="73281" b="26908"/>
          <a:stretch>
            <a:fillRect/>
          </a:stretch>
        </p:blipFill>
        <p:spPr bwMode="auto">
          <a:xfrm>
            <a:off x="2175163" y="928255"/>
            <a:ext cx="3837710" cy="498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57140" y="655320"/>
            <a:ext cx="463543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b="1" dirty="0"/>
              <a:t>Aging is up to nature, but decay is up to you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You can turn sixty and get functionally</a:t>
            </a:r>
          </a:p>
          <a:p>
            <a:r>
              <a:rPr lang="en-US" b="1" dirty="0"/>
              <a:t> younger every year for the</a:t>
            </a:r>
          </a:p>
          <a:p>
            <a:r>
              <a:rPr lang="en-US" b="1" dirty="0"/>
              <a:t> next five or ten years</a:t>
            </a:r>
          </a:p>
          <a:p>
            <a:endParaRPr lang="en-US" dirty="0"/>
          </a:p>
          <a:p>
            <a:r>
              <a:rPr lang="en-US" b="1" dirty="0"/>
              <a:t>It  is the secret to great health: you </a:t>
            </a:r>
          </a:p>
          <a:p>
            <a:r>
              <a:rPr lang="en-US" b="1" dirty="0"/>
              <a:t>should exercise hard almost every day of</a:t>
            </a:r>
          </a:p>
          <a:p>
            <a:r>
              <a:rPr lang="en-US" b="1" dirty="0"/>
              <a:t> your life - say six days a week. </a:t>
            </a:r>
          </a:p>
          <a:p>
            <a:r>
              <a:rPr lang="en-US" b="1" dirty="0"/>
              <a:t>And do strength training.  Lift weight, </a:t>
            </a:r>
          </a:p>
          <a:p>
            <a:r>
              <a:rPr lang="en-US" b="1" dirty="0"/>
              <a:t>two of those six days.</a:t>
            </a:r>
          </a:p>
          <a:p>
            <a:endParaRPr lang="en-US" b="1" dirty="0"/>
          </a:p>
          <a:p>
            <a:r>
              <a:rPr lang="en-US" b="1" dirty="0"/>
              <a:t>Aerobic excise can save your life and strength</a:t>
            </a:r>
          </a:p>
          <a:p>
            <a:r>
              <a:rPr lang="en-US" b="1" dirty="0"/>
              <a:t> training can give you quality of life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44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95438" y="281119"/>
            <a:ext cx="8613919" cy="1283167"/>
          </a:xfrm>
        </p:spPr>
        <p:txBody>
          <a:bodyPr/>
          <a:lstStyle/>
          <a:p>
            <a:pPr>
              <a:defRPr/>
            </a:pPr>
            <a:r>
              <a:rPr lang="zh-TW" altLang="en-US" sz="5400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平背</a:t>
            </a:r>
          </a:p>
        </p:txBody>
      </p:sp>
      <p:pic>
        <p:nvPicPr>
          <p:cNvPr id="53251" name="Picture 4" descr="img25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0080" y="1423878"/>
            <a:ext cx="7724633" cy="5434122"/>
          </a:xfrm>
        </p:spPr>
      </p:pic>
      <p:sp>
        <p:nvSpPr>
          <p:cNvPr id="2457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595438" y="6400801"/>
            <a:ext cx="2133600" cy="3206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5631BA7-C4BD-4CE0-8B85-10E386572B2E}" type="slidenum">
              <a:rPr lang="en-US" altLang="zh-TW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065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5"/>
          <p:cNvSpPr>
            <a:spLocks noGrp="1" noChangeArrowheads="1"/>
          </p:cNvSpPr>
          <p:nvPr>
            <p:ph type="title"/>
          </p:nvPr>
        </p:nvSpPr>
        <p:spPr>
          <a:xfrm>
            <a:off x="1200946" y="311678"/>
            <a:ext cx="9601196" cy="1303867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擺盪背</a:t>
            </a:r>
          </a:p>
        </p:txBody>
      </p:sp>
      <p:pic>
        <p:nvPicPr>
          <p:cNvPr id="54275" name="Picture 4" descr="img2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0122" y="1253675"/>
            <a:ext cx="9702843" cy="5604325"/>
          </a:xfrm>
        </p:spPr>
      </p:pic>
      <p:sp>
        <p:nvSpPr>
          <p:cNvPr id="2560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738313" y="6537326"/>
            <a:ext cx="2133600" cy="3206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2033F8F-C42B-49DF-98C1-200425FCE4E6}" type="slidenum">
              <a:rPr lang="en-US" altLang="zh-TW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4156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4609" y="313396"/>
            <a:ext cx="9601196" cy="1303867"/>
          </a:xfrm>
        </p:spPr>
        <p:txBody>
          <a:bodyPr/>
          <a:lstStyle/>
          <a:p>
            <a:r>
              <a:rPr kumimoji="1" lang="zh-TW" altLang="en-US" dirty="0">
                <a:solidFill>
                  <a:schemeClr val="accent1"/>
                </a:solidFill>
                <a:latin typeface="Heiti TC Medium"/>
                <a:ea typeface="Heiti TC Medium"/>
                <a:cs typeface="Heiti TC Medium"/>
              </a:rPr>
              <a:t>重心太往前、後</a:t>
            </a:r>
          </a:p>
        </p:txBody>
      </p:sp>
      <p:pic>
        <p:nvPicPr>
          <p:cNvPr id="4" name="內容版面配置區 3" descr="IMG_114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26358" y="1770193"/>
            <a:ext cx="5537698" cy="4637916"/>
          </a:xfrm>
        </p:spPr>
      </p:pic>
    </p:spTree>
    <p:extLst>
      <p:ext uri="{BB962C8B-B14F-4D97-AF65-F5344CB8AC3E}">
        <p14:creationId xmlns:p14="http://schemas.microsoft.com/office/powerpoint/2010/main" val="2087165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3" y="241035"/>
            <a:ext cx="9601196" cy="1303867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理想姿勢（背面）</a:t>
            </a:r>
            <a:endParaRPr lang="en-US" altLang="zh-TW" dirty="0">
              <a:solidFill>
                <a:schemeClr val="accent1">
                  <a:satMod val="150000"/>
                </a:schemeClr>
              </a:solidFill>
              <a:latin typeface="Heiti TC Medium"/>
              <a:ea typeface="Heiti TC Medium"/>
              <a:cs typeface="Heiti TC Medium"/>
            </a:endParaRPr>
          </a:p>
        </p:txBody>
      </p:sp>
      <p:pic>
        <p:nvPicPr>
          <p:cNvPr id="55299" name="Picture 4" descr="img25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9896" y="1197025"/>
            <a:ext cx="9604789" cy="5660975"/>
          </a:xfrm>
        </p:spPr>
      </p:pic>
      <p:sp>
        <p:nvSpPr>
          <p:cNvPr id="2662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595438" y="6400801"/>
            <a:ext cx="2133600" cy="3206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B0D7824-169C-4492-BAAE-062183617F35}" type="slidenum">
              <a:rPr lang="en-US" altLang="zh-TW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4658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224745"/>
            <a:ext cx="8016563" cy="12831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偏斜的站姿</a:t>
            </a:r>
            <a:endParaRPr lang="en-US" altLang="zh-TW" dirty="0">
              <a:solidFill>
                <a:schemeClr val="accent1">
                  <a:satMod val="150000"/>
                </a:schemeClr>
              </a:solidFill>
              <a:latin typeface="Heiti TC Medium"/>
              <a:ea typeface="Heiti TC Medium"/>
              <a:cs typeface="Heiti TC Medium"/>
            </a:endParaRPr>
          </a:p>
        </p:txBody>
      </p:sp>
      <p:pic>
        <p:nvPicPr>
          <p:cNvPr id="56323" name="Picture 4" descr="img2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9800" y="1190250"/>
            <a:ext cx="8213591" cy="5667750"/>
          </a:xfrm>
        </p:spPr>
      </p:pic>
      <p:sp>
        <p:nvSpPr>
          <p:cNvPr id="27650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524000" y="6465889"/>
            <a:ext cx="685800" cy="3206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BDE8CCC-C6D4-44DA-98C0-301127329784}" type="slidenum">
              <a:rPr lang="en-US" altLang="zh-TW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1513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79893" y="204116"/>
            <a:ext cx="8545664" cy="1411941"/>
          </a:xfrm>
        </p:spPr>
        <p:txBody>
          <a:bodyPr/>
          <a:lstStyle/>
          <a:p>
            <a:r>
              <a:rPr lang="zh-TW" altLang="en-US" dirty="0">
                <a:solidFill>
                  <a:srgbClr val="3891A7"/>
                </a:solidFill>
                <a:latin typeface="Heiti TC Medium"/>
                <a:ea typeface="Heiti TC Medium"/>
                <a:cs typeface="Heiti TC Medium"/>
              </a:rPr>
              <a:t>擺盪背、駝背</a:t>
            </a:r>
            <a:endParaRPr lang="en-US" dirty="0">
              <a:solidFill>
                <a:srgbClr val="3891A7"/>
              </a:solidFill>
              <a:latin typeface="Heiti TC Medium"/>
              <a:ea typeface="Heiti TC Medium"/>
              <a:cs typeface="Heiti TC Medium"/>
            </a:endParaRPr>
          </a:p>
        </p:txBody>
      </p:sp>
      <p:pic>
        <p:nvPicPr>
          <p:cNvPr id="4" name="Content Placeholder 3" descr="?? 2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5953" y="820657"/>
            <a:ext cx="4480562" cy="5399253"/>
          </a:xfrm>
        </p:spPr>
      </p:pic>
      <p:pic>
        <p:nvPicPr>
          <p:cNvPr id="10" name="Content Placeholder 9" descr="?? 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582886" y="824960"/>
            <a:ext cx="4438581" cy="5348665"/>
          </a:xfrm>
        </p:spPr>
      </p:pic>
    </p:spTree>
    <p:extLst>
      <p:ext uri="{BB962C8B-B14F-4D97-AF65-F5344CB8AC3E}">
        <p14:creationId xmlns:p14="http://schemas.microsoft.com/office/powerpoint/2010/main" val="507967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91" y="265714"/>
            <a:ext cx="9601196" cy="1303867"/>
          </a:xfrm>
        </p:spPr>
        <p:txBody>
          <a:bodyPr/>
          <a:lstStyle/>
          <a:p>
            <a:r>
              <a:rPr lang="en-US" altLang="zh-TW" dirty="0"/>
              <a:t> </a:t>
            </a:r>
            <a:r>
              <a:rPr lang="zh-TW" altLang="en-US" dirty="0">
                <a:solidFill>
                  <a:srgbClr val="3891A7"/>
                </a:solidFill>
                <a:latin typeface="Heiti TC Medium"/>
                <a:ea typeface="Heiti TC Medium"/>
                <a:cs typeface="Heiti TC Medium"/>
              </a:rPr>
              <a:t>太過挺胸</a:t>
            </a:r>
            <a:endParaRPr lang="en-US" dirty="0">
              <a:solidFill>
                <a:srgbClr val="3891A7"/>
              </a:solidFill>
              <a:latin typeface="Heiti TC Medium"/>
              <a:ea typeface="Heiti TC Medium"/>
              <a:cs typeface="Heiti TC Medium"/>
            </a:endParaRPr>
          </a:p>
        </p:txBody>
      </p:sp>
      <p:pic>
        <p:nvPicPr>
          <p:cNvPr id="5" name="Content Placeholder 4" descr="?? 5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12817" y="2111462"/>
            <a:ext cx="5562522" cy="3930556"/>
          </a:xfrm>
        </p:spPr>
      </p:pic>
      <p:pic>
        <p:nvPicPr>
          <p:cNvPr id="8" name="Content Placeholder 7" descr="?? 1-2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01914" y="843440"/>
            <a:ext cx="4409288" cy="5313365"/>
          </a:xfrm>
        </p:spPr>
      </p:pic>
    </p:spTree>
    <p:extLst>
      <p:ext uri="{BB962C8B-B14F-4D97-AF65-F5344CB8AC3E}">
        <p14:creationId xmlns:p14="http://schemas.microsoft.com/office/powerpoint/2010/main" val="3791694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460" y="231509"/>
            <a:ext cx="9601196" cy="1303867"/>
          </a:xfrm>
        </p:spPr>
        <p:txBody>
          <a:bodyPr/>
          <a:lstStyle/>
          <a:p>
            <a:r>
              <a:rPr lang="zh-TW" altLang="en-US" dirty="0">
                <a:solidFill>
                  <a:srgbClr val="3891A7"/>
                </a:solidFill>
                <a:latin typeface="Heiti TC Medium"/>
                <a:ea typeface="Heiti TC Medium"/>
                <a:cs typeface="Heiti TC Medium"/>
              </a:rPr>
              <a:t>脊椎側彎</a:t>
            </a:r>
            <a:endParaRPr lang="en-US" dirty="0">
              <a:solidFill>
                <a:srgbClr val="3891A7"/>
              </a:solidFill>
              <a:latin typeface="Heiti TC Medium"/>
              <a:ea typeface="Heiti TC Medium"/>
              <a:cs typeface="Heiti TC Medium"/>
            </a:endParaRPr>
          </a:p>
        </p:txBody>
      </p:sp>
      <p:pic>
        <p:nvPicPr>
          <p:cNvPr id="7" name="Content Placeholder 6" descr="?? 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2228" y="2300717"/>
            <a:ext cx="5342203" cy="3772362"/>
          </a:xfrm>
        </p:spPr>
      </p:pic>
      <p:pic>
        <p:nvPicPr>
          <p:cNvPr id="8" name="Content Placeholder 3" descr="?? 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18605" y="2900162"/>
            <a:ext cx="5349898" cy="2565778"/>
          </a:xfrm>
          <a:prstGeom prst="rect">
            <a:avLst/>
          </a:prstGeom>
        </p:spPr>
      </p:pic>
      <p:pic>
        <p:nvPicPr>
          <p:cNvPr id="9" name="Content Placeholder 3" descr="?? 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12511" y="1224919"/>
            <a:ext cx="3060464" cy="368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81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3" y="245157"/>
            <a:ext cx="9601196" cy="1303867"/>
          </a:xfrm>
        </p:spPr>
        <p:txBody>
          <a:bodyPr/>
          <a:lstStyle/>
          <a:p>
            <a:r>
              <a:rPr lang="zh-TW" altLang="en-US" dirty="0">
                <a:solidFill>
                  <a:srgbClr val="3891A7"/>
                </a:solidFill>
                <a:latin typeface="Heiti TC Medium"/>
                <a:ea typeface="Heiti TC Medium"/>
                <a:cs typeface="Heiti TC Medium"/>
              </a:rPr>
              <a:t>頸椎過直</a:t>
            </a:r>
            <a:endParaRPr lang="en-US" dirty="0">
              <a:solidFill>
                <a:srgbClr val="3891A7"/>
              </a:solidFill>
              <a:latin typeface="Heiti TC Medium"/>
              <a:ea typeface="Heiti TC Medium"/>
              <a:cs typeface="Heiti TC Medium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975" r="-60975"/>
          <a:stretch>
            <a:fillRect/>
          </a:stretch>
        </p:blipFill>
        <p:spPr>
          <a:xfrm>
            <a:off x="-164340" y="1549024"/>
            <a:ext cx="12520682" cy="5193341"/>
          </a:xfrm>
        </p:spPr>
      </p:pic>
    </p:spTree>
    <p:extLst>
      <p:ext uri="{BB962C8B-B14F-4D97-AF65-F5344CB8AC3E}">
        <p14:creationId xmlns:p14="http://schemas.microsoft.com/office/powerpoint/2010/main" val="1903524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891A7"/>
                </a:solidFill>
                <a:latin typeface="Heiti TC Medium"/>
                <a:ea typeface="Heiti TC Medium"/>
                <a:cs typeface="Heiti TC Medium"/>
              </a:rPr>
              <a:t>姿勢與健康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/>
              <a:t>影響關節的健康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腰椎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肩頸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膝蓋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髖關節</a:t>
            </a:r>
            <a:endParaRPr kumimoji="1" lang="en-US" altLang="zh-TW" dirty="0"/>
          </a:p>
          <a:p>
            <a:r>
              <a:rPr kumimoji="1" lang="zh-TW" altLang="en-US" dirty="0"/>
              <a:t>代表肌肉的平衡</a:t>
            </a:r>
            <a:endParaRPr kumimoji="1" lang="en-US" altLang="zh-TW" dirty="0"/>
          </a:p>
          <a:p>
            <a:r>
              <a:rPr kumimoji="1" lang="zh-TW" altLang="en-US" dirty="0"/>
              <a:t>影響平衡感</a:t>
            </a:r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0462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從做夢到實現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有同行者</a:t>
            </a:r>
            <a:endParaRPr lang="en-US" altLang="zh-TW" dirty="0"/>
          </a:p>
          <a:p>
            <a:pPr lvl="1"/>
            <a:r>
              <a:rPr lang="zh-TW" altLang="en-US" dirty="0"/>
              <a:t>督促的力量</a:t>
            </a:r>
            <a:endParaRPr lang="en-US" altLang="zh-TW" dirty="0"/>
          </a:p>
          <a:p>
            <a:r>
              <a:rPr lang="zh-TW" altLang="en-US" dirty="0"/>
              <a:t>不斷將想法告訴身邊的人</a:t>
            </a:r>
            <a:endParaRPr lang="en-US" altLang="zh-TW" dirty="0"/>
          </a:p>
          <a:p>
            <a:pPr lvl="1"/>
            <a:r>
              <a:rPr lang="zh-TW" altLang="en-US" dirty="0"/>
              <a:t>搜尋可能資源</a:t>
            </a:r>
            <a:endParaRPr lang="en-US" altLang="zh-TW" dirty="0"/>
          </a:p>
          <a:p>
            <a:r>
              <a:rPr lang="zh-TW" altLang="en-US" dirty="0"/>
              <a:t>放下身段</a:t>
            </a:r>
            <a:endParaRPr lang="en-US" altLang="zh-TW" dirty="0"/>
          </a:p>
          <a:p>
            <a:r>
              <a:rPr lang="zh-TW" altLang="en-US" dirty="0"/>
              <a:t>不斷修正</a:t>
            </a:r>
            <a:endParaRPr lang="en-US" altLang="zh-TW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836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891A7"/>
                </a:solidFill>
                <a:latin typeface="Heiti TC Medium"/>
                <a:ea typeface="Heiti TC Medium"/>
                <a:cs typeface="Heiti TC Medium"/>
              </a:rPr>
              <a:t>平衡感要素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2303464" y="1828801"/>
          <a:ext cx="7583487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24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您的姿勢正確嗎？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994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姿勢矯正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640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891A7"/>
                </a:solidFill>
                <a:latin typeface="Heiti TC Medium"/>
                <a:ea typeface="Heiti TC Medium"/>
                <a:cs typeface="Heiti TC Medium"/>
              </a:rPr>
              <a:t>改善姿勢的好處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/>
              <a:t>好的儀態讓您看起來更加年輕</a:t>
            </a:r>
            <a:endParaRPr kumimoji="1" lang="en-US" altLang="zh-TW" dirty="0"/>
          </a:p>
          <a:p>
            <a:r>
              <a:rPr kumimoji="1" lang="zh-TW" altLang="en-US" dirty="0"/>
              <a:t>平衡感是老年健康的關鍵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敏捷度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肌力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良好的本體感覺</a:t>
            </a:r>
            <a:endParaRPr kumimoji="1" lang="en-US" altLang="zh-TW" dirty="0"/>
          </a:p>
          <a:p>
            <a:r>
              <a:rPr kumimoji="1" lang="zh-TW" altLang="en-US" dirty="0"/>
              <a:t>矯正姿勢的好運動：</a:t>
            </a:r>
            <a:r>
              <a:rPr kumimoji="1" lang="en-US" altLang="zh-TW" dirty="0"/>
              <a:t>Pilates </a:t>
            </a:r>
            <a:r>
              <a:rPr kumimoji="1" lang="zh-TW" altLang="en-US" dirty="0"/>
              <a:t>彼拉提斯</a:t>
            </a:r>
            <a:endParaRPr kumimoji="1" lang="en-US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2199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400" dirty="0">
                <a:solidFill>
                  <a:srgbClr val="3891A7"/>
                </a:solidFill>
                <a:latin typeface="Arial Black" pitchFamily="34" charset="0"/>
              </a:rPr>
              <a:t>PILATES</a:t>
            </a:r>
            <a:r>
              <a:rPr lang="zh-TW" altLang="en-US" sz="4400" dirty="0">
                <a:solidFill>
                  <a:srgbClr val="3891A7"/>
                </a:solidFill>
              </a:rPr>
              <a:t>的歷史</a:t>
            </a:r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063489"/>
      </p:ext>
    </p:extLst>
  </p:cSld>
  <p:clrMapOvr>
    <a:masterClrMapping/>
  </p:clrMapOvr>
  <p:transition spd="med">
    <p:diamond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26" y="263525"/>
            <a:ext cx="8240713" cy="5730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000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彼拉提斯的歷史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38314" y="1000126"/>
            <a:ext cx="5286375" cy="4286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en-US" altLang="zh-TW" sz="1400">
                <a:latin typeface="Arial" charset="0"/>
                <a:cs typeface="Arial" charset="0"/>
              </a:rPr>
              <a:t>Joseph Hubertus Pilates,1880 –1967, German </a:t>
            </a:r>
            <a:br>
              <a:rPr lang="en-US" altLang="zh-TW" sz="1400">
                <a:latin typeface="Arial" charset="0"/>
                <a:cs typeface="Arial" charset="0"/>
              </a:rPr>
            </a:br>
            <a:endParaRPr lang="en-US" altLang="zh-TW" sz="1400">
              <a:latin typeface="Arial" charset="0"/>
              <a:cs typeface="Arial" charset="0"/>
            </a:endParaRPr>
          </a:p>
        </p:txBody>
      </p:sp>
      <p:pic>
        <p:nvPicPr>
          <p:cNvPr id="13316" name="Picture 7" descr="joecoloriz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81188" y="1500189"/>
            <a:ext cx="1935162" cy="2289175"/>
          </a:xfrm>
        </p:spPr>
      </p:pic>
      <p:pic>
        <p:nvPicPr>
          <p:cNvPr id="13317" name="Picture 9" descr="pilates_original_studi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1" y="3889375"/>
            <a:ext cx="5072063" cy="2522538"/>
          </a:xfrm>
        </p:spPr>
      </p:pic>
      <p:sp>
        <p:nvSpPr>
          <p:cNvPr id="11266" name="投影片編號版面配置區 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D831541-22E7-4443-960D-5E6C408156AE}" type="slidenum">
              <a:rPr lang="en-US" altLang="zh-TW" smtClean="0">
                <a:ea typeface="新細明體" pitchFamily="18" charset="-120"/>
              </a:rPr>
              <a:pPr>
                <a:defRPr/>
              </a:pPr>
              <a:t>45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13319" name="文字方塊 6"/>
          <p:cNvSpPr txBox="1">
            <a:spLocks noChangeArrowheads="1"/>
          </p:cNvSpPr>
          <p:nvPr/>
        </p:nvSpPr>
        <p:spPr bwMode="auto">
          <a:xfrm>
            <a:off x="5024439" y="6416675"/>
            <a:ext cx="2643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>
                <a:cs typeface="Arial" charset="0"/>
              </a:rPr>
              <a:t>1929 in New York</a:t>
            </a:r>
            <a:endParaRPr lang="zh-TW" altLang="en-US">
              <a:cs typeface="Arial" charset="0"/>
            </a:endParaRPr>
          </a:p>
        </p:txBody>
      </p:sp>
      <p:sp>
        <p:nvSpPr>
          <p:cNvPr id="10248" name="文字方塊 7"/>
          <p:cNvSpPr txBox="1">
            <a:spLocks noChangeArrowheads="1"/>
          </p:cNvSpPr>
          <p:nvPr/>
        </p:nvSpPr>
        <p:spPr bwMode="auto">
          <a:xfrm>
            <a:off x="3881438" y="1357314"/>
            <a:ext cx="71104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n"/>
              <a:defRPr/>
            </a:pPr>
            <a:r>
              <a:rPr lang="en-US" altLang="zh-TW" dirty="0">
                <a:latin typeface="Arial" pitchFamily="34" charset="0"/>
                <a:cs typeface="Arial" pitchFamily="34" charset="0"/>
              </a:rPr>
              <a:t>Born in 1880 with rickets, asthma and rheumatic fever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n"/>
              <a:defRPr/>
            </a:pPr>
            <a:r>
              <a:rPr lang="en-US" altLang="zh-TW" dirty="0">
                <a:latin typeface="Arial" pitchFamily="34" charset="0"/>
                <a:cs typeface="Arial" pitchFamily="34" charset="0"/>
              </a:rPr>
              <a:t>During growth: yoga, boxing, and gymnastics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n"/>
              <a:defRPr/>
            </a:pPr>
            <a:r>
              <a:rPr lang="en-US" altLang="zh-TW" dirty="0">
                <a:latin typeface="Arial" pitchFamily="34" charset="0"/>
                <a:cs typeface="Arial" pitchFamily="34" charset="0"/>
              </a:rPr>
              <a:t>1912 move to England before WW1</a:t>
            </a:r>
            <a:endParaRPr lang="en-US" altLang="zh-TW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n"/>
              <a:defRPr/>
            </a:pPr>
            <a:r>
              <a:rPr lang="en-US" altLang="zh-TW" dirty="0">
                <a:latin typeface="Arial" pitchFamily="34" charset="0"/>
                <a:cs typeface="Arial" pitchFamily="34" charset="0"/>
                <a:sym typeface="Wingdings" pitchFamily="2" charset="2"/>
              </a:rPr>
              <a:t>1914 WW1 broke out  German internment camp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n"/>
              <a:defRPr/>
            </a:pPr>
            <a:r>
              <a:rPr lang="en-US" altLang="zh-TW" dirty="0">
                <a:latin typeface="Arial" pitchFamily="34" charset="0"/>
                <a:cs typeface="Arial" pitchFamily="34" charset="0"/>
                <a:sym typeface="Wingdings" pitchFamily="2" charset="2"/>
              </a:rPr>
              <a:t>Working in hospitals with soldiers and detainees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n"/>
              <a:defRPr/>
            </a:pPr>
            <a:r>
              <a:rPr lang="en-US" altLang="zh-TW" dirty="0">
                <a:latin typeface="Arial" pitchFamily="34" charset="0"/>
                <a:cs typeface="Arial" pitchFamily="34" charset="0"/>
                <a:sym typeface="Wingdings" pitchFamily="2" charset="2"/>
              </a:rPr>
              <a:t>Discovered that those who were exercising did not get influenza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n"/>
              <a:defRPr/>
            </a:pPr>
            <a:r>
              <a:rPr lang="en-US" altLang="zh-TW" dirty="0">
                <a:latin typeface="Arial" pitchFamily="34" charset="0"/>
                <a:cs typeface="Arial" pitchFamily="34" charset="0"/>
                <a:sym typeface="Wingdings" pitchFamily="2" charset="2"/>
              </a:rPr>
              <a:t>1926 after WW1New York “Joe’s Place”</a:t>
            </a:r>
          </a:p>
          <a:p>
            <a:pPr algn="just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n"/>
              <a:defRPr/>
            </a:pPr>
            <a:r>
              <a:rPr lang="en-US" altLang="zh-TW" dirty="0">
                <a:latin typeface="Arial" pitchFamily="34" charset="0"/>
                <a:cs typeface="Arial" pitchFamily="34" charset="0"/>
                <a:sym typeface="Wingdings" pitchFamily="2" charset="2"/>
              </a:rPr>
              <a:t>1930s-1940s cooperating with the dance field</a:t>
            </a:r>
          </a:p>
          <a:p>
            <a:pPr algn="just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n"/>
              <a:defRPr/>
            </a:pPr>
            <a:r>
              <a:rPr lang="en-US" altLang="zh-TW" dirty="0">
                <a:latin typeface="Arial" pitchFamily="34" charset="0"/>
                <a:cs typeface="Arial" pitchFamily="34" charset="0"/>
                <a:sym typeface="Wingdings" pitchFamily="2" charset="2"/>
              </a:rPr>
              <a:t>Died in 1967 age 87</a:t>
            </a:r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altLang="zh-TW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zh-TW" alt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88395"/>
      </p:ext>
    </p:extLst>
  </p:cSld>
  <p:clrMapOvr>
    <a:masterClrMapping/>
  </p:clrMapOvr>
  <p:transition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3" y="247121"/>
            <a:ext cx="9601196" cy="130386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歷史照片</a:t>
            </a:r>
            <a:endParaRPr lang="en-US" altLang="zh-TW" dirty="0">
              <a:solidFill>
                <a:schemeClr val="accent1">
                  <a:satMod val="150000"/>
                </a:schemeClr>
              </a:solidFill>
              <a:latin typeface="Heiti TC Medium"/>
              <a:ea typeface="Heiti TC Medium"/>
              <a:cs typeface="Heiti TC Medium"/>
            </a:endParaRPr>
          </a:p>
        </p:txBody>
      </p:sp>
      <p:pic>
        <p:nvPicPr>
          <p:cNvPr id="15363" name="Picture 6" descr="http://www.jenniferpilates.com/images/joe_on_wall_un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386" y="1414510"/>
            <a:ext cx="3789296" cy="251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http://www.innerelements.com/images/JosephPilates/josephpilate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7768" y="4062148"/>
            <a:ext cx="3940532" cy="264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Pilates in his New York stud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8472" y="1414510"/>
            <a:ext cx="3922593" cy="529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2582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1220790" y="220132"/>
            <a:ext cx="9601196" cy="1303867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chemeClr val="accent1">
                    <a:satMod val="150000"/>
                  </a:schemeClr>
                </a:solidFill>
                <a:latin typeface="Heiti TC Medium"/>
                <a:ea typeface="Heiti TC Medium"/>
                <a:cs typeface="Heiti TC Medium"/>
              </a:rPr>
              <a:t>歷史照片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1981200" y="1698626"/>
            <a:ext cx="4040188" cy="715963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6388" name="內容版面配置區 7"/>
          <p:cNvSpPr>
            <a:spLocks noGrp="1"/>
          </p:cNvSpPr>
          <p:nvPr>
            <p:ph sz="half" idx="2"/>
          </p:nvPr>
        </p:nvSpPr>
        <p:spPr>
          <a:xfrm>
            <a:off x="1981200" y="2449514"/>
            <a:ext cx="4040188" cy="3951287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3"/>
          </p:nvPr>
        </p:nvSpPr>
        <p:spPr>
          <a:xfrm>
            <a:off x="6169026" y="1698626"/>
            <a:ext cx="4041775" cy="715963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6390" name="內容版面配置區 11"/>
          <p:cNvSpPr>
            <a:spLocks noGrp="1"/>
          </p:cNvSpPr>
          <p:nvPr>
            <p:ph sz="quarter" idx="4"/>
          </p:nvPr>
        </p:nvSpPr>
        <p:spPr>
          <a:xfrm>
            <a:off x="6169026" y="2449514"/>
            <a:ext cx="4041775" cy="3951287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16391" name="Picture 2" descr="http://1.bp.blogspot.com/_0YAZMKH5g4I/RnGnj7uCHCI/AAAAAAAAA04/1ewrruSDpPQ/s400/joeWithStud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288" y="1628775"/>
            <a:ext cx="3744912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" descr="Joseph Pila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3300" y="2056607"/>
            <a:ext cx="4738686" cy="316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03899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5130" y="5013277"/>
            <a:ext cx="107781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擁有強健的核心肌群，就好像穿了一條天然的護腰，強壯的肌肉像鐵衣般支持著你的脊椎，腰酸背痛問題都可不藥而癒！許多運動傷害都是因為沒有好的核心肌群，導致動作不正確所引起的！</a:t>
            </a:r>
            <a:endParaRPr lang="en-US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除此之外，核心肌群還能增加平衡能力、協調能力、動作靈活度以及維持好的姿勢體態，所以即使沒有運動習慣的人也應該加強核心肌群的能力，保持好的身體狀況來對抗各種意外以及年齡老化！</a:t>
            </a:r>
            <a:endParaRPr lang="en-US" dirty="0">
              <a:latin typeface="+mj-ea"/>
              <a:ea typeface="+mj-ea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5198" t="15625" r="59663" b="34375"/>
          <a:stretch>
            <a:fillRect/>
          </a:stretch>
        </p:blipFill>
        <p:spPr bwMode="auto">
          <a:xfrm>
            <a:off x="795130" y="1485196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 descr="http://cdn0.mf.techbang.com.tw/system/images/6961/original/cccb72c48dc8844026013c71696c9d08.jpg?13781901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34" y="1485196"/>
            <a:ext cx="6775666" cy="3033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008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3891A7"/>
                </a:solidFill>
                <a:latin typeface="Heiti TC Medium"/>
                <a:ea typeface="Heiti TC Medium"/>
                <a:cs typeface="Heiti TC Medium"/>
              </a:rPr>
              <a:t>簡單動作測驗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zh-TW" altLang="en-US" dirty="0"/>
              <a:t>弓箭步半蹲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核心肌肉力量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動作敏捷度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下半身的肌力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髖膝關節的功能角度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平衡感</a:t>
            </a:r>
            <a:endParaRPr kumimoji="1" lang="en-US" altLang="zh-TW" dirty="0"/>
          </a:p>
          <a:p>
            <a:r>
              <a:rPr kumimoji="1" lang="zh-TW" altLang="en-US" dirty="0"/>
              <a:t>動作小偵探：尋找代償動作</a:t>
            </a:r>
            <a:endParaRPr kumimoji="1" lang="en-US" altLang="zh-TW" dirty="0"/>
          </a:p>
          <a:p>
            <a:pPr lvl="1"/>
            <a:r>
              <a:rPr kumimoji="1" lang="zh-TW" altLang="en-US" dirty="0"/>
              <a:t>代償動作造成受傷的發生</a:t>
            </a:r>
            <a:endParaRPr kumimoji="1" lang="en-US" altLang="zh-TW" dirty="0"/>
          </a:p>
          <a:p>
            <a:pPr lvl="2"/>
            <a:r>
              <a:rPr kumimoji="1" lang="zh-TW" altLang="en-US" dirty="0"/>
              <a:t>退化性關節炎</a:t>
            </a:r>
          </a:p>
        </p:txBody>
      </p:sp>
    </p:spTree>
    <p:extLst>
      <p:ext uri="{BB962C8B-B14F-4D97-AF65-F5344CB8AC3E}">
        <p14:creationId xmlns:p14="http://schemas.microsoft.com/office/powerpoint/2010/main" val="1073317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335" t="48750" r="31728" b="9063"/>
          <a:stretch>
            <a:fillRect/>
          </a:stretch>
        </p:blipFill>
        <p:spPr bwMode="auto">
          <a:xfrm>
            <a:off x="6705600" y="960120"/>
            <a:ext cx="355092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9429" t="16250" r="25403" b="15625"/>
          <a:stretch>
            <a:fillRect/>
          </a:stretch>
        </p:blipFill>
        <p:spPr bwMode="auto">
          <a:xfrm>
            <a:off x="6705600" y="3093720"/>
            <a:ext cx="3665849" cy="254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19429" t="17813" r="25051" b="6250"/>
          <a:stretch>
            <a:fillRect/>
          </a:stretch>
        </p:blipFill>
        <p:spPr bwMode="auto">
          <a:xfrm>
            <a:off x="1356360" y="1706880"/>
            <a:ext cx="481584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95400" y="1051560"/>
            <a:ext cx="412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International Council for Active Aging</a:t>
            </a:r>
          </a:p>
        </p:txBody>
      </p:sp>
    </p:spTree>
    <p:extLst>
      <p:ext uri="{BB962C8B-B14F-4D97-AF65-F5344CB8AC3E}">
        <p14:creationId xmlns:p14="http://schemas.microsoft.com/office/powerpoint/2010/main" val="3391551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ctrTitle"/>
          </p:nvPr>
        </p:nvSpPr>
        <p:spPr>
          <a:xfrm>
            <a:off x="2692400" y="3462866"/>
            <a:ext cx="6815669" cy="1515533"/>
          </a:xfrm>
        </p:spPr>
        <p:txBody>
          <a:bodyPr/>
          <a:lstStyle/>
          <a:p>
            <a:r>
              <a:rPr lang="en-US" altLang="zh-TW" dirty="0"/>
              <a:t>Q</a:t>
            </a:r>
            <a:r>
              <a:rPr lang="zh-TW" altLang="en-US" dirty="0"/>
              <a:t>  </a:t>
            </a:r>
            <a:r>
              <a:rPr lang="en-US" altLang="zh-TW" dirty="0"/>
              <a:t>&amp;</a:t>
            </a:r>
            <a:r>
              <a:rPr lang="zh-TW" altLang="en-US" dirty="0"/>
              <a:t>  </a:t>
            </a:r>
            <a:r>
              <a:rPr lang="en-US" altLang="zh-TW" dirty="0"/>
              <a:t>A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2333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698" t="25313" r="40512" b="25937"/>
          <a:stretch>
            <a:fillRect/>
          </a:stretch>
        </p:blipFill>
        <p:spPr bwMode="auto">
          <a:xfrm>
            <a:off x="6019800" y="3048000"/>
            <a:ext cx="414528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1698" t="25313" r="46486" b="25000"/>
          <a:stretch>
            <a:fillRect/>
          </a:stretch>
        </p:blipFill>
        <p:spPr bwMode="auto">
          <a:xfrm>
            <a:off x="2026920" y="3566160"/>
            <a:ext cx="3627120" cy="242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1347" t="24375" r="45783" b="26875"/>
          <a:stretch>
            <a:fillRect/>
          </a:stretch>
        </p:blipFill>
        <p:spPr bwMode="auto">
          <a:xfrm>
            <a:off x="1981200" y="1005840"/>
            <a:ext cx="3718560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53200" y="1722120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/>
              <a:t>芬蘭老人運動中心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7081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946400" y="3657600"/>
            <a:ext cx="619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791200" y="1905000"/>
            <a:ext cx="101600" cy="449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87602" y="3269056"/>
            <a:ext cx="553998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400" dirty="0"/>
              <a:t>健康 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135070" y="2971801"/>
            <a:ext cx="923330" cy="140038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400" dirty="0"/>
              <a:t>病痛</a:t>
            </a:r>
            <a:r>
              <a:rPr lang="zh-CN" altLang="en-US" sz="2400" dirty="0"/>
              <a:t> </a:t>
            </a:r>
            <a:r>
              <a:rPr lang="zh-TW" altLang="en-US" sz="2400" dirty="0"/>
              <a:t>復健</a:t>
            </a:r>
            <a:endParaRPr lang="en-US" sz="2400" dirty="0"/>
          </a:p>
          <a:p>
            <a:r>
              <a:rPr lang="zh-TW" altLang="en-US" sz="2400" dirty="0"/>
              <a:t>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1" y="9906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0936" y="1519536"/>
            <a:ext cx="2364264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2400" dirty="0"/>
              <a:t>  </a:t>
            </a:r>
            <a:r>
              <a:rPr lang="zh-CN" altLang="en-US" sz="2400" dirty="0"/>
              <a:t>        </a:t>
            </a:r>
            <a:r>
              <a:rPr lang="zh-TW" altLang="en-US" sz="2400" dirty="0"/>
              <a:t> 強化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503303" y="5791200"/>
            <a:ext cx="133882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dirty="0"/>
              <a:t>      </a:t>
            </a:r>
            <a:r>
              <a:rPr lang="zh-TW" altLang="en-US" sz="2400" dirty="0"/>
              <a:t> 治療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3657600" y="2286000"/>
            <a:ext cx="3352800" cy="2590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idx="4294967295"/>
          </p:nvPr>
        </p:nvSpPr>
        <p:spPr>
          <a:xfrm>
            <a:off x="1173480" y="296545"/>
            <a:ext cx="9601200" cy="1303338"/>
          </a:xfrm>
        </p:spPr>
        <p:txBody>
          <a:bodyPr>
            <a:normAutofit/>
          </a:bodyPr>
          <a:lstStyle/>
          <a:p>
            <a:r>
              <a:rPr lang="zh-CN" altLang="en-US" dirty="0"/>
              <a:t>定位</a:t>
            </a:r>
            <a:r>
              <a:rPr lang="en-US" altLang="zh-CN" dirty="0"/>
              <a:t>:   </a:t>
            </a:r>
            <a:r>
              <a:rPr lang="zh-TW" altLang="en-US" sz="2800" dirty="0"/>
              <a:t>目標群體</a:t>
            </a:r>
            <a:r>
              <a:rPr lang="en-US" altLang="zh-TW" sz="2800" dirty="0"/>
              <a:t>:</a:t>
            </a:r>
            <a:r>
              <a:rPr lang="zh-TW" altLang="en-US" sz="2800" dirty="0"/>
              <a:t>  </a:t>
            </a:r>
            <a:r>
              <a:rPr lang="en-US" altLang="zh-TW" sz="2800" dirty="0"/>
              <a:t>55</a:t>
            </a:r>
            <a:r>
              <a:rPr lang="zh-TW" altLang="en-US" sz="2800" dirty="0"/>
              <a:t>－</a:t>
            </a:r>
            <a:r>
              <a:rPr lang="en-US" altLang="zh-TW" sz="2800" dirty="0"/>
              <a:t>70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964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j-ea"/>
              </a:rPr>
              <a:t>50+</a:t>
            </a:r>
            <a:r>
              <a:rPr lang="zh-TW" altLang="en-US" dirty="0"/>
              <a:t>使命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zh-TW" dirty="0"/>
              <a:t>     50</a:t>
            </a:r>
            <a:r>
              <a:rPr lang="zh-TW" altLang="en-US" dirty="0"/>
              <a:t>歲以上的人有品質，有尊嚴，有活力地活出老年的光釆</a:t>
            </a:r>
            <a:endParaRPr lang="en-US" altLang="zh-TW" dirty="0"/>
          </a:p>
          <a:p>
            <a:pPr>
              <a:buNone/>
            </a:pPr>
            <a:endParaRPr lang="en-US" altLang="zh-TW" u="sng" dirty="0"/>
          </a:p>
          <a:p>
            <a:pPr algn="ctr">
              <a:buNone/>
            </a:pPr>
            <a:r>
              <a:rPr lang="zh-TW" altLang="en-US" sz="3600" b="1" i="1" dirty="0">
                <a:solidFill>
                  <a:srgbClr val="FF0000"/>
                </a:solidFill>
              </a:rPr>
              <a:t> 愈活愈有力，愈活愈年輕</a:t>
            </a:r>
            <a:endParaRPr lang="en-US" altLang="zh-TW" b="1" i="1" u="sng" dirty="0">
              <a:solidFill>
                <a:srgbClr val="FF0000"/>
              </a:solidFill>
            </a:endParaRPr>
          </a:p>
          <a:p>
            <a:endParaRPr lang="en-US" altLang="zh-TW" dirty="0"/>
          </a:p>
          <a:p>
            <a:pPr>
              <a:buNone/>
            </a:pPr>
            <a:endParaRPr lang="en-US" altLang="zh-TW" u="sng" dirty="0"/>
          </a:p>
          <a:p>
            <a:pPr>
              <a:buNone/>
            </a:pP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790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j-ea"/>
              </a:rPr>
              <a:t>50+</a:t>
            </a:r>
            <a:r>
              <a:rPr lang="zh-TW" altLang="en-US" dirty="0"/>
              <a:t>理念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提供</a:t>
            </a:r>
            <a:r>
              <a:rPr lang="en-US" altLang="zh-TW" sz="2800" dirty="0"/>
              <a:t>50</a:t>
            </a:r>
            <a:r>
              <a:rPr lang="zh-TW" altLang="en-US" sz="2800" dirty="0"/>
              <a:t>歲</a:t>
            </a: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以上男女</a:t>
            </a:r>
            <a:r>
              <a:rPr lang="zh-TW" altLang="en-US" sz="2800" dirty="0"/>
              <a:t>身心愉悅的體驗</a:t>
            </a:r>
            <a:endParaRPr lang="en-US" altLang="zh-TW" sz="2800" dirty="0"/>
          </a:p>
          <a:p>
            <a:pPr lvl="1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一個舒適，沒有壓力</a:t>
            </a:r>
            <a:r>
              <a:rPr lang="zh-TW" altLang="en-US" sz="2400" dirty="0"/>
              <a:t>的環境</a:t>
            </a:r>
            <a:endParaRPr lang="en-US" altLang="zh-TW" sz="2400" dirty="0"/>
          </a:p>
          <a:p>
            <a:pPr lvl="1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物理治療以及運動訓練跨專業合作，安全有效率</a:t>
            </a:r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/>
              <a:t>以強健肌肉為主軸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25387503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860</TotalTime>
  <Words>1393</Words>
  <Application>Microsoft Office PowerPoint</Application>
  <PresentationFormat>寬螢幕</PresentationFormat>
  <Paragraphs>221</Paragraphs>
  <Slides>50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63" baseType="lpstr">
      <vt:lpstr>方正舒体</vt:lpstr>
      <vt:lpstr>Heiti TC Medium</vt:lpstr>
      <vt:lpstr>微軟正黑體</vt:lpstr>
      <vt:lpstr>微軟正黑體 Light</vt:lpstr>
      <vt:lpstr>新細明體</vt:lpstr>
      <vt:lpstr>標楷體</vt:lpstr>
      <vt:lpstr>Arial</vt:lpstr>
      <vt:lpstr>Arial Black</vt:lpstr>
      <vt:lpstr>Calibri</vt:lpstr>
      <vt:lpstr>Corbel</vt:lpstr>
      <vt:lpstr>Garamond</vt:lpstr>
      <vt:lpstr>Wingdings</vt:lpstr>
      <vt:lpstr>有機</vt:lpstr>
      <vt:lpstr>PowerPoint 簡報</vt:lpstr>
      <vt:lpstr>一個期待</vt:lpstr>
      <vt:lpstr>PowerPoint 簡報</vt:lpstr>
      <vt:lpstr>從做夢到實現</vt:lpstr>
      <vt:lpstr>PowerPoint 簡報</vt:lpstr>
      <vt:lpstr>PowerPoint 簡報</vt:lpstr>
      <vt:lpstr>定位:   目標群體:  55－70</vt:lpstr>
      <vt:lpstr>50+使命</vt:lpstr>
      <vt:lpstr>50+理念</vt:lpstr>
      <vt:lpstr>PowerPoint 簡報</vt:lpstr>
      <vt:lpstr>檢測  矯正  強化</vt:lpstr>
      <vt:lpstr>PowerPoint 簡報</vt:lpstr>
      <vt:lpstr>怎麼動，最健康？</vt:lpstr>
      <vt:lpstr>PowerPoint 簡報</vt:lpstr>
      <vt:lpstr>PowerPoint 簡報</vt:lpstr>
      <vt:lpstr>隨著年紀漸長，姿勢使人看起來更加老化…</vt:lpstr>
      <vt:lpstr>疼痛原因百百種…</vt:lpstr>
      <vt:lpstr>人體結構</vt:lpstr>
      <vt:lpstr>PowerPoint 簡報</vt:lpstr>
      <vt:lpstr>到底該怎麼動？</vt:lpstr>
      <vt:lpstr>均衡</vt:lpstr>
      <vt:lpstr>如何知道自己的運動盲點？</vt:lpstr>
      <vt:lpstr> 優美的姿勢、順暢的動作</vt:lpstr>
      <vt:lpstr>彭伊君 物理治療師 </vt:lpstr>
      <vt:lpstr>今日流程</vt:lpstr>
      <vt:lpstr>脊椎結構</vt:lpstr>
      <vt:lpstr>姿勢分類</vt:lpstr>
      <vt:lpstr>理想的姿勢 (側面)</vt:lpstr>
      <vt:lpstr>彎腰駝背</vt:lpstr>
      <vt:lpstr>平背</vt:lpstr>
      <vt:lpstr>擺盪背</vt:lpstr>
      <vt:lpstr>重心太往前、後</vt:lpstr>
      <vt:lpstr>理想姿勢（背面）</vt:lpstr>
      <vt:lpstr>偏斜的站姿</vt:lpstr>
      <vt:lpstr>擺盪背、駝背</vt:lpstr>
      <vt:lpstr> 太過挺胸</vt:lpstr>
      <vt:lpstr>脊椎側彎</vt:lpstr>
      <vt:lpstr>頸椎過直</vt:lpstr>
      <vt:lpstr>姿勢與健康</vt:lpstr>
      <vt:lpstr>平衡感要素</vt:lpstr>
      <vt:lpstr>您的姿勢正確嗎？</vt:lpstr>
      <vt:lpstr>姿勢矯正</vt:lpstr>
      <vt:lpstr>改善姿勢的好處</vt:lpstr>
      <vt:lpstr>PILATES的歷史</vt:lpstr>
      <vt:lpstr>彼拉提斯的歷史</vt:lpstr>
      <vt:lpstr>歷史照片</vt:lpstr>
      <vt:lpstr>歷史照片</vt:lpstr>
      <vt:lpstr>PowerPoint 簡報</vt:lpstr>
      <vt:lpstr>簡單動作測驗</vt:lpstr>
      <vt:lpstr>Q  &amp; 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1234</dc:creator>
  <cp:lastModifiedBy>50plus gym</cp:lastModifiedBy>
  <cp:revision>47</cp:revision>
  <cp:lastPrinted>2016-04-12T05:40:38Z</cp:lastPrinted>
  <dcterms:created xsi:type="dcterms:W3CDTF">2016-04-11T18:26:47Z</dcterms:created>
  <dcterms:modified xsi:type="dcterms:W3CDTF">2016-06-01T06:29:10Z</dcterms:modified>
</cp:coreProperties>
</file>