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1.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9" r:id="rId2"/>
  </p:sldMasterIdLst>
  <p:notesMasterIdLst>
    <p:notesMasterId r:id="rId54"/>
  </p:notesMasterIdLst>
  <p:sldIdLst>
    <p:sldId id="256" r:id="rId3"/>
    <p:sldId id="508" r:id="rId4"/>
    <p:sldId id="509" r:id="rId5"/>
    <p:sldId id="461" r:id="rId6"/>
    <p:sldId id="458" r:id="rId7"/>
    <p:sldId id="502" r:id="rId8"/>
    <p:sldId id="460" r:id="rId9"/>
    <p:sldId id="481" r:id="rId10"/>
    <p:sldId id="528" r:id="rId11"/>
    <p:sldId id="529" r:id="rId12"/>
    <p:sldId id="532" r:id="rId13"/>
    <p:sldId id="531" r:id="rId14"/>
    <p:sldId id="533" r:id="rId15"/>
    <p:sldId id="534" r:id="rId16"/>
    <p:sldId id="500" r:id="rId17"/>
    <p:sldId id="506" r:id="rId18"/>
    <p:sldId id="482" r:id="rId19"/>
    <p:sldId id="457" r:id="rId20"/>
    <p:sldId id="483" r:id="rId21"/>
    <p:sldId id="484" r:id="rId22"/>
    <p:sldId id="448" r:id="rId23"/>
    <p:sldId id="485" r:id="rId24"/>
    <p:sldId id="486" r:id="rId25"/>
    <p:sldId id="487" r:id="rId26"/>
    <p:sldId id="451" r:id="rId27"/>
    <p:sldId id="488" r:id="rId28"/>
    <p:sldId id="489" r:id="rId29"/>
    <p:sldId id="452" r:id="rId30"/>
    <p:sldId id="490" r:id="rId31"/>
    <p:sldId id="525" r:id="rId32"/>
    <p:sldId id="514" r:id="rId33"/>
    <p:sldId id="515" r:id="rId34"/>
    <p:sldId id="523" r:id="rId35"/>
    <p:sldId id="516" r:id="rId36"/>
    <p:sldId id="512" r:id="rId37"/>
    <p:sldId id="517" r:id="rId38"/>
    <p:sldId id="521" r:id="rId39"/>
    <p:sldId id="522" r:id="rId40"/>
    <p:sldId id="518" r:id="rId41"/>
    <p:sldId id="504" r:id="rId42"/>
    <p:sldId id="505" r:id="rId43"/>
    <p:sldId id="503" r:id="rId44"/>
    <p:sldId id="519" r:id="rId45"/>
    <p:sldId id="526" r:id="rId46"/>
    <p:sldId id="520" r:id="rId47"/>
    <p:sldId id="527" r:id="rId48"/>
    <p:sldId id="511" r:id="rId49"/>
    <p:sldId id="501" r:id="rId50"/>
    <p:sldId id="456" r:id="rId51"/>
    <p:sldId id="507" r:id="rId52"/>
    <p:sldId id="536" r:id="rId53"/>
  </p:sldIdLst>
  <p:sldSz cx="9144000" cy="6858000" type="screen4x3"/>
  <p:notesSz cx="6797675" cy="9928225"/>
  <p:defaultTextStyle>
    <a:defPPr>
      <a:defRPr lang="zh-TW"/>
    </a:defPPr>
    <a:lvl1pPr algn="l" rtl="0" eaLnBrk="0" fontAlgn="base" hangingPunct="0">
      <a:spcBef>
        <a:spcPct val="0"/>
      </a:spcBef>
      <a:spcAft>
        <a:spcPct val="0"/>
      </a:spcAft>
      <a:defRPr kumimoji="1" b="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b="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J 吳" initials="T吳" lastIdx="118" clrIdx="0">
    <p:extLst>
      <p:ext uri="{19B8F6BF-5375-455C-9EA6-DF929625EA0E}">
        <p15:presenceInfo xmlns:p15="http://schemas.microsoft.com/office/powerpoint/2012/main" userId="b606fb3c63d723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F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124" autoAdjust="0"/>
  </p:normalViewPr>
  <p:slideViewPr>
    <p:cSldViewPr>
      <p:cViewPr varScale="1">
        <p:scale>
          <a:sx n="61" d="100"/>
          <a:sy n="61" d="100"/>
        </p:scale>
        <p:origin x="51"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25T15:49:07.104" idx="102">
    <p:pos x="3919" y="2276"/>
    <p:text>Digital Report 2020 全球報告出爐！台: 電視平均收視時間, 台灣用戶僅有2小時27分鐘花在電視觀看。互聯網用戶數、社交用戶數佔全體人口的86%、88%</p:text>
    <p:extLst>
      <p:ext uri="{C676402C-5697-4E1C-873F-D02D1690AC5C}">
        <p15:threadingInfo xmlns:p15="http://schemas.microsoft.com/office/powerpoint/2012/main" timeZoneBias="-480"/>
      </p:ext>
    </p:extLst>
  </p:cm>
  <p:cm authorId="1" dt="2020-12-28T16:34:01.754" idx="114">
    <p:pos x="4704" y="2225"/>
    <p:text>醒時50％都在互聯網上度過</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10-01T16:48:53.234" idx="33">
    <p:pos x="2711" y="583"/>
    <p:text>數位圓形監獄」－是現代數位版的效益主義者邊沁的圓形監獄－可以隨時偷窺、監視、追蹤全球各地上網者的一舉一動, 但是上網者卻無從得知自己是否正在遭到監視; 「在這樁巨大的監控行為背後, 大數據企業與美國情報單位之間存有秘密協議, 透過分享海量資訊的結盟互利關係, 逐步成為前所未有不受時空地域、自然環境、文化、政治框限的複合式新獨裁, 掌握一切發話權。這股突變的寡頭式力量, 於全球各處散播生根, 妄想重組、暗控人類文明」, 這就形成所謂的「數位利維坦」－是現代數位版的耶經 (Bible)裡的海中怪獸「利維坦」 (被近代英國哲學家霍布士用來比擬強大的國家機器, 其公民就是其中微不足道的小齒輪)－使上網者逐漸失去個人隱私、尊嚴和自主自由, 讓威權系統變得更加堅不可摧。美國國家安全局 (NSA, National Security Agency) 前職員史諾登 (美, E. J. Snowden 1983－) 於2013年揭發披露了該局監控全世界網際網路活動的電子監聽專案「稜鏡計劃 (PRISM)」－參與合作者包括了幾乎所有的網際網路巨頭如谷歌、臉書、雅虎 (Yahoo)、YouTube、Skype、微軟 (Microsoft) 以及蘋果等－的秘密文件, 他說:「美國政府利用他們正在秘密建造的這一個龐大監視機器摧毀隱私、網際網路自由和世界各地人們的基本自由的行為讓他良心不安」○33。再如, 一身都是膽的亞桑傑 (澳, J. P. Assange 1971－, 於2019年遭到逮捕) 經由他建立的網際網路媒體維基解密 (WikiLeaks) 批露, 美國國家安全局曾陸續竊聽三位法國總統席哈克 (J. Chirac 1932－)、薩科吉 (N. Sarközy 1955－)、歐蘭德 (F. Hollande 1954－); 也曾監聽巴西總統羅塞芙 (D. Rousseff 1947－) 及其助理、秘書、幕僚長、專機和總統府; 又曾暗中監聽日本的政壇大佬、銀行總裁以及包括三菱集團在內的大型財團等○34。又如, 美國政府於2018年12月藉加拿大之手逮捕了中國大陸華為 (HuaWei) 企業首席財務長孟晚舟 (1972－), 使用不光明的手段, 圖謀在全世界圍堵華為企業、將之摧毀。美國在表面上是爭奪5G高速網路通訊設備的市場與經濟利益, 但是在本質上卻是防堵中國大陸在數位版圖崛起而與之逐鹿爭雄。美國若失敗, 其數位大帝國的監控能力與監控範圍將巨大萎縮, 「數位利維坦」在全球網際網路世界的恣意妄為、横行霸道的獨裁地位亦將搖搖墜落。</p:text>
    <p:extLst>
      <p:ext uri="{C676402C-5697-4E1C-873F-D02D1690AC5C}">
        <p15:threadingInfo xmlns:p15="http://schemas.microsoft.com/office/powerpoint/2012/main" timeZoneBias="-480"/>
      </p:ext>
    </p:extLst>
  </p:cm>
  <p:cm authorId="1" dt="2020-10-06T20:24:37.840" idx="49">
    <p:pos x="4216" y="1468"/>
    <p:text>人們有權利要求移除有關於自己的負面訊息或過時的個人身分資訊 (註: 歐盟 European Union 已經於2016年對於該權立法, 於2018年正式施行)</p:text>
    <p:extLst>
      <p:ext uri="{C676402C-5697-4E1C-873F-D02D1690AC5C}">
        <p15:threadingInfo xmlns:p15="http://schemas.microsoft.com/office/powerpoint/2012/main" timeZoneBias="-480"/>
      </p:ext>
    </p:extLst>
  </p:cm>
  <p:cm authorId="1" dt="2020-10-06T20:27:18.119" idx="50">
    <p:pos x="4241" y="2479"/>
    <p:text>個人如果在沒有人為干預下的自動化決策過程中權益被侵害, 例如受到歧視或者不公平待遇時, 是否有權利要求對方對於他們所使用的機器學習的演算法給一個解釋 (right for explanation) (註: 歐盟已經於2016年對於該「解釋權」立法, 於2018年正式施行) ?…等。</p:text>
    <p:extLst>
      <p:ext uri="{C676402C-5697-4E1C-873F-D02D1690AC5C}">
        <p15:threadingInfo xmlns:p15="http://schemas.microsoft.com/office/powerpoint/2012/main" timeZoneBias="-480"/>
      </p:ext>
    </p:extLst>
  </p:cm>
  <p:cm authorId="1" dt="2020-10-06T20:29:09.025" idx="51">
    <p:pos x="5217" y="3367"/>
    <p:text>, 2018年5月「歐盟一般數據保護規章」 (GDPR: general data protection regulation) 正式施行, 它不僅適用於歐盟內部, 而且也適用於全球所有直接或間接地涉及歐盟人民的個人數據－其涵蓋範圍甚廣, 除了一般的個人身分數據 (personal identity information) 以及敏感數據 (sensitive information) 如種族、政治意見、宗教或哲學信仰、健康、性生活、性傾向、基因數據、生物特徵數據等, 還包含甚至如個人瀏覽器的Cookies數據、電算機的IP (Internet Protocol, 網際網路協定) 位址數據、GPS (Global Positioning System, 全球衛星定位系統) 的位置數據等, 違規者將被歐盟處以極高之罰款。</p:text>
    <p:extLst>
      <p:ext uri="{C676402C-5697-4E1C-873F-D02D1690AC5C}">
        <p15:threadingInfo xmlns:p15="http://schemas.microsoft.com/office/powerpoint/2012/main" timeZoneBias="-480"/>
      </p:ext>
    </p:extLst>
  </p:cm>
  <p:cm authorId="1" dt="2020-11-24T13:11:59.297" idx="78">
    <p:pos x="1769" y="58"/>
    <p:text>privacy
Reputation,id.,ownership,regulation</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10-06T22:01:40.770" idx="52">
    <p:pos x="5231" y="338"/>
    <p:text>複雜性科學認為複雜性是介於混沌 (chaos) 和有序的邊緣。複雜性思維認為傳統的簡單性思維－線性的機械論以及把整體僅僅看作其部分之和－已經過時, 其基本特徵是非線性 (非線性交互作用) 的思維、超越分析化約 (或還原) 論的思維、系統整體性的思維、不確定性與多樣性的思維、自然有機論的思維等。參見Mainzer, K. (邁因策爾) (1999)。複雜性中的思維 (曾國屏譯)。北京: 中央編譯出版社。。對此進一步的闡述包括如: 「從本質上来説, 大數據主義與後現代主義具有極大的相似性。…但是後現代主義更多地主張去破壞一個舊世界, 而大數據技術則用智能感知、互聯網、雲端計算等新技術去重建一個新世界。…大數據主義在一定程度上實現了對後現代主義的超越, 更像建設性的後現代主義」○36(見黃欣榮)、「大數據方法更加着眼於整體, 強調複雜性、系統性, 其分析邏輯與基於簡單性、還原論 (或化約論) 思維的傳統量化分析方法迥然不同」○37和「複雜性科學與大數據技術在世界觀、認識論和方法論諸多方面是相通的, 皆屬於同一科學範式之中」○38等</p:text>
    <p:extLst>
      <p:ext uri="{C676402C-5697-4E1C-873F-D02D1690AC5C}">
        <p15:threadingInfo xmlns:p15="http://schemas.microsoft.com/office/powerpoint/2012/main" timeZoneBias="-480"/>
      </p:ext>
    </p:extLst>
  </p:cm>
  <p:cm authorId="1" dt="2020-10-06T22:06:45.362" idx="53">
    <p:pos x="2609" y="1202"/>
    <p:text>古希臘哲學家德謨克里特的名言:「只找到一個原因的解釋, 也比成為波斯人的王還好」揭示: 追求原因的解釋從而建立 (或然) 因果規律是人的一種天性, 是知識不斷進步發展的動力與基礎。大數據歸納法必須超越相關性, 相關性只是認識的初步, 雖然它是複雜性理論中關聯性的具體體現、複雜性情況下當前演算技術水平所能及的宏觀關係的反映、相對於專家的主觀意見通常具有比較高的客觀性, 但是, 它並不具有真正可信、有效的預測力。歸納法不能滿足於找到相關性, 不論在技術上多麼困難, 它必須繼續向前發展, 直到掌握了或然因果律才算完成了認識－内在的、本質性的、必然性的 (即高或然性的) 認識,</p:text>
    <p:extLst>
      <p:ext uri="{C676402C-5697-4E1C-873F-D02D1690AC5C}">
        <p15:threadingInfo xmlns:p15="http://schemas.microsoft.com/office/powerpoint/2012/main" timeZoneBias="-480"/>
      </p:ext>
    </p:extLst>
  </p:cm>
  <p:cm authorId="1" dt="2020-10-06T22:24:10.393" idx="54">
    <p:pos x="5228" y="2235"/>
    <p:text>安德森的「理論的終結」是從獨斷論出發, 認為經由極大的電算機集群對於海量數據「自動」進行超量的計算 (演算法) 是發現和解決一切問題的最佳途徑。具體的說, 安德森的主要觀點是指「數據驅動」的方法－依賴於運用極大的電算機集群對大數據的超量計算 (如雲端計算) 和歸納法－所「自動」産生的模型, 在描述和理解世界以及預測未來方面, 可以完全取代傳統的「理論驅動」的方法所建構的模型</p:text>
    <p:extLst>
      <p:ext uri="{C676402C-5697-4E1C-873F-D02D1690AC5C}">
        <p15:threadingInfo xmlns:p15="http://schemas.microsoft.com/office/powerpoint/2012/main" timeZoneBias="-480"/>
      </p:ext>
    </p:extLst>
  </p:cm>
  <p:cm authorId="1" dt="2020-10-06T22:28:49.401" idx="55">
    <p:pos x="4536" y="3067"/>
    <p:text>事實上, 在「數據驅動的建模」過程中, 在「數學統計模型或演算法黑箱」中進行的每一步都有一些已經被專家們建立的數學、機率統計或者計算科學的理論 (可統稱為支持理論) 在指導或者驅動, 而且也有一些不同的演算法可供選擇, 也就是說, 沒有一步可以離開由專家們所建構的支持理論或者主觀選擇; 況且, 許多支持理論和演算法是經由傳統 (如數學、物理、生物、遺傳演化等) 的理論假設和演繹思維而建立。因此, 「數據驅動的建模」是奠基於黑箱中許多傳統的科學方法所帶來的理論知識及制約之上。</p:text>
    <p:extLst>
      <p:ext uri="{C676402C-5697-4E1C-873F-D02D1690AC5C}">
        <p15:threadingInfo xmlns:p15="http://schemas.microsoft.com/office/powerpoint/2012/main" timeZoneBias="-480"/>
      </p:ext>
    </p:extLst>
  </p:cm>
  <p:cm authorId="1" dt="2020-10-13T20:09:14.719" idx="72">
    <p:pos x="5084" y="2533"/>
    <p:text>理論驅動」的方法－依賴於專家 (群) 的觀察、知識、智慧、想像力、理論假設、演繹法和經驗檢驗以證實或證偽－所建構的模型。</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9-29T16:26:41.110" idx="5">
    <p:pos x="3682" y="2223"/>
    <p:text>如集成模型、模塊模型、互補模型以及混合模型－尋找從不同範式所產生的不同型態的模型的某種極優化的結合, 即尋找某種極優化的混合模型○45等</p:text>
    <p:extLst>
      <p:ext uri="{C676402C-5697-4E1C-873F-D02D1690AC5C}">
        <p15:threadingInfo xmlns:p15="http://schemas.microsoft.com/office/powerpoint/2012/main" timeZoneBias="-480"/>
      </p:ext>
    </p:extLst>
  </p:cm>
  <p:cm authorId="1" dt="2020-09-29T16:27:11.056" idx="6">
    <p:pos x="2158" y="2991"/>
    <p:text>改進GFT: ARGO (Autoregression with Google search data) 引入了 Autoregressive time series with seasonal adjustment 和 Hidden Markov structure 的模型和方法</p:text>
    <p:extLst>
      <p:ext uri="{C676402C-5697-4E1C-873F-D02D1690AC5C}">
        <p15:threadingInfo xmlns:p15="http://schemas.microsoft.com/office/powerpoint/2012/main" timeZoneBias="-480"/>
      </p:ext>
    </p:extLst>
  </p:cm>
  <p:cm authorId="1" dt="2020-09-29T18:13:03.200" idx="7">
    <p:pos x="3070" y="3506"/>
    <p:text>GFT是因過度簡化的線性迴歸相關模型、流感相關搜尋關鍵字定義的模糊性, 以及媒體效應導致流感相關字搜尋熱度大幅提高而失敗; Bing Predicts是因蒐集大數據過程中過大的抽樣偏誤而失敗; 538則可能是因厭惡川普而產生了確認偏誤, 從而系統性地低估了中低教育的白人階層－關鍵性的隱性選民－支持川普的機率而失敗</p:text>
    <p:extLst>
      <p:ext uri="{C676402C-5697-4E1C-873F-D02D1690AC5C}">
        <p15:threadingInfo xmlns:p15="http://schemas.microsoft.com/office/powerpoint/2012/main" timeZoneBias="-480"/>
      </p:ext>
    </p:extLst>
  </p:cm>
  <p:cm authorId="1" dt="2020-10-07T08:51:30.673" idx="56">
    <p:pos x="5401" y="888"/>
    <p:text>統計歸納法所依據的數據樣本雖小, 但是因為經過精巧的隨機設計, 對於整體有代表性, 因而可以應用機率理論對於各種統計推論方法精凖地估錯, 擇最優者用之, 從而獲得關於整體的機率模型的信息以及具有或然因果性和機率統計必然性的知識, 是統計和機率計算的結合。對照之下, 大數據歸納法所依據的雜亂、多維、非線性或者動態的數據樣本並非經由設計而來, 雖然相對來說比較客觀, 但是對於整體並不必然有代表性; 而且, 時常樣本背後的整體並不明確的存在, 既使存在－或者如大數據理論家們所鼓吹的: 樣本等於整體－其複雜性也太高, 又會實時的增加變動, 因而無法替樣本建立合理的生成機率模型, 所以必須代之以超大量的計算, 按照數據類型及具體工作目標選擇適當的演算法, 以建立模型並且進行分析和預測, 是統計和科學計算演算法－其中包括一些探索複雜系統的方法如基因演算法－的結合。</p:text>
    <p:extLst>
      <p:ext uri="{C676402C-5697-4E1C-873F-D02D1690AC5C}">
        <p15:threadingInfo xmlns:p15="http://schemas.microsoft.com/office/powerpoint/2012/main" timeZoneBias="-480"/>
      </p:ext>
    </p:extLst>
  </p:cm>
  <p:cm authorId="1" dt="2020-10-07T09:18:38.144" idx="57">
    <p:pos x="1869" y="1725"/>
    <p:text>大數據認識論和方法學基本上仍舊停留在認識的初步－發現數據之間的相關性以作預測; 雖然在現實上, 當錯誤的風險損失不大時, 它具有某些即時便捷的商業性、工業性或者醫學性等的應用價值; 但是在理論上, 它卻是屬於相對粗淺、錯誤機會頗高的認識預測層次, 它所包含的洞察性、知識性和真理性並不很高; 這反映出大數據認識論和方法學的發展遭遇到了困難與瓶頸</p:text>
    <p:extLst>
      <p:ext uri="{C676402C-5697-4E1C-873F-D02D1690AC5C}">
        <p15:threadingInfo xmlns:p15="http://schemas.microsoft.com/office/powerpoint/2012/main" timeZoneBias="-4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9-29T20:51:07.528" idx="11">
    <p:pos x="4077" y="1174"/>
    <p:text>(1 ) The Book of Why: the new science of cause and effect," Judea Pearl and Dana MacKenzie, (Basic Books, 2018); (2) Judea Pearl：從“大數據革命”到“因果革命”
整理 龔鶴揚 ; 高亦斌 2020 年 6 月 21 日，在第二屆北京智源大會開幕式及全體會議上，圖靈獎得主、貝葉斯網絡奠基人 Judea Pearl 做了名爲《The New Science of Cause and Effect with reflections on data science and artificial intelligence》的主題演講</p:text>
    <p:extLst>
      <p:ext uri="{C676402C-5697-4E1C-873F-D02D1690AC5C}">
        <p15:threadingInfo xmlns:p15="http://schemas.microsoft.com/office/powerpoint/2012/main" timeZoneBias="-480"/>
      </p:ext>
    </p:extLst>
  </p:cm>
  <p:cm authorId="1" dt="2020-09-29T20:52:31.476" idx="12">
    <p:pos x="4854" y="598"/>
    <p:text>Reshef, D.N. 和 Reshef, Y.A. 等人 [ (i) Reshef, D. N. et al. (2011). Detecting novel associations in large data sets. Science, 334, 1518-1524. (ii) Reshef, Y. A. et al. (2016). Measuring dependence powerfully and equitably. Journal of Machine Learning Research, 17, 1-63] 基於互信息 (mutual information) 理論, 提出MIC, TIC 。被統計學家史匹德譽為是「一個21世紀的相關性度量」</p:text>
    <p:extLst>
      <p:ext uri="{C676402C-5697-4E1C-873F-D02D1690AC5C}">
        <p15:threadingInfo xmlns:p15="http://schemas.microsoft.com/office/powerpoint/2012/main" timeZoneBias="-480"/>
      </p:ext>
    </p:extLst>
  </p:cm>
  <p:cm authorId="1" dt="2020-10-13T22:44:57.478" idx="74">
    <p:pos x="4854" y="734"/>
    <p:text>夏農把隨機變量X的信息熵值 Η（希臘字母Eta）定義如下，其值域為{x1, ..., xn}：
 H (X)=EI(X)]=E{-ln(P(X)}，P為X的機率質量函數，而I(X)是X的資訊量（又稱為資訊本體）。I(X)本身是個隨機變數。MIC基本原理会利用到互信息概念，原来我对X有些不确定(不确定性为H(X))，告诉我Y后我对X不确定性变为H(X|Y)，这个不确定性的减少量就是X,Y之间的互信息I(X;Y)=H(X)-H(X|Y)。互信息指的是两个随机变量之间的关联程度：即给定一个随机变量后，另一个随机变量不确定性的削弱程度, 互信息的概念使用以下方程来说明：
I(x;y)=∫p(x,y)log2p(x,y)p(x)p(y)dxdy
一般情况下联合概率计算相对来说比较麻烦，MIC的想法是针对两个变量之间的关系离散在二维空间中，并且使用散点图来表示，将当前二维空间在 x,y 方向分别划分为一定的区间数，然后查看当前的散点在各个方格中落入的情况，这样就解决了在互信息中的联合概率难求的问题。下面的公式给出MIC的计算公式：
mic(x;y)=maxa∗b&lt;B{I(x;y)/log2min(a,b)}
上式中 a,b 是在 x,y 方向上的划分格子的个数，本质上就是网格分布，B 是变量，在原作者的论文当中提到 B 的大小设置是数据量的 0.6 次方左右。</p:text>
    <p:extLst>
      <p:ext uri="{C676402C-5697-4E1C-873F-D02D1690AC5C}">
        <p15:threadingInfo xmlns:p15="http://schemas.microsoft.com/office/powerpoint/2012/main" timeZoneBias="-480">
          <p15:parentCm authorId="1" idx="12"/>
        </p15:threadingInfo>
      </p:ext>
    </p:extLst>
  </p:cm>
  <p:cm authorId="1" dt="2020-10-07T11:51:05.271" idx="58">
    <p:pos x="5138" y="1719"/>
    <p:text>統計模型只有關聯層的信息，所以只能回答相關性問題，而不能回答干預問題和反事實問題。基於圖的因果貝葉斯網絡因果只有干預層的信息，所以只能回答干預和關聯層的問題，而不能回答反事實問題。最後基於結構的因果模型，它的能力最接近物理模型，三個層級的問題都能夠回答。</p:text>
    <p:extLst>
      <p:ext uri="{C676402C-5697-4E1C-873F-D02D1690AC5C}">
        <p15:threadingInfo xmlns:p15="http://schemas.microsoft.com/office/powerpoint/2012/main" timeZoneBias="-480"/>
      </p:ext>
    </p:extLst>
  </p:cm>
  <p:cm authorId="1" dt="2020-10-15T17:48:47.894" idx="76">
    <p:pos x="4031" y="2506"/>
    <p:text>A general I-通用人工智能</p:text>
    <p:extLst>
      <p:ext uri="{C676402C-5697-4E1C-873F-D02D1690AC5C}">
        <p15:threadingInfo xmlns:p15="http://schemas.microsoft.com/office/powerpoint/2012/main" timeZoneBias="-4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10-07T17:49:36.853" idx="59">
    <p:pos x="5438" y="1140"/>
    <p:text>宇宙是由數據流組成 (這主張和信息哲學「宇宙本體即是信息流」的主張前後呼應貫通), 有機體是許多不同生化演算法的組合, 生命就是進行數據處理的數據流; 任何現象或者實體的價值取決於對數據處理的貢獻; 未來, 決定權將從人類手中轉移到具有更高價值的神人－本身雖無意識但卻具備高度智能的演算法或者生物工程的超人, 其處理數據的能力遠超過人類的大腦－手中; 隨著神人將大多數的人排擠出就業市場, 財富和權力將集中在擁有神人的極少數人手中, 造成十分巨大的政治、經濟及社會的不平等○52</p:text>
    <p:extLst>
      <p:ext uri="{C676402C-5697-4E1C-873F-D02D1690AC5C}">
        <p15:threadingInfo xmlns:p15="http://schemas.microsoft.com/office/powerpoint/2012/main" timeZoneBias="-4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9-30T09:35:38.464" idx="15">
    <p:pos x="1523" y="1674"/>
    <p:text>斯瓦茨 (美, A. Swartz 1986－2013) 就是一位理想激進的、為了追求信息完全自由而上吊自殺的殉道者; 再如, 亞桑傑支持信息完全自由, 建立了網際網路媒體維基解密, 自詡為「照亮陰暗角落的明燈, 專門揭發權力過度擴張的政府和企業的腐敗與欺瞞」; 他因為長期不懈地追求真相、堅持理想而被美國政府視為眼中釘, 遭受到各種各樣的打壓與誤解, 以致於亡命天涯, 鋃鐺下獄。</p:text>
    <p:extLst>
      <p:ext uri="{C676402C-5697-4E1C-873F-D02D1690AC5C}">
        <p15:threadingInfo xmlns:p15="http://schemas.microsoft.com/office/powerpoint/2012/main" timeZoneBias="-480"/>
      </p:ext>
    </p:extLst>
  </p:cm>
  <p:cm authorId="1" dt="2020-10-01T16:59:29.480" idx="34">
    <p:pos x="2541" y="2195"/>
    <p:text>避免政客和企業主藉壟
     斷數據而圖謀私利、操弄群眾、剝削弱者</p:text>
    <p:extLst>
      <p:ext uri="{C676402C-5697-4E1C-873F-D02D1690AC5C}">
        <p15:threadingInfo xmlns:p15="http://schemas.microsoft.com/office/powerpoint/2012/main" timeZoneBias="-480"/>
      </p:ext>
    </p:extLst>
  </p:cm>
  <p:cm authorId="1" dt="2020-12-28T15:02:02.340" idx="113">
    <p:pos x="4755" y="2191"/>
    <p:text>2017美國數據冰山報告: 全球企業存儲數據,52%產生后從未被用過;一個組織中 , 80%數據只被用過一次</p:text>
    <p:extLst>
      <p:ext uri="{C676402C-5697-4E1C-873F-D02D1690AC5C}">
        <p15:threadingInfo xmlns:p15="http://schemas.microsoft.com/office/powerpoint/2012/main" timeZoneBias="-4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12-29T14:39:51.243" idx="118">
    <p:pos x="1282" y="717"/>
    <p:text>狹義 AI-也就是只專注在單一領域工作任務。Broad AI-人類的決策運作很複雜，需要綜合考量情況並做出決策，需要具備廣泛功能的「廣義 AI（Broad AI）」 ，也就是讓 AI 執行跨領域、多任務的工作，才能有效應用 AI，解決現實世界各種複雜問題</p:text>
    <p:extLst>
      <p:ext uri="{C676402C-5697-4E1C-873F-D02D1690AC5C}">
        <p15:threadingInfo xmlns:p15="http://schemas.microsoft.com/office/powerpoint/2012/main" timeZoneBias="-4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12-23T08:56:11.830" idx="83">
    <p:pos x="2685" y="1724"/>
    <p:text>Endel; Mubert</p:text>
    <p:extLst>
      <p:ext uri="{C676402C-5697-4E1C-873F-D02D1690AC5C}">
        <p15:threadingInfo xmlns:p15="http://schemas.microsoft.com/office/powerpoint/2012/main" timeZoneBias="-480"/>
      </p:ext>
    </p:extLst>
  </p:cm>
  <p:cm authorId="1" dt="2020-12-23T08:56:24.217" idx="84">
    <p:pos x="2842" y="2847"/>
    <p:text>AiMi; Weav Run</p:text>
    <p:extLst>
      <p:ext uri="{C676402C-5697-4E1C-873F-D02D1690AC5C}">
        <p15:threadingInfo xmlns:p15="http://schemas.microsoft.com/office/powerpoint/2012/main" timeZoneBias="-4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0-12-29T13:33:18.870" idx="117">
    <p:pos x="1542" y="779"/>
    <p:text>海蓮花國際駭客集團:用四種以上特種木馬程式，註册了35個以上域名,服務器遍步全球13個國家---美國網路安全公司火眼（FireEye）的高階經理Ben Read，和斯洛伐克（ Slovakian ）軟體安全組織 ESET研究員Marc-Étienne Léveillé說，這次被臉書揭發的駭客活動，與曾被指為海蓮花操作的活動是相符合的。Ben Read說，海蓮花大約在2013年末開始活動，該組織具有國家支持且為越南政府做事的所有跡象。</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24T16:47:53.098" idx="89">
    <p:pos x="1202" y="599"/>
    <p:text>每增加一量子比特, 能力增加一倍。目前量子計算機 有: 利用53個超導比特 (Google,IBM,須超低溫)、76個光量子  (中國科學技術大學:潘建偉－九章(九章算術)) 、拓樸(可有效抵抗外界噪音)等</p:text>
    <p:extLst>
      <p:ext uri="{C676402C-5697-4E1C-873F-D02D1690AC5C}">
        <p15:threadingInfo xmlns:p15="http://schemas.microsoft.com/office/powerpoint/2012/main" timeZoneBias="-480"/>
      </p:ext>
    </p:extLst>
  </p:cm>
  <p:cm authorId="1" dt="2020-12-24T16:51:01.316" idx="90">
    <p:pos x="1750" y="2535"/>
    <p:text>測量導致波函數坍塌,量子比特成一具體數據</p:text>
    <p:extLst>
      <p:ext uri="{C676402C-5697-4E1C-873F-D02D1690AC5C}">
        <p15:threadingInfo xmlns:p15="http://schemas.microsoft.com/office/powerpoint/2012/main" timeZoneBias="-480"/>
      </p:ext>
    </p:extLst>
  </p:cm>
  <p:cm authorId="1" dt="2020-12-24T18:25:03.454" idx="96">
    <p:pos x="1750" y="2671"/>
    <p:text>)</p:text>
    <p:extLst>
      <p:ext uri="{C676402C-5697-4E1C-873F-D02D1690AC5C}">
        <p15:threadingInfo xmlns:p15="http://schemas.microsoft.com/office/powerpoint/2012/main" timeZoneBias="-480">
          <p15:parentCm authorId="1" idx="90"/>
        </p15:threadingInfo>
      </p:ext>
    </p:extLst>
  </p:cm>
  <p:cm authorId="1" dt="2020-12-24T16:54:22.181" idx="91">
    <p:pos x="5437" y="582"/>
    <p:text>其它: 量子搜索算法;</p:text>
    <p:extLst>
      <p:ext uri="{C676402C-5697-4E1C-873F-D02D1690AC5C}">
        <p15:threadingInfo xmlns:p15="http://schemas.microsoft.com/office/powerpoint/2012/main" timeZoneBias="-480"/>
      </p:ext>
    </p:extLst>
  </p:cm>
  <p:cm authorId="1" dt="2020-12-24T16:57:42.868" idx="92">
    <p:pos x="1344" y="1711"/>
    <p:text>其它: 量子隱形傳態</p:text>
    <p:extLst>
      <p:ext uri="{C676402C-5697-4E1C-873F-D02D1690AC5C}">
        <p15:threadingInfo xmlns:p15="http://schemas.microsoft.com/office/powerpoint/2012/main" timeZoneBias="-480"/>
      </p:ext>
    </p:extLst>
  </p:cm>
  <p:cm authorId="1" dt="2020-12-24T17:06:28.948" idx="94">
    <p:pos x="3552" y="1727"/>
    <p:text>2016.8.16-墨子號衛星對量子通信技術進行了實驗: 實現了星地間的量子通信;實現了傳輸製備基於光量子的密鑰; 跨省市-千公里级-的秘鑰分發。在衛星上產生一對一對的糾纏光量子, 一對一對分別發射到地面相隔千里的二處接攻站, 85%以上仍處於糾纏態﹔</p:text>
    <p:extLst>
      <p:ext uri="{C676402C-5697-4E1C-873F-D02D1690AC5C}">
        <p15:threadingInfo xmlns:p15="http://schemas.microsoft.com/office/powerpoint/2012/main" timeZoneBias="-480"/>
      </p:ext>
    </p:extLst>
  </p:cm>
  <p:cm authorId="1" dt="2020-12-27T15:55:56.627" idx="111">
    <p:pos x="2936" y="3292"/>
    <p:text>基因解碼，需要「大規模」人體生物資料庫:
過去,基因檢測廠商大多使用歐美的基因資料庫去驗證治療及藥物的效果，不過，由於每個國家（區域）人民的遺傳基因、生活型態、環境因素都不同，倘若缺乏台灣自己的人體生物資料庫，就沒辦法完整解碼台灣人的基因秘密，也很難透過大數據及AI的預測能力，進一步發現基因與疾病的關聯，更別說台灣的精準醫療發展與應用。</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24T16:17:10.373" idx="86">
    <p:pos x="5387" y="17"/>
    <p:text>目前超導最高溫為-135C=138K;- 273C=0K (Kelvin);所謂高溫超導即超过液氮的77K</p:text>
    <p:extLst>
      <p:ext uri="{C676402C-5697-4E1C-873F-D02D1690AC5C}">
        <p15:threadingInfo xmlns:p15="http://schemas.microsoft.com/office/powerpoint/2012/main" timeZoneBias="-480"/>
      </p:ext>
    </p:extLst>
  </p:cm>
  <p:cm authorId="1" dt="2020-12-24T18:17:30.601" idx="95">
    <p:pos x="5291" y="801"/>
    <p:text>机械強度比鋼強200倍;拉伸到自身長20%-比金屬好-比銀強10倍,導電比銅好</p:text>
    <p:extLst>
      <p:ext uri="{C676402C-5697-4E1C-873F-D02D1690AC5C}">
        <p15:threadingInfo xmlns:p15="http://schemas.microsoft.com/office/powerpoint/2012/main" timeZoneBias="-480"/>
      </p:ext>
    </p:extLst>
  </p:cm>
  <p:cm authorId="1" dt="2020-12-24T21:51:11.806" idx="97">
    <p:pos x="3173" y="3309"/>
    <p:text>帶隙是允許諸如矽之類的半導體材料用作電晶體的功能; 它們可以在關閉或導通電流之間切換，
這取決於它們的電子是否穿過帶隙。因為石墨烯沒有帶隙，無法调节电导率, 所以電荷就像任何金屬一樣流過，無法關閉電流。喬治亞理工學院進行的新研究可能會改變了這一點。研究人員宣稱已經生產了帶隙為0.5電子伏特的石墨烯樣品，他們認為這應該足以使石墨烯起到半導體的作用。</p:text>
    <p:extLst>
      <p:ext uri="{C676402C-5697-4E1C-873F-D02D1690AC5C}">
        <p15:threadingInfo xmlns:p15="http://schemas.microsoft.com/office/powerpoint/2012/main" timeZoneBias="-480"/>
      </p:ext>
    </p:extLst>
  </p:cm>
  <p:cm authorId="1" dt="2020-12-25T09:08:26.466" idx="99">
    <p:pos x="3117" y="1581"/>
    <p:text>摩耳定律並非物理定律, 是產業定律: 單位面積晶片(microprocessor chip)上的電晶體(transistors) 數量每兩年能實現翻番 Moore's law states that the number of transistors on a microprocessor chip will double every two years or so — which has generally meant that the chip's performance will, too.   2-3奈米=10個原子</p:text>
    <p:extLst>
      <p:ext uri="{C676402C-5697-4E1C-873F-D02D1690AC5C}">
        <p15:threadingInfo xmlns:p15="http://schemas.microsoft.com/office/powerpoint/2012/main" timeZoneBias="-480"/>
      </p:ext>
    </p:extLst>
  </p:cm>
  <p:cm authorId="1" dt="2020-12-25T09:29:22.508" idx="101">
    <p:pos x="3117" y="1717"/>
    <p:text>Nature:The chips are down for Moore’s law
The semiconductor industry will soon abandon its pursuit of Moore's law. 
M. Mitchell Waldrop
09 February 2016</p:text>
    <p:extLst>
      <p:ext uri="{C676402C-5697-4E1C-873F-D02D1690AC5C}">
        <p15:threadingInfo xmlns:p15="http://schemas.microsoft.com/office/powerpoint/2012/main" timeZoneBias="-480">
          <p15:parentCm authorId="1" idx="99"/>
        </p15:threadingInfo>
      </p:ext>
    </p:extLst>
  </p:cm>
  <p:cm authorId="1" dt="2020-12-25T09:15:32.474" idx="100">
    <p:pos x="2766" y="1959"/>
    <p:text>或稱為Rock定律</p:text>
    <p:extLst>
      <p:ext uri="{C676402C-5697-4E1C-873F-D02D1690AC5C}">
        <p15:threadingInfo xmlns:p15="http://schemas.microsoft.com/office/powerpoint/2012/main" timeZoneBias="-480"/>
      </p:ext>
    </p:extLst>
  </p:cm>
  <p:cm authorId="1" dt="2020-12-29T08:38:05.230" idx="116">
    <p:pos x="4703" y="2537"/>
    <p:text>殲20即使用</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2-27T11:28:05.263" idx="106">
    <p:pos x="3738" y="3066"/>
    <p:text>稱為三重積,循摩耳定律。若想要引起大量的原子核相撞並融合產生相當的能
量的話，就必須達到下面三項條件：
(1)非常高的溫度(使原子核有較高的速度)。
(2)超高的密度(使原子核之間正面碰撞的機率提高)。
(3)將高速度、高密度的原子核侷限在一起維持夠長的時間，使融合反應發生並
能持續。</p:text>
    <p:extLst>
      <p:ext uri="{C676402C-5697-4E1C-873F-D02D1690AC5C}">
        <p15:threadingInfo xmlns:p15="http://schemas.microsoft.com/office/powerpoint/2012/main" timeZoneBias="-480"/>
      </p:ext>
    </p:extLst>
  </p:cm>
  <p:cm authorId="1" dt="2020-12-27T11:35:32.327" idx="107">
    <p:pos x="960" y="508"/>
    <p:text>氘氚是氫的同位素,稱為重水</p:text>
    <p:extLst>
      <p:ext uri="{C676402C-5697-4E1C-873F-D02D1690AC5C}">
        <p15:threadingInfo xmlns:p15="http://schemas.microsoft.com/office/powerpoint/2012/main" timeZoneBias="-480"/>
      </p:ext>
    </p:extLst>
  </p:cm>
  <p:cm authorId="1" dt="2020-12-27T11:52:27.548" idx="108">
    <p:pos x="4546" y="3304"/>
    <p:text>(一)磁瓶法(磁約束-托卡馬克裝置)(合肥EAST人工太陽-電漿中心電子溫度首次達成攝氏 1 億度運行近 10 秒)
「磁瓶」法所利用的就是氘與氚(或其他氣體)的混合氣體被提昇到極高溫度時，
電子會被「剝離」原子合，這種氣體就變成了電漿(plasma)，也就是帶著負電的
電子及帶著正電的原子核(離子)的混合物。因為這些帶電得粒子多半越過磁力線的範圍，所以只要有一個強而有力的磁場，就可以能使核融合反應維持相當
時間的容器，如果電將與反應器壁接觸，則雜質立刻被帶入電漿中，能量也立即
損失，溫度隨之據降，反應也就停頓了！
目前最常用於核融合實驗的「磁瓶」式裝置叫做「托克馬克」(tokamaks)，
是俄國科學家在 1960 年初期所發明的。它是一個圓環狀(像汽車車胎一樣)的密
室，周圍為巨大的電磁鐵所環繞。氣體進入室內後開始加熱使其變成電漿，由電
磁鐵所產生的強有力的磁場，可以使裏面的電漿保持不和密室壁接觸，由以上技
術的運用與配合，在促進核融合反應上，「吐克馬」可以說是具備相當令人滿意
的三項條件之組合了</p:text>
    <p:extLst>
      <p:ext uri="{C676402C-5697-4E1C-873F-D02D1690AC5C}">
        <p15:threadingInfo xmlns:p15="http://schemas.microsoft.com/office/powerpoint/2012/main" timeZoneBias="-480"/>
      </p:ext>
    </p:extLst>
  </p:cm>
  <p:cm authorId="1" dt="2020-12-27T11:55:34.156" idx="109">
    <p:pos x="4546" y="3440"/>
    <p:text>(二)慣性封閉法(美國國家點火設施National Ignition Facility，缩写作NIF,&amp;神光-Ⅲ)
另外一種方法，也可以稱為「慣性封閉」(inertial confinement)法。利用雷射
或是高能的電子束，強烈地照射在塞滿氘和氚的小球上。高能量的照射使小球的
表面立刻氣化。當入射的光束能量高於某一程度之上以後，這些表面物質迅速地
「飛離」小球所產生的反作用力，就足以壓縮內部的氘及氚的原子核，使他們達
到進行融合反所需要的溫度和密度，於是這粒小球就像一個小型氫彈爆炸一樣地
方出能量。在新墨西哥州的哥洛斯阿拉摩斯科學實驗室(Los Alamos Scientific
Lab)，以及前面提到的勞倫斯實驗室，都曾經利用雷射照射燃料小球達成融合的
實驗。</p:text>
    <p:extLst>
      <p:ext uri="{C676402C-5697-4E1C-873F-D02D1690AC5C}">
        <p15:threadingInfo xmlns:p15="http://schemas.microsoft.com/office/powerpoint/2012/main" timeZoneBias="-480">
          <p15:parentCm authorId="1" idx="108"/>
        </p15:threadingInfo>
      </p:ext>
    </p:extLst>
  </p:cm>
  <p:cm authorId="1" dt="2020-12-27T12:30:05.703" idx="110">
    <p:pos x="4546" y="3576"/>
    <p:text>1. 離子體中的雜質問題
離子體捲住磁力線，可保持懸浮於容器中的狀態。離子體的密度愈高，愈難
保持懸浮於容器中的狀態，加熱所需的能量也愈大；因此容器內的離子體必須非
常稀薄，其密度只能是大氣的 30 萬分之 1 左右。由於密度小，離子體即使接觸
容器壁，容器壁也不會熔解。離子體若含雜質，再怎麼加熱，離子體的溫度也不
會上升。雜質會自離子體奪走熱，並將熱能以光的形式向外釋出。混入離子體的
雜質，主要是附著在容器壁的空氣分子、容器壁本身所含的鐵等原子。2. 離子體非常不穩定離子體必須高溫並具備某種程度的密度，才能引發核聚
變反應。離子體在這種條件下，壓力會上升；壓力上升，離子體將不穩定。換句
話說，愈接近核聚變反應器的條件╴高溫、高密度，離子體愈不穩定。鎌田主任
研究員說：『克服不穩定的歷史，幾乎等同於離子體研究的歷史。</p:text>
    <p:extLst>
      <p:ext uri="{C676402C-5697-4E1C-873F-D02D1690AC5C}">
        <p15:threadingInfo xmlns:p15="http://schemas.microsoft.com/office/powerpoint/2012/main" timeZoneBias="-480">
          <p15:parentCm authorId="1" idx="10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2-28T11:40:02.284" idx="112">
    <p:pos x="4461" y="1440"/>
    <p:text>成 為 賽 伯 格
策展人／謝慧青
在科學技術進步的同時，高科技為人類社會帶來了生活型態與社會結構上的改變；而原本人類的身體，也隨著對科技產品的依賴以及醫療技術進步，改變了原本身體的自然狀況，逐漸與機械或資訊結合，轉變為cyborg。
Cyborg一詞，是cybernetic organism兩字的前三個字母所拼接在一起的詞。cyborg原始的設計構想是一種「自我調節的人機系統」（self-regulating man-machine system），希望透過輔助機械，來增強人類在惡劣環境下（如外太空）的生存能力，最早是於1960年由兩位美國科學家所提出。之後，cyborg技術持續被研發作為修復身體功能或調節現有功能，或加強身體使之更強壯、更好、更快的系統。
唐娜‧哈洛薇(Donna Haraway)在1985年所發表的的〈Cyborg宣言〉（A Cyborg Manifesto）一文中，她宣稱：「cyborg是一個控制機體(cybernetic organism)，一個機器與有機體的混合物(a hybrid of machine and organism)」，哈洛薇預見了在科學上人機合體的技術，也就是cyborg的出現，打破三種疆界：人類與動物，人類-動物（有機體）與機器，物質與非物質之間的界線。哈洛薇認為我們都是cyborg，她自己也寧可成為cyborg。在宣言的最後，她說：「我寧願作一個cyborg而不作女神。」
而在現今科學快速的發展下，cyborg不僅是個比喻與想像，也是越來越普遍出現在我們生活四周的事實。在〈Cyborg宣言〉宣言完成後的二十多年後，將人類或動物身體與機器結合的各種科幻的cyborg想像，不僅出現在許多科幻小說或電影中，是人類對未來的想像；同時，更是一個已經廣泛存在的現實，在醫療技術上使用，身體器官成為可以替代的零件；除了機械可以取代人身體的器官，利用基因工程技術可以在動物（如：牛）的身上複製人類的器官（如：肝），再行移植回原主人的身上替代病變的器官。而複製生命的技術在今日已經有越來越多國家的科學家已經擁有這項技術。
Cyborg跨越疆界，是在人類與動物，人類－動物（有機體）與機器，物質與非物質疆界消弭之後所出現的新的主體。身體是文化的創造產物，cyborg身體為當代社會中科技文化介入身體後的象徵。Cyborg身體具有混雜與變動身份的象徵意義，是跨越疆界的融合，是具有流動性的存在。在此科技時代中，人們已經漸漸越來越依賴機械，機械已經與身體漸漸融合，每個人都正在轉變為cyborg。</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0-06T15:18:21.460" idx="45">
    <p:pos x="3239" y="2359"/>
    <p:text>世界三為精神的產物, 即思想的內容及其載體－抽象的和具像的－如語言、理論、難題、信息、書、藝術品、工具、房屋、武器以及所有的高科技軟硬體等人造產品, 亦為一客觀世界。</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29T18:26:02.901" idx="8">
    <p:pos x="1616" y="1639"/>
    <p:text>大數據歸納法所依據的雜亂、多維、非線性或動態的數據樣本並非經由設計而來, 雖然相對比較客觀, 但對整體並不必然有代表性; 而且, 時常樣本背後的整體並不明確存在, 既使存在其複雜性也太高, 又會實時的增加變動, 因而無法替樣本建立合理的生成機率模型, 所以必須代之以超大量的計算, 按照數據類型及具體工作目標選擇適當的演算法, 以建立模型並且進行分析和預測, 是統計和科學計算演算法－其中包括一些探索複雜系統的方法如基因演算法－的結合</p:text>
    <p:extLst>
      <p:ext uri="{C676402C-5697-4E1C-873F-D02D1690AC5C}">
        <p15:threadingInfo xmlns:p15="http://schemas.microsoft.com/office/powerpoint/2012/main" timeZoneBias="-480"/>
      </p:ext>
    </p:extLst>
  </p:cm>
  <p:cm authorId="1" dt="2020-09-30T08:31:32.218" idx="13">
    <p:pos x="4485" y="2474"/>
    <p:text>(如機器學習包括:類神經網路,混沌動力系統,支持向量機,基因演算法等)</p:text>
    <p:extLst>
      <p:ext uri="{C676402C-5697-4E1C-873F-D02D1690AC5C}">
        <p15:threadingInfo xmlns:p15="http://schemas.microsoft.com/office/powerpoint/2012/main" timeZoneBias="-480"/>
      </p:ext>
    </p:extLst>
  </p:cm>
  <p:cm authorId="1" dt="2020-09-30T08:33:45.012" idx="14">
    <p:pos x="1300" y="3094"/>
    <p:text>如集群,分類,相關,迴歸,降維,時間序列分析等</p:text>
    <p:extLst>
      <p:ext uri="{C676402C-5697-4E1C-873F-D02D1690AC5C}">
        <p15:threadingInfo xmlns:p15="http://schemas.microsoft.com/office/powerpoint/2012/main" timeZoneBias="-480"/>
      </p:ext>
    </p:extLst>
  </p:cm>
  <p:cm authorId="1" dt="2020-09-30T17:56:25.502" idx="22">
    <p:pos x="2237" y="2787"/>
    <p:text>如數據清理,集成、轉換,約簡等</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06T17:18:08.821" idx="46">
    <p:pos x="5119" y="2845"/>
    <p:text>將大數據作適度合宜、精確有效又設計美好的視覺化或者圖像化處理, 有助於認識數據的隱藏結構、數據的描述和分析、模型的建構和預測、離群值 (outlier) 和錯誤的偵測等; 而且在人際互動時, 有利於大數據的模型、規律和趨勢的展示、溝通、理解、記憶以及傳播等。</p:text>
    <p:extLst>
      <p:ext uri="{C676402C-5697-4E1C-873F-D02D1690AC5C}">
        <p15:threadingInfo xmlns:p15="http://schemas.microsoft.com/office/powerpoint/2012/main" timeZoneBias="-480"/>
      </p:ext>
    </p:extLst>
  </p:cm>
  <p:cm authorId="1" dt="2020-12-26T20:09:06.480" idx="105">
    <p:pos x="2863" y="2547"/>
    <p:text>實用主義 (或工具主義、效用主義) 認為終極、客觀實在、永恆不變的真理是不可能的, 一切知識都只是信念, 具有不確定性和可錯性, 知識並不是人對客體的旁觀或靜觀, 而是具有實用性和實踐性的。知識是創造現實的工具, 是對物理環境和文化環境問題及挑戰的回應, 是人和環境打交道時一個相互作用的連續過程, 其宗旨是要探究和改變環境, 創造新的現實。要正確地理解知識就必須看它們在未來有無實際效果; 一切概念、命題和假設都只是真理的工具, 它們如果在實際上對於人的生存實踐有用有效就是真理, 否則就没有意義－可被概括為:「觀念為真, 因其有用; 觀念有用, 因其為真」○10。主要人物為皮爾斯 (美, 1839－1914)、威廉．詹姆士 (美, 1842－1910 ), 杜威 (美, 1859－1952) 等。</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9-30T14:07:36.358" idx="20">
    <p:pos x="5489" y="2235"/>
    <p:text>涂子沛說: 「從今以後, 所有的歷史紀錄, 無論是文字、圖像、音頻、視頻、數字, 都將以數據的形式存在, 歷史將是動態的數據, 數據是静態的歷史, 歷史的碎片, 就是游離的數據, 歷史的迷霧, 就是模糊的數據, 歷史的盲點, 就是缺失的數據」。史學家可運用大數據技術對之作出相對客觀地重構,描述和解釋。甚且, 對於歷史哲學上一些重要問題的研究, 諸如: 人類歷史進程是否有方向性、目的性、規律性、必然性? 歷史是否會終結? 歷史事件如何理解和解釋? 歷史事件之間的關聯性、或然因果性如何建立?…等問題, 似乎都可以藉著運用大數據技術對於數據化的歷史記錄作分析、演算、建模、解釋、預測等而獲得進展。</p:text>
    <p:extLst>
      <p:ext uri="{C676402C-5697-4E1C-873F-D02D1690AC5C}">
        <p15:threadingInfo xmlns:p15="http://schemas.microsoft.com/office/powerpoint/2012/main" timeZoneBias="-480"/>
      </p:ext>
    </p:extLst>
  </p:cm>
  <p:cm authorId="1" dt="2020-10-01T16:26:18.653" idx="32">
    <p:pos x="5084" y="607"/>
    <p:text>大數據具認知
 政治,國安,經濟,社會,教育,科研、醫保和公衛等多種領域的價值</p:text>
    <p:extLst>
      <p:ext uri="{C676402C-5697-4E1C-873F-D02D1690AC5C}">
        <p15:threadingInfo xmlns:p15="http://schemas.microsoft.com/office/powerpoint/2012/main" timeZoneBias="-480"/>
      </p:ext>
    </p:extLst>
  </p:cm>
  <p:cm authorId="1" dt="2020-10-06T17:55:33.582" idx="47">
    <p:pos x="4828" y="1067"/>
    <p:text>大數據技術是當前第二波人工智能的基礎技術23, 人工智能能夠作出精準的預測主要是由於能夠蒐集到巨量的數據, 並且運用大數據技術－如統計演算、機器學習 (包括深層學習 deep learning、遷移學習 transfer learning、深層強化學習 deep reinforcement learning 等) 與數據驅動的建模等－迅快地從巨量數據中學習規律、將數據轉化成信息, 而作出最佳預測。再者, 運用大數據來制定戰略和進行管理能夠讓資源的配置趨近於最佳化; 運用大數據來輔助決策能夠大量減少錯誤和不確定性 (信息是一種獲得新知識或者減少不確定性－即減少所謂「信息熵」－的東西); 運用大數據來引導創新能夠使新觀念、新方法立基於大量客觀實證的事實, 而非主觀臆測</p:text>
    <p:extLst>
      <p:ext uri="{C676402C-5697-4E1C-873F-D02D1690AC5C}">
        <p15:threadingInfo xmlns:p15="http://schemas.microsoft.com/office/powerpoint/2012/main" timeZoneBias="-480"/>
      </p:ext>
    </p:extLst>
  </p:cm>
  <p:cm authorId="1" dt="2020-10-06T17:56:33.259" idx="48">
    <p:pos x="2321" y="1226"/>
    <p:text>諾貝爾經濟學獎及圖靈獎得主西蒙 (美, H. Simon中文名:司馬賀  ) 主張, 在現實生活中, 人類的理性是有限的－稱為有限理性或者限制理性－是介於完全理性與完全非理性這兩者之間, 「因此所有的決策都是基於有限理性的結果; 但是如果能夠利用存儲在計算機裡的信息來輔助決策, 人類理性的範圍將會擴大, 決策的質量就能提高」。換言之, 如果能夠充分有效地利用大數據中的信息, 就可以使人類的有限理性比較接近於完全理性, 而作出比較令人滿意的決策。</p:text>
    <p:extLst>
      <p:ext uri="{C676402C-5697-4E1C-873F-D02D1690AC5C}">
        <p15:threadingInfo xmlns:p15="http://schemas.microsoft.com/office/powerpoint/2012/main" timeZoneBias="-480"/>
      </p:ext>
    </p:extLst>
  </p:cm>
  <p:cm authorId="1" dt="2020-12-28T20:19:51.323" idx="115">
    <p:pos x="2626" y="2519"/>
    <p:text>顧頡剛在1920年代初期，提出層累造史的理論，顧頡剛的「古史辨」，就是要去辨別那些書，那些歷史，是後人一層層堆上去的「偽書」與「偽史」。歷史紀錄的形成過程，與戲曲中薛家將故事的形成過程，在本質上是很相似的</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BE8F736-0CC3-48B1-84ED-9417CEC2C9F0}"/>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a:extLst>
              <a:ext uri="{FF2B5EF4-FFF2-40B4-BE49-F238E27FC236}">
                <a16:creationId xmlns:a16="http://schemas.microsoft.com/office/drawing/2014/main" id="{00178890-87F9-43E0-A16B-0B59ADAB4485}"/>
              </a:ext>
            </a:extLst>
          </p:cNvPr>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pPr>
              <a:defRPr/>
            </a:pPr>
            <a:fld id="{6D9AFE6E-48B4-4DE8-B087-ED56609F517A}" type="datetimeFigureOut">
              <a:rPr lang="zh-TW" altLang="en-US"/>
              <a:pPr>
                <a:defRPr/>
              </a:pPr>
              <a:t>2020/12/29</a:t>
            </a:fld>
            <a:endParaRPr lang="zh-TW" altLang="en-US"/>
          </a:p>
        </p:txBody>
      </p:sp>
      <p:sp>
        <p:nvSpPr>
          <p:cNvPr id="4" name="投影片影像版面配置區 3">
            <a:extLst>
              <a:ext uri="{FF2B5EF4-FFF2-40B4-BE49-F238E27FC236}">
                <a16:creationId xmlns:a16="http://schemas.microsoft.com/office/drawing/2014/main" id="{CFA21302-6A22-4A7B-A704-21D94E658248}"/>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26E51F6D-33CE-443E-920A-6537ACFA5E35}"/>
              </a:ext>
            </a:extLst>
          </p:cNvPr>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34208322-1EBB-47F6-AF95-44A0C9EBBB54}"/>
              </a:ext>
            </a:extLst>
          </p:cNvPr>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a:extLst>
              <a:ext uri="{FF2B5EF4-FFF2-40B4-BE49-F238E27FC236}">
                <a16:creationId xmlns:a16="http://schemas.microsoft.com/office/drawing/2014/main" id="{925C1231-F2E3-44F9-88C2-E16DC9082868}"/>
              </a:ext>
            </a:extLst>
          </p:cNvPr>
          <p:cNvSpPr>
            <a:spLocks noGrp="1"/>
          </p:cNvSpPr>
          <p:nvPr>
            <p:ph type="sldNum" sz="quarter" idx="5"/>
          </p:nvPr>
        </p:nvSpPr>
        <p:spPr>
          <a:xfrm>
            <a:off x="3850443" y="9430091"/>
            <a:ext cx="2945659" cy="49813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3B4B84-E1C6-4E62-B0AF-762D99000248}"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23B4B84-E1C6-4E62-B0AF-762D99000248}" type="slidenum">
              <a:rPr lang="zh-TW" altLang="en-US" smtClean="0"/>
              <a:pPr/>
              <a:t>25</a:t>
            </a:fld>
            <a:endParaRPr lang="zh-TW" altLang="en-US"/>
          </a:p>
        </p:txBody>
      </p:sp>
    </p:spTree>
    <p:extLst>
      <p:ext uri="{BB962C8B-B14F-4D97-AF65-F5344CB8AC3E}">
        <p14:creationId xmlns:p14="http://schemas.microsoft.com/office/powerpoint/2010/main" val="43615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Rectangle 4">
            <a:extLst>
              <a:ext uri="{FF2B5EF4-FFF2-40B4-BE49-F238E27FC236}">
                <a16:creationId xmlns:a16="http://schemas.microsoft.com/office/drawing/2014/main" id="{6C17BEE4-DD23-4135-A608-28C4DFEA231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77F0E101-478D-43B1-BAC3-75FFC3E368B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FBD77E17-9021-4619-8072-01B187F09D7A}"/>
              </a:ext>
            </a:extLst>
          </p:cNvPr>
          <p:cNvSpPr>
            <a:spLocks noGrp="1" noChangeArrowheads="1"/>
          </p:cNvSpPr>
          <p:nvPr>
            <p:ph type="sldNum" sz="quarter" idx="12"/>
          </p:nvPr>
        </p:nvSpPr>
        <p:spPr>
          <a:ln/>
        </p:spPr>
        <p:txBody>
          <a:bodyPr/>
          <a:lstStyle>
            <a:lvl1pPr>
              <a:defRPr/>
            </a:lvl1pPr>
          </a:lstStyle>
          <a:p>
            <a:fld id="{F298CA19-E50B-4FE5-815F-E084FB50D484}" type="slidenum">
              <a:rPr lang="en-US" altLang="zh-TW"/>
              <a:pPr/>
              <a:t>‹#›</a:t>
            </a:fld>
            <a:endParaRPr lang="en-US" altLang="zh-TW"/>
          </a:p>
        </p:txBody>
      </p:sp>
    </p:spTree>
    <p:extLst>
      <p:ext uri="{BB962C8B-B14F-4D97-AF65-F5344CB8AC3E}">
        <p14:creationId xmlns:p14="http://schemas.microsoft.com/office/powerpoint/2010/main" val="322044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89BB79C-F802-4630-84A8-8C8FA2EC680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83A31D3D-1957-45AB-A2A5-90A38611D88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4D1F0B9-64E8-4279-B6D3-27D3150056CF}"/>
              </a:ext>
            </a:extLst>
          </p:cNvPr>
          <p:cNvSpPr>
            <a:spLocks noGrp="1" noChangeArrowheads="1"/>
          </p:cNvSpPr>
          <p:nvPr>
            <p:ph type="sldNum" sz="quarter" idx="12"/>
          </p:nvPr>
        </p:nvSpPr>
        <p:spPr>
          <a:ln/>
        </p:spPr>
        <p:txBody>
          <a:bodyPr/>
          <a:lstStyle>
            <a:lvl1pPr>
              <a:defRPr/>
            </a:lvl1pPr>
          </a:lstStyle>
          <a:p>
            <a:fld id="{E587AC18-6765-49CF-A67A-B2DA878F4BC7}" type="slidenum">
              <a:rPr lang="en-US" altLang="zh-TW"/>
              <a:pPr/>
              <a:t>‹#›</a:t>
            </a:fld>
            <a:endParaRPr lang="en-US" altLang="zh-TW"/>
          </a:p>
        </p:txBody>
      </p:sp>
    </p:spTree>
    <p:extLst>
      <p:ext uri="{BB962C8B-B14F-4D97-AF65-F5344CB8AC3E}">
        <p14:creationId xmlns:p14="http://schemas.microsoft.com/office/powerpoint/2010/main" val="12572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B07E18B1-0F8D-4362-BD55-4768872E680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33A1A56-42E7-4642-8B51-A448EF605D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6DA3A5CA-562A-4619-8F43-FD93ABEF6042}"/>
              </a:ext>
            </a:extLst>
          </p:cNvPr>
          <p:cNvSpPr>
            <a:spLocks noGrp="1" noChangeArrowheads="1"/>
          </p:cNvSpPr>
          <p:nvPr>
            <p:ph type="sldNum" sz="quarter" idx="12"/>
          </p:nvPr>
        </p:nvSpPr>
        <p:spPr>
          <a:ln/>
        </p:spPr>
        <p:txBody>
          <a:bodyPr/>
          <a:lstStyle>
            <a:lvl1pPr>
              <a:defRPr/>
            </a:lvl1pPr>
          </a:lstStyle>
          <a:p>
            <a:fld id="{897E8DB6-FA29-4A7B-B445-E69C55C64F32}" type="slidenum">
              <a:rPr lang="en-US" altLang="zh-TW"/>
              <a:pPr/>
              <a:t>‹#›</a:t>
            </a:fld>
            <a:endParaRPr lang="en-US" altLang="zh-TW"/>
          </a:p>
        </p:txBody>
      </p:sp>
    </p:spTree>
    <p:extLst>
      <p:ext uri="{BB962C8B-B14F-4D97-AF65-F5344CB8AC3E}">
        <p14:creationId xmlns:p14="http://schemas.microsoft.com/office/powerpoint/2010/main" val="48287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25963"/>
          </a:xfrm>
        </p:spPr>
        <p:txBody>
          <a:bodyPr/>
          <a:lstStyle/>
          <a:p>
            <a:pPr lvl="0"/>
            <a:r>
              <a:rPr lang="zh-TW" altLang="en-US" noProof="0"/>
              <a:t>按一下圖示以新增表格</a:t>
            </a:r>
          </a:p>
        </p:txBody>
      </p:sp>
      <p:sp>
        <p:nvSpPr>
          <p:cNvPr id="4" name="Rectangle 4">
            <a:extLst>
              <a:ext uri="{FF2B5EF4-FFF2-40B4-BE49-F238E27FC236}">
                <a16:creationId xmlns:a16="http://schemas.microsoft.com/office/drawing/2014/main" id="{51862442-73FF-4142-BD44-9ECA7B26A8B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861E951-5E8C-4A98-8DF8-CD3D04D32FD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F28BC97-8C57-4646-A46A-8833FA80B52B}"/>
              </a:ext>
            </a:extLst>
          </p:cNvPr>
          <p:cNvSpPr>
            <a:spLocks noGrp="1" noChangeArrowheads="1"/>
          </p:cNvSpPr>
          <p:nvPr>
            <p:ph type="sldNum" sz="quarter" idx="12"/>
          </p:nvPr>
        </p:nvSpPr>
        <p:spPr>
          <a:ln/>
        </p:spPr>
        <p:txBody>
          <a:bodyPr/>
          <a:lstStyle>
            <a:lvl1pPr>
              <a:defRPr/>
            </a:lvl1pPr>
          </a:lstStyle>
          <a:p>
            <a:fld id="{5B01C37E-8EF2-4446-AF0B-8021A1075D15}" type="slidenum">
              <a:rPr lang="en-US" altLang="zh-TW"/>
              <a:pPr/>
              <a:t>‹#›</a:t>
            </a:fld>
            <a:endParaRPr lang="en-US" altLang="zh-TW"/>
          </a:p>
        </p:txBody>
      </p:sp>
    </p:spTree>
    <p:extLst>
      <p:ext uri="{BB962C8B-B14F-4D97-AF65-F5344CB8AC3E}">
        <p14:creationId xmlns:p14="http://schemas.microsoft.com/office/powerpoint/2010/main" val="28101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Rectangle 4">
            <a:extLst>
              <a:ext uri="{FF2B5EF4-FFF2-40B4-BE49-F238E27FC236}">
                <a16:creationId xmlns:a16="http://schemas.microsoft.com/office/drawing/2014/main" id="{55FD1CC7-21D1-4BD4-93CD-7F288471E9F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9AFFD44-5375-4043-8121-4D9200B948C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6B5C368-20A3-4F5D-A8DB-3AD67BE860AA}"/>
              </a:ext>
            </a:extLst>
          </p:cNvPr>
          <p:cNvSpPr>
            <a:spLocks noGrp="1" noChangeArrowheads="1"/>
          </p:cNvSpPr>
          <p:nvPr>
            <p:ph type="sldNum" sz="quarter" idx="12"/>
          </p:nvPr>
        </p:nvSpPr>
        <p:spPr>
          <a:ln/>
        </p:spPr>
        <p:txBody>
          <a:bodyPr/>
          <a:lstStyle>
            <a:lvl1pPr>
              <a:defRPr/>
            </a:lvl1pPr>
          </a:lstStyle>
          <a:p>
            <a:fld id="{41ED4108-2794-4513-97CE-CA8122B5940F}" type="slidenum">
              <a:rPr lang="en-US" altLang="zh-TW"/>
              <a:pPr/>
              <a:t>‹#›</a:t>
            </a:fld>
            <a:endParaRPr lang="en-US" altLang="zh-TW"/>
          </a:p>
        </p:txBody>
      </p:sp>
    </p:spTree>
    <p:extLst>
      <p:ext uri="{BB962C8B-B14F-4D97-AF65-F5344CB8AC3E}">
        <p14:creationId xmlns:p14="http://schemas.microsoft.com/office/powerpoint/2010/main" val="104490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B800CFD-9832-48DB-AEA0-AF3385245A0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A5A1C5F-2DA7-4F5F-B226-CB13114C6DB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989BD94-9D5A-4822-992F-317247305ED6}"/>
              </a:ext>
            </a:extLst>
          </p:cNvPr>
          <p:cNvSpPr>
            <a:spLocks noGrp="1" noChangeArrowheads="1"/>
          </p:cNvSpPr>
          <p:nvPr>
            <p:ph type="sldNum" sz="quarter" idx="12"/>
          </p:nvPr>
        </p:nvSpPr>
        <p:spPr>
          <a:ln/>
        </p:spPr>
        <p:txBody>
          <a:bodyPr/>
          <a:lstStyle>
            <a:lvl1pPr>
              <a:defRPr/>
            </a:lvl1pPr>
          </a:lstStyle>
          <a:p>
            <a:fld id="{55436794-EC18-4AE1-8ABB-83CC2A36505B}" type="slidenum">
              <a:rPr lang="en-US" altLang="zh-TW"/>
              <a:pPr/>
              <a:t>‹#›</a:t>
            </a:fld>
            <a:endParaRPr lang="en-US" altLang="zh-TW"/>
          </a:p>
        </p:txBody>
      </p:sp>
    </p:spTree>
    <p:extLst>
      <p:ext uri="{BB962C8B-B14F-4D97-AF65-F5344CB8AC3E}">
        <p14:creationId xmlns:p14="http://schemas.microsoft.com/office/powerpoint/2010/main" val="227899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0B9AC4C6-FED9-459D-AE67-AE86BE6EAF1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FC08A505-E290-4682-807D-4AE95196F21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CC4A518-5734-43DF-9667-D84F2731EB55}"/>
              </a:ext>
            </a:extLst>
          </p:cNvPr>
          <p:cNvSpPr>
            <a:spLocks noGrp="1" noChangeArrowheads="1"/>
          </p:cNvSpPr>
          <p:nvPr>
            <p:ph type="sldNum" sz="quarter" idx="12"/>
          </p:nvPr>
        </p:nvSpPr>
        <p:spPr>
          <a:ln/>
        </p:spPr>
        <p:txBody>
          <a:bodyPr/>
          <a:lstStyle>
            <a:lvl1pPr>
              <a:defRPr/>
            </a:lvl1pPr>
          </a:lstStyle>
          <a:p>
            <a:fld id="{80FD881D-85D6-4838-9AB4-5DD8C7D1FF76}" type="slidenum">
              <a:rPr lang="en-US" altLang="zh-TW"/>
              <a:pPr/>
              <a:t>‹#›</a:t>
            </a:fld>
            <a:endParaRPr lang="en-US" altLang="zh-TW"/>
          </a:p>
        </p:txBody>
      </p:sp>
    </p:spTree>
    <p:extLst>
      <p:ext uri="{BB962C8B-B14F-4D97-AF65-F5344CB8AC3E}">
        <p14:creationId xmlns:p14="http://schemas.microsoft.com/office/powerpoint/2010/main" val="38256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0BE0B404-E6C8-4FEF-A231-E9371F8F46F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80603B8-F3B3-4974-B7A4-76F2B2994D3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920C07CC-A419-402E-8175-BE5E0615F9AE}"/>
              </a:ext>
            </a:extLst>
          </p:cNvPr>
          <p:cNvSpPr>
            <a:spLocks noGrp="1" noChangeArrowheads="1"/>
          </p:cNvSpPr>
          <p:nvPr>
            <p:ph type="sldNum" sz="quarter" idx="12"/>
          </p:nvPr>
        </p:nvSpPr>
        <p:spPr>
          <a:ln/>
        </p:spPr>
        <p:txBody>
          <a:bodyPr/>
          <a:lstStyle>
            <a:lvl1pPr>
              <a:defRPr/>
            </a:lvl1pPr>
          </a:lstStyle>
          <a:p>
            <a:fld id="{59B4399E-4D2C-4C44-8199-D0EDBCD5F401}" type="slidenum">
              <a:rPr lang="en-US" altLang="zh-TW"/>
              <a:pPr/>
              <a:t>‹#›</a:t>
            </a:fld>
            <a:endParaRPr lang="en-US" altLang="zh-TW"/>
          </a:p>
        </p:txBody>
      </p:sp>
    </p:spTree>
    <p:extLst>
      <p:ext uri="{BB962C8B-B14F-4D97-AF65-F5344CB8AC3E}">
        <p14:creationId xmlns:p14="http://schemas.microsoft.com/office/powerpoint/2010/main" val="183917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CC883378-8F31-4AA8-AC54-4EABB932B7C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E4C2A86B-A64B-4583-9C2B-BA38D319CF9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BBE2D590-9F81-4424-9234-B37B3019A917}"/>
              </a:ext>
            </a:extLst>
          </p:cNvPr>
          <p:cNvSpPr>
            <a:spLocks noGrp="1" noChangeArrowheads="1"/>
          </p:cNvSpPr>
          <p:nvPr>
            <p:ph type="sldNum" sz="quarter" idx="12"/>
          </p:nvPr>
        </p:nvSpPr>
        <p:spPr>
          <a:ln/>
        </p:spPr>
        <p:txBody>
          <a:bodyPr/>
          <a:lstStyle>
            <a:lvl1pPr>
              <a:defRPr/>
            </a:lvl1pPr>
          </a:lstStyle>
          <a:p>
            <a:fld id="{82007EAA-CE5E-4288-A3B4-BF366B86F61A}" type="slidenum">
              <a:rPr lang="en-US" altLang="zh-TW"/>
              <a:pPr/>
              <a:t>‹#›</a:t>
            </a:fld>
            <a:endParaRPr lang="en-US" altLang="zh-TW"/>
          </a:p>
        </p:txBody>
      </p:sp>
    </p:spTree>
    <p:extLst>
      <p:ext uri="{BB962C8B-B14F-4D97-AF65-F5344CB8AC3E}">
        <p14:creationId xmlns:p14="http://schemas.microsoft.com/office/powerpoint/2010/main" val="417532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E0DAC892-5B4D-4FBA-BBD6-4A603C24DC5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DF58D36F-776F-4B85-9208-8693CA7454C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13FA078D-58FF-4CA4-99D3-A413A5D609B8}"/>
              </a:ext>
            </a:extLst>
          </p:cNvPr>
          <p:cNvSpPr>
            <a:spLocks noGrp="1" noChangeArrowheads="1"/>
          </p:cNvSpPr>
          <p:nvPr>
            <p:ph type="sldNum" sz="quarter" idx="12"/>
          </p:nvPr>
        </p:nvSpPr>
        <p:spPr>
          <a:ln/>
        </p:spPr>
        <p:txBody>
          <a:bodyPr/>
          <a:lstStyle>
            <a:lvl1pPr>
              <a:defRPr/>
            </a:lvl1pPr>
          </a:lstStyle>
          <a:p>
            <a:fld id="{6ABDC7E4-684B-4B31-9F28-9BC94D232802}" type="slidenum">
              <a:rPr lang="en-US" altLang="zh-TW"/>
              <a:pPr/>
              <a:t>‹#›</a:t>
            </a:fld>
            <a:endParaRPr lang="en-US" altLang="zh-TW"/>
          </a:p>
        </p:txBody>
      </p:sp>
    </p:spTree>
    <p:extLst>
      <p:ext uri="{BB962C8B-B14F-4D97-AF65-F5344CB8AC3E}">
        <p14:creationId xmlns:p14="http://schemas.microsoft.com/office/powerpoint/2010/main" val="341623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C1EB58-0B8B-46AE-AB31-3F10B073231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947E13D0-50C0-4F74-91A6-B12ACA435DE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343978DF-F5FD-418A-A3EA-B78ED05B5888}"/>
              </a:ext>
            </a:extLst>
          </p:cNvPr>
          <p:cNvSpPr>
            <a:spLocks noGrp="1" noChangeArrowheads="1"/>
          </p:cNvSpPr>
          <p:nvPr>
            <p:ph type="sldNum" sz="quarter" idx="12"/>
          </p:nvPr>
        </p:nvSpPr>
        <p:spPr>
          <a:ln/>
        </p:spPr>
        <p:txBody>
          <a:bodyPr/>
          <a:lstStyle>
            <a:lvl1pPr>
              <a:defRPr/>
            </a:lvl1pPr>
          </a:lstStyle>
          <a:p>
            <a:fld id="{84208259-9800-4530-A108-821F1362B0F4}" type="slidenum">
              <a:rPr lang="en-US" altLang="zh-TW"/>
              <a:pPr/>
              <a:t>‹#›</a:t>
            </a:fld>
            <a:endParaRPr lang="en-US" altLang="zh-TW"/>
          </a:p>
        </p:txBody>
      </p:sp>
    </p:spTree>
    <p:extLst>
      <p:ext uri="{BB962C8B-B14F-4D97-AF65-F5344CB8AC3E}">
        <p14:creationId xmlns:p14="http://schemas.microsoft.com/office/powerpoint/2010/main" val="244041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8093EE4-AF85-43F2-A5BE-C087724AD24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D5423D0-5EBC-421D-B517-F7159132DDD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0008F3E-2A0C-4BC8-B63F-C750F9826066}"/>
              </a:ext>
            </a:extLst>
          </p:cNvPr>
          <p:cNvSpPr>
            <a:spLocks noGrp="1" noChangeArrowheads="1"/>
          </p:cNvSpPr>
          <p:nvPr>
            <p:ph type="sldNum" sz="quarter" idx="12"/>
          </p:nvPr>
        </p:nvSpPr>
        <p:spPr>
          <a:ln/>
        </p:spPr>
        <p:txBody>
          <a:bodyPr/>
          <a:lstStyle>
            <a:lvl1pPr>
              <a:defRPr/>
            </a:lvl1pPr>
          </a:lstStyle>
          <a:p>
            <a:fld id="{FDB212B7-AEA7-4417-AEBD-1946754A61F6}" type="slidenum">
              <a:rPr lang="en-US" altLang="zh-TW"/>
              <a:pPr/>
              <a:t>‹#›</a:t>
            </a:fld>
            <a:endParaRPr lang="en-US" altLang="zh-TW"/>
          </a:p>
        </p:txBody>
      </p:sp>
    </p:spTree>
    <p:extLst>
      <p:ext uri="{BB962C8B-B14F-4D97-AF65-F5344CB8AC3E}">
        <p14:creationId xmlns:p14="http://schemas.microsoft.com/office/powerpoint/2010/main" val="235304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937181B-681A-4C57-90BA-4BC7ED803CD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11BAFD2-9D1B-4B6F-88E8-082319EEE6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81232BD-1D55-4694-9BD7-4C952E57A736}"/>
              </a:ext>
            </a:extLst>
          </p:cNvPr>
          <p:cNvSpPr>
            <a:spLocks noGrp="1" noChangeArrowheads="1"/>
          </p:cNvSpPr>
          <p:nvPr>
            <p:ph type="sldNum" sz="quarter" idx="12"/>
          </p:nvPr>
        </p:nvSpPr>
        <p:spPr>
          <a:ln/>
        </p:spPr>
        <p:txBody>
          <a:bodyPr/>
          <a:lstStyle>
            <a:lvl1pPr>
              <a:defRPr/>
            </a:lvl1pPr>
          </a:lstStyle>
          <a:p>
            <a:fld id="{956961F1-1034-49E6-A232-2E4CE38750A2}" type="slidenum">
              <a:rPr lang="en-US" altLang="zh-TW"/>
              <a:pPr/>
              <a:t>‹#›</a:t>
            </a:fld>
            <a:endParaRPr lang="en-US" altLang="zh-TW"/>
          </a:p>
        </p:txBody>
      </p:sp>
    </p:spTree>
    <p:extLst>
      <p:ext uri="{BB962C8B-B14F-4D97-AF65-F5344CB8AC3E}">
        <p14:creationId xmlns:p14="http://schemas.microsoft.com/office/powerpoint/2010/main" val="1683974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1239D8C-8740-4C2D-B3A6-BC727F3ACAD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DF0DB2B-AD37-4EC2-850B-9103F14A77B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F45342D7-E860-4D92-A1FD-6C9500E7A51B}"/>
              </a:ext>
            </a:extLst>
          </p:cNvPr>
          <p:cNvSpPr>
            <a:spLocks noGrp="1" noChangeArrowheads="1"/>
          </p:cNvSpPr>
          <p:nvPr>
            <p:ph type="sldNum" sz="quarter" idx="12"/>
          </p:nvPr>
        </p:nvSpPr>
        <p:spPr>
          <a:ln/>
        </p:spPr>
        <p:txBody>
          <a:bodyPr/>
          <a:lstStyle>
            <a:lvl1pPr>
              <a:defRPr/>
            </a:lvl1pPr>
          </a:lstStyle>
          <a:p>
            <a:fld id="{9BDA38EC-B328-401C-9C33-E1551A854922}" type="slidenum">
              <a:rPr lang="en-US" altLang="zh-TW"/>
              <a:pPr/>
              <a:t>‹#›</a:t>
            </a:fld>
            <a:endParaRPr lang="en-US" altLang="zh-TW"/>
          </a:p>
        </p:txBody>
      </p:sp>
    </p:spTree>
    <p:extLst>
      <p:ext uri="{BB962C8B-B14F-4D97-AF65-F5344CB8AC3E}">
        <p14:creationId xmlns:p14="http://schemas.microsoft.com/office/powerpoint/2010/main" val="209943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A7BE0BF-A9A5-4F72-932F-656316018B0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2BF5826-D163-4489-86C4-B4BE8610D28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F9AF60A0-4C24-4B96-97F3-903DAED5B452}"/>
              </a:ext>
            </a:extLst>
          </p:cNvPr>
          <p:cNvSpPr>
            <a:spLocks noGrp="1" noChangeArrowheads="1"/>
          </p:cNvSpPr>
          <p:nvPr>
            <p:ph type="sldNum" sz="quarter" idx="12"/>
          </p:nvPr>
        </p:nvSpPr>
        <p:spPr>
          <a:ln/>
        </p:spPr>
        <p:txBody>
          <a:bodyPr/>
          <a:lstStyle>
            <a:lvl1pPr>
              <a:defRPr/>
            </a:lvl1pPr>
          </a:lstStyle>
          <a:p>
            <a:fld id="{175593B1-3F79-498F-B11F-C4C516935D1B}" type="slidenum">
              <a:rPr lang="en-US" altLang="zh-TW"/>
              <a:pPr/>
              <a:t>‹#›</a:t>
            </a:fld>
            <a:endParaRPr lang="en-US" altLang="zh-TW"/>
          </a:p>
        </p:txBody>
      </p:sp>
    </p:spTree>
    <p:extLst>
      <p:ext uri="{BB962C8B-B14F-4D97-AF65-F5344CB8AC3E}">
        <p14:creationId xmlns:p14="http://schemas.microsoft.com/office/powerpoint/2010/main" val="253644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02D65C04-E12B-4CC4-A15D-F585377380F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71E05D4-AA1D-4C5A-8022-F79C12A18A3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E44E4A0-1FDB-4CF1-A4FC-7D1D978F2A00}"/>
              </a:ext>
            </a:extLst>
          </p:cNvPr>
          <p:cNvSpPr>
            <a:spLocks noGrp="1" noChangeArrowheads="1"/>
          </p:cNvSpPr>
          <p:nvPr>
            <p:ph type="sldNum" sz="quarter" idx="12"/>
          </p:nvPr>
        </p:nvSpPr>
        <p:spPr>
          <a:ln/>
        </p:spPr>
        <p:txBody>
          <a:bodyPr/>
          <a:lstStyle>
            <a:lvl1pPr>
              <a:defRPr/>
            </a:lvl1pPr>
          </a:lstStyle>
          <a:p>
            <a:fld id="{63432C14-5B76-4DB3-B9CA-D6AF9FD7430F}" type="slidenum">
              <a:rPr lang="en-US" altLang="zh-TW"/>
              <a:pPr/>
              <a:t>‹#›</a:t>
            </a:fld>
            <a:endParaRPr lang="en-US" altLang="zh-TW"/>
          </a:p>
        </p:txBody>
      </p:sp>
    </p:spTree>
    <p:extLst>
      <p:ext uri="{BB962C8B-B14F-4D97-AF65-F5344CB8AC3E}">
        <p14:creationId xmlns:p14="http://schemas.microsoft.com/office/powerpoint/2010/main" val="294564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7B8BB859-2022-405B-8E53-A77761EAD89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9417027-1015-4C86-A723-0AC96720AD4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2CA35831-E179-420A-B613-C5117E7B2B0F}"/>
              </a:ext>
            </a:extLst>
          </p:cNvPr>
          <p:cNvSpPr>
            <a:spLocks noGrp="1" noChangeArrowheads="1"/>
          </p:cNvSpPr>
          <p:nvPr>
            <p:ph type="sldNum" sz="quarter" idx="12"/>
          </p:nvPr>
        </p:nvSpPr>
        <p:spPr>
          <a:ln/>
        </p:spPr>
        <p:txBody>
          <a:bodyPr/>
          <a:lstStyle>
            <a:lvl1pPr>
              <a:defRPr/>
            </a:lvl1pPr>
          </a:lstStyle>
          <a:p>
            <a:fld id="{B58BE4D5-28FB-43A9-B808-4049D45A1EC5}" type="slidenum">
              <a:rPr lang="en-US" altLang="zh-TW"/>
              <a:pPr/>
              <a:t>‹#›</a:t>
            </a:fld>
            <a:endParaRPr lang="en-US" altLang="zh-TW"/>
          </a:p>
        </p:txBody>
      </p:sp>
    </p:spTree>
    <p:extLst>
      <p:ext uri="{BB962C8B-B14F-4D97-AF65-F5344CB8AC3E}">
        <p14:creationId xmlns:p14="http://schemas.microsoft.com/office/powerpoint/2010/main" val="169787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B89D5B90-61AC-4A7E-8853-C2FE8C64F48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CD5B26CA-495D-4ABA-9DC7-D11C009CC71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32CEBADD-4B32-4ABF-9CC5-D63266C2C94B}"/>
              </a:ext>
            </a:extLst>
          </p:cNvPr>
          <p:cNvSpPr>
            <a:spLocks noGrp="1" noChangeArrowheads="1"/>
          </p:cNvSpPr>
          <p:nvPr>
            <p:ph type="sldNum" sz="quarter" idx="12"/>
          </p:nvPr>
        </p:nvSpPr>
        <p:spPr>
          <a:ln/>
        </p:spPr>
        <p:txBody>
          <a:bodyPr/>
          <a:lstStyle>
            <a:lvl1pPr>
              <a:defRPr/>
            </a:lvl1pPr>
          </a:lstStyle>
          <a:p>
            <a:fld id="{6E3A5859-E595-4D1B-991C-4F314B8D6EDC}" type="slidenum">
              <a:rPr lang="en-US" altLang="zh-TW"/>
              <a:pPr/>
              <a:t>‹#›</a:t>
            </a:fld>
            <a:endParaRPr lang="en-US" altLang="zh-TW"/>
          </a:p>
        </p:txBody>
      </p:sp>
    </p:spTree>
    <p:extLst>
      <p:ext uri="{BB962C8B-B14F-4D97-AF65-F5344CB8AC3E}">
        <p14:creationId xmlns:p14="http://schemas.microsoft.com/office/powerpoint/2010/main" val="173272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551674E3-1DA8-4E46-971F-7150FEC8733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ABDCC00-463A-43BA-B6B4-9EA5993DC83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62C6ED6-8C1C-4541-A45E-82BF1F877071}"/>
              </a:ext>
            </a:extLst>
          </p:cNvPr>
          <p:cNvSpPr>
            <a:spLocks noGrp="1" noChangeArrowheads="1"/>
          </p:cNvSpPr>
          <p:nvPr>
            <p:ph type="sldNum" sz="quarter" idx="12"/>
          </p:nvPr>
        </p:nvSpPr>
        <p:spPr>
          <a:ln/>
        </p:spPr>
        <p:txBody>
          <a:bodyPr/>
          <a:lstStyle>
            <a:lvl1pPr>
              <a:defRPr/>
            </a:lvl1pPr>
          </a:lstStyle>
          <a:p>
            <a:fld id="{8FFC3B3E-BBA2-4879-BFE1-A461FFF7BDA1}" type="slidenum">
              <a:rPr lang="en-US" altLang="zh-TW"/>
              <a:pPr/>
              <a:t>‹#›</a:t>
            </a:fld>
            <a:endParaRPr lang="en-US" altLang="zh-TW"/>
          </a:p>
        </p:txBody>
      </p:sp>
    </p:spTree>
    <p:extLst>
      <p:ext uri="{BB962C8B-B14F-4D97-AF65-F5344CB8AC3E}">
        <p14:creationId xmlns:p14="http://schemas.microsoft.com/office/powerpoint/2010/main" val="355845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E4C4D96-BDF6-48C9-B0EE-9854F06D73F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8A5F3AF-DEAB-4E31-A2B2-895FEF838D0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182EA53-519B-45B1-8C44-988448E879C5}"/>
              </a:ext>
            </a:extLst>
          </p:cNvPr>
          <p:cNvSpPr>
            <a:spLocks noGrp="1" noChangeArrowheads="1"/>
          </p:cNvSpPr>
          <p:nvPr>
            <p:ph type="sldNum" sz="quarter" idx="12"/>
          </p:nvPr>
        </p:nvSpPr>
        <p:spPr>
          <a:ln/>
        </p:spPr>
        <p:txBody>
          <a:bodyPr/>
          <a:lstStyle>
            <a:lvl1pPr>
              <a:defRPr/>
            </a:lvl1pPr>
          </a:lstStyle>
          <a:p>
            <a:fld id="{5D346988-94C5-43DB-8AA6-61BE345A3597}" type="slidenum">
              <a:rPr lang="en-US" altLang="zh-TW"/>
              <a:pPr/>
              <a:t>‹#›</a:t>
            </a:fld>
            <a:endParaRPr lang="en-US" altLang="zh-TW"/>
          </a:p>
        </p:txBody>
      </p:sp>
    </p:spTree>
    <p:extLst>
      <p:ext uri="{BB962C8B-B14F-4D97-AF65-F5344CB8AC3E}">
        <p14:creationId xmlns:p14="http://schemas.microsoft.com/office/powerpoint/2010/main" val="202910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5B744C68-422F-4A97-8CA5-0C94380C6BD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0F233816-3D02-43C6-88A3-9D8D46B43B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78FD6CB7-7BE5-4C0A-BF09-84CD0D942C48}"/>
              </a:ext>
            </a:extLst>
          </p:cNvPr>
          <p:cNvSpPr>
            <a:spLocks noGrp="1" noChangeArrowheads="1"/>
          </p:cNvSpPr>
          <p:nvPr>
            <p:ph type="sldNum" sz="quarter" idx="12"/>
          </p:nvPr>
        </p:nvSpPr>
        <p:spPr>
          <a:ln/>
        </p:spPr>
        <p:txBody>
          <a:bodyPr/>
          <a:lstStyle>
            <a:lvl1pPr>
              <a:defRPr/>
            </a:lvl1pPr>
          </a:lstStyle>
          <a:p>
            <a:fld id="{978544BA-DFDD-4DA9-BE29-13739B5D7E97}" type="slidenum">
              <a:rPr lang="en-US" altLang="zh-TW"/>
              <a:pPr/>
              <a:t>‹#›</a:t>
            </a:fld>
            <a:endParaRPr lang="en-US" altLang="zh-TW"/>
          </a:p>
        </p:txBody>
      </p:sp>
    </p:spTree>
    <p:extLst>
      <p:ext uri="{BB962C8B-B14F-4D97-AF65-F5344CB8AC3E}">
        <p14:creationId xmlns:p14="http://schemas.microsoft.com/office/powerpoint/2010/main" val="321028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7E46AFC5-416E-4BD5-9CE9-419BD79DE31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56CD4791-E8A3-4813-86E7-4A57E63EF03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2749AFBD-75BA-45AB-81A1-596E7F77BECA}"/>
              </a:ext>
            </a:extLst>
          </p:cNvPr>
          <p:cNvSpPr>
            <a:spLocks noGrp="1" noChangeArrowheads="1"/>
          </p:cNvSpPr>
          <p:nvPr>
            <p:ph type="sldNum" sz="quarter" idx="12"/>
          </p:nvPr>
        </p:nvSpPr>
        <p:spPr>
          <a:ln/>
        </p:spPr>
        <p:txBody>
          <a:bodyPr/>
          <a:lstStyle>
            <a:lvl1pPr>
              <a:defRPr/>
            </a:lvl1pPr>
          </a:lstStyle>
          <a:p>
            <a:fld id="{B06A97EB-C23D-42E3-AA20-49EBE6C227E4}" type="slidenum">
              <a:rPr lang="en-US" altLang="zh-TW"/>
              <a:pPr/>
              <a:t>‹#›</a:t>
            </a:fld>
            <a:endParaRPr lang="en-US" altLang="zh-TW"/>
          </a:p>
        </p:txBody>
      </p:sp>
    </p:spTree>
    <p:extLst>
      <p:ext uri="{BB962C8B-B14F-4D97-AF65-F5344CB8AC3E}">
        <p14:creationId xmlns:p14="http://schemas.microsoft.com/office/powerpoint/2010/main" val="59257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927B00-1886-4CFA-9F2D-7043A290349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7BB14E02-C901-4569-8D52-758947A5539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1620FD4F-BFA4-4B89-A5D0-701822E1556B}"/>
              </a:ext>
            </a:extLst>
          </p:cNvPr>
          <p:cNvSpPr>
            <a:spLocks noGrp="1" noChangeArrowheads="1"/>
          </p:cNvSpPr>
          <p:nvPr>
            <p:ph type="sldNum" sz="quarter" idx="12"/>
          </p:nvPr>
        </p:nvSpPr>
        <p:spPr>
          <a:ln/>
        </p:spPr>
        <p:txBody>
          <a:bodyPr/>
          <a:lstStyle>
            <a:lvl1pPr>
              <a:defRPr/>
            </a:lvl1pPr>
          </a:lstStyle>
          <a:p>
            <a:fld id="{E19D24E0-36EA-43A2-B497-E3D3AC430A61}" type="slidenum">
              <a:rPr lang="en-US" altLang="zh-TW"/>
              <a:pPr/>
              <a:t>‹#›</a:t>
            </a:fld>
            <a:endParaRPr lang="en-US" altLang="zh-TW"/>
          </a:p>
        </p:txBody>
      </p:sp>
    </p:spTree>
    <p:extLst>
      <p:ext uri="{BB962C8B-B14F-4D97-AF65-F5344CB8AC3E}">
        <p14:creationId xmlns:p14="http://schemas.microsoft.com/office/powerpoint/2010/main" val="10954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010168BE-606B-46CD-BD42-D0E76DDDA38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1161BF2-1979-48C3-88CB-8A0CC6F2F34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79677EE-4357-4D78-A0C1-01E667BD912A}"/>
              </a:ext>
            </a:extLst>
          </p:cNvPr>
          <p:cNvSpPr>
            <a:spLocks noGrp="1" noChangeArrowheads="1"/>
          </p:cNvSpPr>
          <p:nvPr>
            <p:ph type="sldNum" sz="quarter" idx="12"/>
          </p:nvPr>
        </p:nvSpPr>
        <p:spPr>
          <a:ln/>
        </p:spPr>
        <p:txBody>
          <a:bodyPr/>
          <a:lstStyle>
            <a:lvl1pPr>
              <a:defRPr/>
            </a:lvl1pPr>
          </a:lstStyle>
          <a:p>
            <a:fld id="{82D292AA-F648-41D3-9E95-870AAFC7484D}" type="slidenum">
              <a:rPr lang="en-US" altLang="zh-TW"/>
              <a:pPr/>
              <a:t>‹#›</a:t>
            </a:fld>
            <a:endParaRPr lang="en-US" altLang="zh-TW"/>
          </a:p>
        </p:txBody>
      </p:sp>
    </p:spTree>
    <p:extLst>
      <p:ext uri="{BB962C8B-B14F-4D97-AF65-F5344CB8AC3E}">
        <p14:creationId xmlns:p14="http://schemas.microsoft.com/office/powerpoint/2010/main" val="346435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AF1D6529-4960-4CE3-A172-C5F1C5FD99F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C2C52D5-B32A-4164-ACA6-2CE36305372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52CE2F6-0D7C-40CB-9AF0-B78057230C91}"/>
              </a:ext>
            </a:extLst>
          </p:cNvPr>
          <p:cNvSpPr>
            <a:spLocks noGrp="1" noChangeArrowheads="1"/>
          </p:cNvSpPr>
          <p:nvPr>
            <p:ph type="sldNum" sz="quarter" idx="12"/>
          </p:nvPr>
        </p:nvSpPr>
        <p:spPr>
          <a:ln/>
        </p:spPr>
        <p:txBody>
          <a:bodyPr/>
          <a:lstStyle>
            <a:lvl1pPr>
              <a:defRPr/>
            </a:lvl1pPr>
          </a:lstStyle>
          <a:p>
            <a:fld id="{821B3012-5F58-46AB-BBED-A722AE8118CC}" type="slidenum">
              <a:rPr lang="en-US" altLang="zh-TW"/>
              <a:pPr/>
              <a:t>‹#›</a:t>
            </a:fld>
            <a:endParaRPr lang="en-US" altLang="zh-TW"/>
          </a:p>
        </p:txBody>
      </p:sp>
    </p:spTree>
    <p:extLst>
      <p:ext uri="{BB962C8B-B14F-4D97-AF65-F5344CB8AC3E}">
        <p14:creationId xmlns:p14="http://schemas.microsoft.com/office/powerpoint/2010/main" val="303987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DBCB63-C195-4CFF-B01D-6FBB7D382D9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D4B7BC7C-8D80-4790-91D5-1DC8DCDEBF8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5F079C4C-4793-4919-BC50-4AC72F6CFD3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ltLang="zh-TW"/>
          </a:p>
        </p:txBody>
      </p:sp>
      <p:sp>
        <p:nvSpPr>
          <p:cNvPr id="1029" name="Rectangle 5">
            <a:extLst>
              <a:ext uri="{FF2B5EF4-FFF2-40B4-BE49-F238E27FC236}">
                <a16:creationId xmlns:a16="http://schemas.microsoft.com/office/drawing/2014/main" id="{43F27A86-51F5-44A0-ACC4-C9090C3C604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ltLang="zh-TW"/>
          </a:p>
        </p:txBody>
      </p:sp>
      <p:sp>
        <p:nvSpPr>
          <p:cNvPr id="1030" name="Rectangle 6">
            <a:extLst>
              <a:ext uri="{FF2B5EF4-FFF2-40B4-BE49-F238E27FC236}">
                <a16:creationId xmlns:a16="http://schemas.microsoft.com/office/drawing/2014/main" id="{0A99A43E-10DE-4852-BE63-25A64F94CC4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C48F2FBB-BD4B-47D9-AE7C-59E460983210}"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l" rtl="0" eaLnBrk="1" fontAlgn="base" hangingPunct="1">
        <a:spcBef>
          <a:spcPct val="0"/>
        </a:spcBef>
        <a:spcAft>
          <a:spcPct val="0"/>
        </a:spcAft>
        <a:defRPr kumimoji="1" sz="3600" kern="12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2pPr>
      <a:lvl3pPr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3pPr>
      <a:lvl4pPr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4pPr>
      <a:lvl5pPr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5pPr>
      <a:lvl6pPr marL="457200"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6pPr>
      <a:lvl7pPr marL="914400"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7pPr>
      <a:lvl8pPr marL="1371600"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8pPr>
      <a:lvl9pPr marL="1828800" algn="l" rtl="0" eaLnBrk="1" fontAlgn="base" hangingPunct="1">
        <a:spcBef>
          <a:spcPct val="0"/>
        </a:spcBef>
        <a:spcAft>
          <a:spcPct val="0"/>
        </a:spcAft>
        <a:defRPr kumimoji="1" sz="3600">
          <a:solidFill>
            <a:schemeClr val="tx2"/>
          </a:solidFill>
          <a:latin typeface="Arial" panose="020B0604020202020204" pitchFamily="34" charset="0"/>
          <a:ea typeface="全真顏體" pitchFamily="49" charset="-12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05A75A0-2DC7-4CBA-8F8E-634B1F4B513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Rectangle 3">
            <a:extLst>
              <a:ext uri="{FF2B5EF4-FFF2-40B4-BE49-F238E27FC236}">
                <a16:creationId xmlns:a16="http://schemas.microsoft.com/office/drawing/2014/main" id="{087C2627-AE2D-4B2D-A715-34436A85A54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204" name="Rectangle 4">
            <a:extLst>
              <a:ext uri="{FF2B5EF4-FFF2-40B4-BE49-F238E27FC236}">
                <a16:creationId xmlns:a16="http://schemas.microsoft.com/office/drawing/2014/main" id="{A8A683F7-A7D8-4C55-B4FA-B27710267AA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mn-ea"/>
              </a:defRPr>
            </a:lvl1pPr>
          </a:lstStyle>
          <a:p>
            <a:pPr>
              <a:defRPr/>
            </a:pPr>
            <a:endParaRPr lang="en-US" altLang="zh-TW"/>
          </a:p>
        </p:txBody>
      </p:sp>
      <p:sp>
        <p:nvSpPr>
          <p:cNvPr id="51205" name="Rectangle 5">
            <a:extLst>
              <a:ext uri="{FF2B5EF4-FFF2-40B4-BE49-F238E27FC236}">
                <a16:creationId xmlns:a16="http://schemas.microsoft.com/office/drawing/2014/main" id="{938203FF-9300-4E6B-AC3C-9A4E8547B4B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pPr>
              <a:defRPr/>
            </a:pPr>
            <a:endParaRPr lang="en-US" altLang="zh-TW"/>
          </a:p>
        </p:txBody>
      </p:sp>
      <p:sp>
        <p:nvSpPr>
          <p:cNvPr id="51206" name="Rectangle 6">
            <a:extLst>
              <a:ext uri="{FF2B5EF4-FFF2-40B4-BE49-F238E27FC236}">
                <a16:creationId xmlns:a16="http://schemas.microsoft.com/office/drawing/2014/main" id="{D541D6C3-A979-4185-9990-6638170B552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359D461-065C-41A4-B807-1337CF9E26B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Covid-19&#22580;&#25152;&#35519;&#26597;1.pdf" TargetMode="External"/><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comments" Target="../comments/comment9.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comments" Target="../comments/comment15.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C4DAEE8-0BC4-498F-89DA-A0D5B251D5D8}"/>
              </a:ext>
            </a:extLst>
          </p:cNvPr>
          <p:cNvSpPr>
            <a:spLocks noGrp="1" noChangeArrowheads="1"/>
          </p:cNvSpPr>
          <p:nvPr>
            <p:ph type="ctrTitle"/>
          </p:nvPr>
        </p:nvSpPr>
        <p:spPr>
          <a:xfrm>
            <a:off x="467544" y="671581"/>
            <a:ext cx="7920037" cy="1955800"/>
          </a:xfrm>
        </p:spPr>
        <p:txBody>
          <a:bodyPr anchor="ctr"/>
          <a:lstStyle/>
          <a:p>
            <a:pPr>
              <a:lnSpc>
                <a:spcPct val="150000"/>
              </a:lnSpc>
            </a:pPr>
            <a:br>
              <a:rPr lang="en-US" altLang="zh-TW" sz="4000" b="1" dirty="0">
                <a:latin typeface="標楷體" panose="03000509000000000000" pitchFamily="65" charset="-120"/>
                <a:ea typeface="標楷體" panose="03000509000000000000" pitchFamily="65" charset="-120"/>
              </a:rPr>
            </a:br>
            <a:r>
              <a:rPr lang="zh-TW" altLang="en-US" sz="4000" b="1" dirty="0">
                <a:latin typeface="標楷體" panose="03000509000000000000" pitchFamily="65" charset="-120"/>
                <a:ea typeface="標楷體" panose="03000509000000000000" pitchFamily="65" charset="-120"/>
              </a:rPr>
              <a:t>大數據</a:t>
            </a:r>
            <a:r>
              <a:rPr lang="zh-TW" altLang="zh-TW" sz="4000" b="1" kern="100" dirty="0">
                <a:effectLst/>
                <a:latin typeface="標楷體" panose="03000509000000000000" pitchFamily="65" charset="-120"/>
                <a:ea typeface="標楷體" panose="03000509000000000000" pitchFamily="65" charset="-120"/>
                <a:cs typeface="Times New Roman" panose="02020603050405020304" pitchFamily="18" charset="0"/>
              </a:rPr>
              <a:t>革命</a:t>
            </a:r>
            <a:r>
              <a:rPr lang="zh-TW" altLang="zh-TW" sz="4000" b="1" dirty="0">
                <a:effectLst/>
                <a:ea typeface="標楷體" panose="03000509000000000000" pitchFamily="65" charset="-120"/>
                <a:cs typeface="Times New Roman" panose="02020603050405020304" pitchFamily="18" charset="0"/>
              </a:rPr>
              <a:t>與</a:t>
            </a:r>
            <a:r>
              <a:rPr lang="zh-TW" altLang="zh-TW" sz="4000" b="1" kern="100" dirty="0">
                <a:effectLst/>
                <a:latin typeface="標楷體" panose="03000509000000000000" pitchFamily="65" charset="-120"/>
                <a:ea typeface="標楷體" panose="03000509000000000000" pitchFamily="65" charset="-120"/>
                <a:cs typeface="Times New Roman" panose="02020603050405020304" pitchFamily="18" charset="0"/>
              </a:rPr>
              <a:t>哲學</a:t>
            </a:r>
            <a:br>
              <a:rPr lang="zh-TW" altLang="en-US" b="1" dirty="0"/>
            </a:br>
            <a:r>
              <a:rPr lang="zh-TW" altLang="en-US" b="1" dirty="0"/>
              <a:t>                 </a:t>
            </a:r>
            <a:endParaRPr lang="en-US" altLang="zh-TW" sz="3600" dirty="0">
              <a:ea typeface="金梅印篆體" pitchFamily="49" charset="-120"/>
            </a:endParaRPr>
          </a:p>
        </p:txBody>
      </p:sp>
      <p:sp>
        <p:nvSpPr>
          <p:cNvPr id="6147" name="Rectangle 3">
            <a:extLst>
              <a:ext uri="{FF2B5EF4-FFF2-40B4-BE49-F238E27FC236}">
                <a16:creationId xmlns:a16="http://schemas.microsoft.com/office/drawing/2014/main" id="{3AC2D11C-B649-4653-BB52-299B48CB2895}"/>
              </a:ext>
            </a:extLst>
          </p:cNvPr>
          <p:cNvSpPr>
            <a:spLocks noGrp="1" noChangeArrowheads="1"/>
          </p:cNvSpPr>
          <p:nvPr>
            <p:ph type="subTitle" idx="1"/>
          </p:nvPr>
        </p:nvSpPr>
        <p:spPr>
          <a:xfrm>
            <a:off x="827088" y="4086225"/>
            <a:ext cx="6400800" cy="698500"/>
          </a:xfrm>
        </p:spPr>
        <p:txBody>
          <a:bodyPr/>
          <a:lstStyle/>
          <a:p>
            <a:pPr algn="l" eaLnBrk="1" hangingPunct="1"/>
            <a:r>
              <a:rPr lang="en-US" altLang="zh-TW" sz="3200" dirty="0">
                <a:sym typeface="Wingdings 2" panose="05020102010507070707" pitchFamily="18" charset="2"/>
              </a:rPr>
              <a:t>                </a:t>
            </a:r>
            <a:endParaRPr lang="zh-TW" altLang="en-US" sz="3200" dirty="0"/>
          </a:p>
        </p:txBody>
      </p:sp>
      <p:sp>
        <p:nvSpPr>
          <p:cNvPr id="6149" name="WordArt 9">
            <a:extLst>
              <a:ext uri="{FF2B5EF4-FFF2-40B4-BE49-F238E27FC236}">
                <a16:creationId xmlns:a16="http://schemas.microsoft.com/office/drawing/2014/main" id="{09E6F3CF-9521-493D-B82C-8C5DD20B9A34}"/>
              </a:ext>
            </a:extLst>
          </p:cNvPr>
          <p:cNvSpPr>
            <a:spLocks noChangeArrowheads="1" noChangeShapeType="1" noTextEdit="1"/>
          </p:cNvSpPr>
          <p:nvPr/>
        </p:nvSpPr>
        <p:spPr bwMode="auto">
          <a:xfrm>
            <a:off x="3071813" y="5373688"/>
            <a:ext cx="3048000" cy="609600"/>
          </a:xfrm>
          <a:prstGeom prst="rect">
            <a:avLst/>
          </a:prstGeom>
        </p:spPr>
        <p:txBody>
          <a:bodyPr wrap="none" fromWordArt="1">
            <a:prstTxWarp prst="textPlain">
              <a:avLst>
                <a:gd name="adj" fmla="val 50000"/>
              </a:avLst>
            </a:prstTxWarp>
          </a:bodyPr>
          <a:lstStyle/>
          <a:p>
            <a:pPr algn="ctr"/>
            <a:endParaRPr lang="zh-TW" altLang="en-US" sz="4800" kern="10" dirty="0">
              <a:ln w="9525">
                <a:solidFill>
                  <a:srgbClr val="FFFFFF"/>
                </a:solidFill>
                <a:round/>
                <a:headEnd/>
                <a:tailEnd/>
              </a:ln>
              <a:solidFill>
                <a:srgbClr val="FFFFFF"/>
              </a:solidFill>
              <a:latin typeface="新細明體" panose="02020500000000000000" pitchFamily="18" charset="-120"/>
            </a:endParaRPr>
          </a:p>
        </p:txBody>
      </p:sp>
      <p:sp>
        <p:nvSpPr>
          <p:cNvPr id="6150" name="Rectangle 11">
            <a:extLst>
              <a:ext uri="{FF2B5EF4-FFF2-40B4-BE49-F238E27FC236}">
                <a16:creationId xmlns:a16="http://schemas.microsoft.com/office/drawing/2014/main" id="{85800ACE-0E25-455A-9672-C55DDF060B9E}"/>
              </a:ext>
            </a:extLst>
          </p:cNvPr>
          <p:cNvSpPr>
            <a:spLocks noChangeArrowheads="1"/>
          </p:cNvSpPr>
          <p:nvPr/>
        </p:nvSpPr>
        <p:spPr bwMode="auto">
          <a:xfrm>
            <a:off x="971600" y="3882629"/>
            <a:ext cx="8064500" cy="177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全真粗黑體" pitchFamily="49" charset="-120"/>
              </a:defRPr>
            </a:lvl1pPr>
            <a:lvl2pPr marL="742950" indent="-285750">
              <a:spcBef>
                <a:spcPct val="20000"/>
              </a:spcBef>
              <a:buChar char="–"/>
              <a:defRPr kumimoji="1" sz="2800">
                <a:solidFill>
                  <a:schemeClr val="tx1"/>
                </a:solidFill>
                <a:latin typeface="Arial" panose="020B0604020202020204" pitchFamily="34" charset="0"/>
                <a:ea typeface="全真粗黑體" pitchFamily="49" charset="-120"/>
              </a:defRPr>
            </a:lvl2pPr>
            <a:lvl3pPr marL="1143000" indent="-228600">
              <a:spcBef>
                <a:spcPct val="20000"/>
              </a:spcBef>
              <a:buChar char="•"/>
              <a:defRPr kumimoji="1" sz="2400">
                <a:solidFill>
                  <a:schemeClr val="tx1"/>
                </a:solidFill>
                <a:latin typeface="Arial" panose="020B0604020202020204" pitchFamily="34" charset="0"/>
                <a:ea typeface="全真粗黑體" pitchFamily="49" charset="-120"/>
              </a:defRPr>
            </a:lvl3pPr>
            <a:lvl4pPr marL="1600200" indent="-228600">
              <a:spcBef>
                <a:spcPct val="20000"/>
              </a:spcBef>
              <a:buChar char="–"/>
              <a:defRPr kumimoji="1" sz="2000">
                <a:solidFill>
                  <a:schemeClr val="tx1"/>
                </a:solidFill>
                <a:latin typeface="Arial" panose="020B0604020202020204" pitchFamily="34" charset="0"/>
                <a:ea typeface="全真粗黑體" pitchFamily="49" charset="-120"/>
              </a:defRPr>
            </a:lvl4pPr>
            <a:lvl5pPr marL="2057400" indent="-228600">
              <a:spcBef>
                <a:spcPct val="20000"/>
              </a:spcBef>
              <a:buChar char="»"/>
              <a:defRPr kumimoji="1" sz="2000">
                <a:solidFill>
                  <a:schemeClr val="tx1"/>
                </a:solidFill>
                <a:latin typeface="Arial" panose="020B0604020202020204" pitchFamily="34" charset="0"/>
                <a:ea typeface="全真粗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全真粗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全真粗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全真粗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全真粗黑體" pitchFamily="49" charset="-120"/>
              </a:defRPr>
            </a:lvl9pPr>
          </a:lstStyle>
          <a:p>
            <a:pPr eaLnBrk="1" hangingPunct="1">
              <a:lnSpc>
                <a:spcPct val="150000"/>
              </a:lnSpc>
              <a:spcBef>
                <a:spcPct val="0"/>
              </a:spcBef>
              <a:buFontTx/>
              <a:buNone/>
            </a:pPr>
            <a:r>
              <a:rPr lang="zh-TW" altLang="en-US" sz="3600" b="0" dirty="0">
                <a:solidFill>
                  <a:schemeClr val="tx2"/>
                </a:solidFill>
                <a:ea typeface="金梅印篆體" pitchFamily="49" charset="-120"/>
              </a:rPr>
              <a:t>                      </a:t>
            </a:r>
            <a:r>
              <a:rPr lang="zh-TW" altLang="en-US" sz="3600" b="0" dirty="0">
                <a:solidFill>
                  <a:schemeClr val="tx2"/>
                </a:solidFill>
                <a:latin typeface="標楷體" panose="03000509000000000000" pitchFamily="65" charset="-120"/>
                <a:ea typeface="標楷體" panose="03000509000000000000" pitchFamily="65" charset="-120"/>
              </a:rPr>
              <a:t>吳鐵肩</a:t>
            </a:r>
            <a:endParaRPr lang="en-US" altLang="zh-TW" sz="3600" b="0" dirty="0">
              <a:solidFill>
                <a:schemeClr val="tx2"/>
              </a:solidFill>
              <a:latin typeface="標楷體" panose="03000509000000000000" pitchFamily="65" charset="-120"/>
              <a:ea typeface="標楷體" panose="03000509000000000000" pitchFamily="65" charset="-120"/>
            </a:endParaRPr>
          </a:p>
          <a:p>
            <a:pPr eaLnBrk="1" hangingPunct="1">
              <a:lnSpc>
                <a:spcPct val="150000"/>
              </a:lnSpc>
              <a:spcBef>
                <a:spcPct val="0"/>
              </a:spcBef>
              <a:buFontTx/>
              <a:buNone/>
            </a:pPr>
            <a:r>
              <a:rPr lang="en-US" altLang="zh-TW" sz="3600" b="0" dirty="0">
                <a:solidFill>
                  <a:schemeClr val="tx2"/>
                </a:solidFill>
                <a:latin typeface="標楷體" panose="03000509000000000000" pitchFamily="65" charset="-120"/>
                <a:ea typeface="標楷體" panose="03000509000000000000" pitchFamily="65" charset="-120"/>
              </a:rPr>
              <a:t>   </a:t>
            </a:r>
            <a:r>
              <a:rPr lang="zh-TW" altLang="en-US" sz="3600" b="0" dirty="0">
                <a:solidFill>
                  <a:schemeClr val="tx2"/>
                </a:solidFill>
                <a:latin typeface="標楷體" panose="03000509000000000000" pitchFamily="65" charset="-120"/>
                <a:ea typeface="標楷體" panose="03000509000000000000" pitchFamily="65" charset="-120"/>
              </a:rPr>
              <a:t>  </a:t>
            </a:r>
          </a:p>
          <a:p>
            <a:pPr eaLnBrk="1" hangingPunct="1">
              <a:lnSpc>
                <a:spcPct val="150000"/>
              </a:lnSpc>
              <a:spcBef>
                <a:spcPct val="0"/>
              </a:spcBef>
              <a:buFontTx/>
              <a:buNone/>
            </a:pPr>
            <a:r>
              <a:rPr lang="zh-TW" altLang="en-US" sz="3600" b="0" dirty="0">
                <a:solidFill>
                  <a:schemeClr val="tx2"/>
                </a:solidFill>
                <a:latin typeface="標楷體" panose="03000509000000000000" pitchFamily="65" charset="-120"/>
                <a:ea typeface="標楷體" panose="03000509000000000000" pitchFamily="65" charset="-120"/>
              </a:rPr>
              <a:t>           </a:t>
            </a:r>
            <a:r>
              <a:rPr lang="en-US" altLang="zh-TW" sz="2800" b="0" dirty="0">
                <a:solidFill>
                  <a:schemeClr val="tx2"/>
                </a:solidFill>
                <a:latin typeface="標楷體" panose="03000509000000000000" pitchFamily="65" charset="-120"/>
                <a:ea typeface="標楷體" panose="03000509000000000000" pitchFamily="65" charset="-120"/>
              </a:rPr>
              <a:t>2020.12.30</a:t>
            </a:r>
          </a:p>
        </p:txBody>
      </p:sp>
      <p:pic>
        <p:nvPicPr>
          <p:cNvPr id="1026" name="Picture 2">
            <a:extLst>
              <a:ext uri="{FF2B5EF4-FFF2-40B4-BE49-F238E27FC236}">
                <a16:creationId xmlns:a16="http://schemas.microsoft.com/office/drawing/2014/main" id="{60ED3522-A755-4438-A5CF-F03E49A81E9C}"/>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021976" y="-1179512"/>
            <a:ext cx="7048951" cy="8425962"/>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EEF0A276-CB9B-42C6-8501-D0DF20DC4105}"/>
              </a:ext>
            </a:extLst>
          </p:cNvPr>
          <p:cNvSpPr txBox="1"/>
          <p:nvPr/>
        </p:nvSpPr>
        <p:spPr>
          <a:xfrm>
            <a:off x="4932040" y="6642556"/>
            <a:ext cx="2646040" cy="215444"/>
          </a:xfrm>
          <a:prstGeom prst="rect">
            <a:avLst/>
          </a:prstGeom>
          <a:noFill/>
        </p:spPr>
        <p:txBody>
          <a:bodyPr wrap="square">
            <a:spAutoFit/>
          </a:bodyPr>
          <a:lstStyle/>
          <a:p>
            <a:r>
              <a:rPr lang="zh-TW" altLang="en-US" sz="800" b="0" i="1" dirty="0"/>
              <a:t>www.winesinfo.com/html/2017/4/145-71920.html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5105E3-75EE-41B4-81E6-E0AB40EE2397}"/>
              </a:ext>
            </a:extLst>
          </p:cNvPr>
          <p:cNvSpPr>
            <a:spLocks noGrp="1"/>
          </p:cNvSpPr>
          <p:nvPr>
            <p:ph type="title"/>
          </p:nvPr>
        </p:nvSpPr>
        <p:spPr>
          <a:xfrm>
            <a:off x="457200" y="-202034"/>
            <a:ext cx="8147248" cy="202034"/>
          </a:xfrm>
        </p:spPr>
        <p:txBody>
          <a:bodyPr/>
          <a:lstStyle/>
          <a:p>
            <a:endParaRPr lang="zh-TW" altLang="en-US" dirty="0"/>
          </a:p>
        </p:txBody>
      </p:sp>
      <p:sp>
        <p:nvSpPr>
          <p:cNvPr id="5" name="投影片編號版面配置區 4">
            <a:extLst>
              <a:ext uri="{FF2B5EF4-FFF2-40B4-BE49-F238E27FC236}">
                <a16:creationId xmlns:a16="http://schemas.microsoft.com/office/drawing/2014/main" id="{4484E860-C7EC-41E1-9BFE-3AE16EFD96C3}"/>
              </a:ext>
            </a:extLst>
          </p:cNvPr>
          <p:cNvSpPr>
            <a:spLocks noGrp="1"/>
          </p:cNvSpPr>
          <p:nvPr>
            <p:ph type="sldNum" sz="quarter" idx="12"/>
          </p:nvPr>
        </p:nvSpPr>
        <p:spPr/>
        <p:txBody>
          <a:bodyPr/>
          <a:lstStyle/>
          <a:p>
            <a:fld id="{5D346988-94C5-43DB-8AA6-61BE345A3597}" type="slidenum">
              <a:rPr lang="en-US" altLang="zh-TW" smtClean="0"/>
              <a:pPr/>
              <a:t>10</a:t>
            </a:fld>
            <a:endParaRPr lang="en-US" altLang="zh-TW"/>
          </a:p>
        </p:txBody>
      </p:sp>
      <p:sp>
        <p:nvSpPr>
          <p:cNvPr id="6" name="內容版面配置區 3">
            <a:extLst>
              <a:ext uri="{FF2B5EF4-FFF2-40B4-BE49-F238E27FC236}">
                <a16:creationId xmlns:a16="http://schemas.microsoft.com/office/drawing/2014/main" id="{9CD57C46-E7B9-44EC-97C5-727800B492F4}"/>
              </a:ext>
            </a:extLst>
          </p:cNvPr>
          <p:cNvSpPr>
            <a:spLocks noGrp="1"/>
          </p:cNvSpPr>
          <p:nvPr>
            <p:ph sz="half" idx="1"/>
          </p:nvPr>
        </p:nvSpPr>
        <p:spPr>
          <a:xfrm>
            <a:off x="-98939" y="-41563"/>
            <a:ext cx="9341877" cy="6704319"/>
          </a:xfrm>
        </p:spPr>
        <p:txBody>
          <a:bodyPr/>
          <a:lstStyle/>
          <a:p>
            <a:pPr marL="0" indent="0">
              <a:buNone/>
            </a:pPr>
            <a:r>
              <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三</a:t>
            </a:r>
            <a:r>
              <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cs typeface="Arial" panose="020B0604020202020204" pitchFamily="34" charset="0"/>
              </a:rPr>
              <a:t>材料科技</a:t>
            </a:r>
            <a:r>
              <a:rPr lang="en-US" altLang="zh-TW" sz="2400" dirty="0">
                <a:latin typeface="標楷體" panose="03000509000000000000" pitchFamily="65" charset="-120"/>
                <a:ea typeface="標楷體" panose="03000509000000000000" pitchFamily="65" charset="-120"/>
                <a:cs typeface="Arial" panose="020B0604020202020204" pitchFamily="34" charset="0"/>
              </a:rPr>
              <a:t>: (a)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超導材料 － 銅氧化物之混合 → 追求室溫超導</a:t>
            </a: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              </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(b)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碳奈米材料 － 石墨烯與碳奈米管</a:t>
            </a:r>
            <a:endParaRPr lang="en-US" altLang="zh-TW" sz="2400" dirty="0">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石墨烯</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單層石墨</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只有一層原子 </a:t>
            </a:r>
            <a:r>
              <a:rPr lang="en-US" altLang="zh-TW" sz="24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0.35</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奈米</a:t>
            </a: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latin typeface="標楷體" panose="03000509000000000000" pitchFamily="65" charset="-120"/>
                <a:ea typeface="標楷體" panose="03000509000000000000" pitchFamily="65" charset="-120"/>
                <a:cs typeface="Arial" panose="020B0604020202020204" pitchFamily="34" charset="0"/>
              </a:rPr>
              <a:t>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強度大</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拉伸性好</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導電、導熱、散熱好</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可透光</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可彎曲</a:t>
            </a: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應用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芯片－矽基到碳基</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提高計算速度千百倍＋解決</a:t>
            </a:r>
            <a:r>
              <a:rPr lang="en-US" altLang="zh-TW" sz="2400" dirty="0">
                <a:latin typeface="標楷體" panose="03000509000000000000" pitchFamily="65" charset="-120"/>
                <a:ea typeface="標楷體" panose="03000509000000000000" pitchFamily="65" charset="-120"/>
              </a:rPr>
              <a:t>CPU</a:t>
            </a:r>
            <a:r>
              <a:rPr lang="zh-TW" altLang="en-US" sz="2400" dirty="0">
                <a:latin typeface="標楷體" panose="03000509000000000000" pitchFamily="65" charset="-120"/>
                <a:ea typeface="標楷體" panose="03000509000000000000" pitchFamily="65" charset="-120"/>
              </a:rPr>
              <a:t>散熱問題</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(Nature2016</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摩耳定律將失效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近物理極限</a:t>
            </a:r>
            <a:r>
              <a:rPr lang="en-US" altLang="zh-TW" sz="2400" dirty="0">
                <a:latin typeface="標楷體" panose="03000509000000000000" pitchFamily="65" charset="-120"/>
                <a:ea typeface="標楷體" panose="03000509000000000000" pitchFamily="65" charset="-120"/>
              </a:rPr>
              <a:t>2-3</a:t>
            </a:r>
            <a:r>
              <a:rPr lang="zh-TW" altLang="en-US" sz="2400" dirty="0">
                <a:effectLst/>
                <a:latin typeface="標楷體" panose="03000509000000000000" pitchFamily="65" charset="-120"/>
                <a:ea typeface="標楷體" panose="03000509000000000000" pitchFamily="65" charset="-120"/>
              </a:rPr>
              <a:t>奈米</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摩耳第二定律</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製矽芯片成本每</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年翻一倍</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電池－充電快使用久</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電阻小不太發熱</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解決電動車電池問題</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可彎曲電子設備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如折疊</a:t>
            </a:r>
            <a:r>
              <a:rPr lang="zh-TW" altLang="en-US" sz="2400" b="0" i="0" dirty="0">
                <a:solidFill>
                  <a:srgbClr val="000000"/>
                </a:solidFill>
                <a:effectLst/>
                <a:latin typeface="標楷體" panose="03000509000000000000" pitchFamily="65" charset="-120"/>
                <a:ea typeface="標楷體" panose="03000509000000000000" pitchFamily="65" charset="-120"/>
              </a:rPr>
              <a:t>屏</a:t>
            </a:r>
            <a:r>
              <a:rPr lang="zh-TW" altLang="en-US" sz="2400" dirty="0">
                <a:latin typeface="標楷體" panose="03000509000000000000" pitchFamily="65" charset="-120"/>
                <a:ea typeface="標楷體" panose="03000509000000000000" pitchFamily="65" charset="-120"/>
              </a:rPr>
              <a:t>手機</a:t>
            </a:r>
            <a:r>
              <a:rPr lang="zh-TW" altLang="en-US" sz="2400" b="0" i="0" dirty="0">
                <a:solidFill>
                  <a:srgbClr val="000000"/>
                </a:solidFill>
                <a:effectLst/>
                <a:latin typeface="標楷體" panose="03000509000000000000" pitchFamily="65" charset="-120"/>
                <a:ea typeface="標楷體" panose="03000509000000000000" pitchFamily="65" charset="-120"/>
              </a:rPr>
              <a:t>、曲面屏</a:t>
            </a:r>
            <a:r>
              <a:rPr lang="zh-TW" altLang="en-US" sz="2400" dirty="0">
                <a:latin typeface="標楷體" panose="03000509000000000000" pitchFamily="65" charset="-120"/>
                <a:ea typeface="標楷體" panose="03000509000000000000" pitchFamily="65" charset="-120"/>
              </a:rPr>
              <a:t>手機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隱形戰機塗料</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傳感器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海水淡化</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防彈衣</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奪刃手套</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取暖系統、服裝</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殺菌</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p>
          <a:p>
            <a:pPr marL="0" indent="0">
              <a:buNone/>
            </a:pPr>
            <a:r>
              <a:rPr lang="zh-TW" altLang="en-US" sz="2400" dirty="0">
                <a:latin typeface="標楷體" panose="03000509000000000000" pitchFamily="65" charset="-120"/>
                <a:ea typeface="標楷體" panose="03000509000000000000" pitchFamily="65" charset="-120"/>
              </a:rPr>
              <a:t>   應用的挑戰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生產成本高</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缺乏帶隙</a:t>
            </a:r>
            <a:r>
              <a:rPr lang="en-US" altLang="zh-TW" sz="2400" dirty="0">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無法關閉電流、</a:t>
            </a:r>
            <a:r>
              <a:rPr lang="zh-CN" altLang="en-US" sz="2400" b="0" i="0" dirty="0">
                <a:solidFill>
                  <a:srgbClr val="444444"/>
                </a:solidFill>
                <a:effectLst/>
                <a:latin typeface="標楷體" panose="03000509000000000000" pitchFamily="65" charset="-120"/>
                <a:ea typeface="標楷體" panose="03000509000000000000" pitchFamily="65" charset="-120"/>
              </a:rPr>
              <a:t>調節電導率</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b="0" i="0" dirty="0">
                <a:solidFill>
                  <a:srgbClr val="000000"/>
                </a:solidFill>
                <a:effectLst/>
                <a:latin typeface="標楷體" panose="03000509000000000000" pitchFamily="65" charset="-120"/>
                <a:ea typeface="標楷體" panose="03000509000000000000" pitchFamily="65" charset="-120"/>
              </a:rPr>
              <a:t>      → 要</a:t>
            </a:r>
            <a:r>
              <a:rPr lang="zh-TW" altLang="en-US" sz="2400" dirty="0">
                <a:effectLst/>
                <a:latin typeface="標楷體" panose="03000509000000000000" pitchFamily="65" charset="-120"/>
                <a:ea typeface="標楷體" panose="03000509000000000000" pitchFamily="65" charset="-120"/>
              </a:rPr>
              <a:t>起到半導體的作用</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技術有困難→ 明日之星－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碳奈米管</a:t>
            </a: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0" indent="0">
              <a:buNone/>
            </a:pPr>
            <a:br>
              <a:rPr lang="zh-TW" altLang="en-US" sz="2400" dirty="0">
                <a:latin typeface="標楷體" panose="03000509000000000000" pitchFamily="65" charset="-120"/>
                <a:ea typeface="標楷體" panose="03000509000000000000" pitchFamily="65" charset="-120"/>
              </a:rPr>
            </a:br>
            <a:endParaRPr lang="en-US" altLang="zh-TW" sz="2400" dirty="0">
              <a:solidFill>
                <a:srgbClr val="000000"/>
              </a:solidFill>
              <a:latin typeface="標楷體" panose="03000509000000000000" pitchFamily="65" charset="-120"/>
              <a:ea typeface="標楷體" panose="03000509000000000000" pitchFamily="65" charset="-120"/>
            </a:endParaRPr>
          </a:p>
          <a:p>
            <a:pPr marL="0" indent="0">
              <a:buNone/>
            </a:pPr>
            <a:endParaRPr lang="en-US" altLang="zh-TW" sz="2400" b="0" i="0" dirty="0">
              <a:solidFill>
                <a:srgbClr val="000000"/>
              </a:solidFill>
              <a:effectLst/>
              <a:latin typeface="標楷體" panose="03000509000000000000" pitchFamily="65" charset="-120"/>
              <a:ea typeface="標楷體" panose="03000509000000000000" pitchFamily="65" charset="-120"/>
            </a:endParaRPr>
          </a:p>
          <a:p>
            <a:pPr marL="0" indent="0">
              <a:buNone/>
            </a:pPr>
            <a:r>
              <a:rPr lang="en-US" altLang="zh-CN" sz="2400" b="0" i="0" dirty="0">
                <a:solidFill>
                  <a:srgbClr val="444444"/>
                </a:solidFill>
                <a:effectLst/>
                <a:latin typeface="標楷體" panose="03000509000000000000" pitchFamily="65" charset="-120"/>
                <a:ea typeface="標楷體" panose="03000509000000000000" pitchFamily="65" charset="-120"/>
              </a:rPr>
              <a:t>, </a:t>
            </a:r>
            <a:r>
              <a:rPr lang="zh-TW" altLang="en-US" sz="2400" b="0" i="0" dirty="0">
                <a:solidFill>
                  <a:srgbClr val="000000"/>
                </a:solidFill>
                <a:effectLst/>
                <a:latin typeface="標楷體" panose="03000509000000000000" pitchFamily="65" charset="-120"/>
                <a:ea typeface="標楷體" panose="03000509000000000000" pitchFamily="65" charset="-120"/>
              </a:rPr>
              <a:t>所以</a:t>
            </a:r>
            <a:r>
              <a:rPr lang="zh-TW" altLang="en-US" sz="1000" b="0" i="0" dirty="0">
                <a:solidFill>
                  <a:srgbClr val="000000"/>
                </a:solidFill>
                <a:effectLst/>
                <a:latin typeface="Open Sans"/>
              </a:rPr>
              <a:t>。</a:t>
            </a:r>
            <a:br>
              <a:rPr lang="zh-TW" altLang="en-US" sz="1000" dirty="0"/>
            </a:br>
            <a:endParaRPr lang="zh-TW" altLang="en-US" sz="2400" dirty="0">
              <a:latin typeface="標楷體" panose="03000509000000000000" pitchFamily="65" charset="-120"/>
              <a:ea typeface="標楷體" panose="03000509000000000000" pitchFamily="65" charset="-120"/>
            </a:endParaRPr>
          </a:p>
        </p:txBody>
      </p:sp>
      <p:pic>
        <p:nvPicPr>
          <p:cNvPr id="1026" name="Picture 2">
            <a:extLst>
              <a:ext uri="{FF2B5EF4-FFF2-40B4-BE49-F238E27FC236}">
                <a16:creationId xmlns:a16="http://schemas.microsoft.com/office/drawing/2014/main" id="{317A88A7-DD59-43DE-9741-79D3944DB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2780928"/>
            <a:ext cx="1761476" cy="180003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7B8C0360-8696-461F-B6FE-183CE7AB22B5}"/>
              </a:ext>
            </a:extLst>
          </p:cNvPr>
          <p:cNvSpPr txBox="1"/>
          <p:nvPr/>
        </p:nvSpPr>
        <p:spPr>
          <a:xfrm>
            <a:off x="-79302" y="4741435"/>
            <a:ext cx="1619672" cy="216024"/>
          </a:xfrm>
          <a:prstGeom prst="rect">
            <a:avLst/>
          </a:prstGeom>
          <a:noFill/>
        </p:spPr>
        <p:txBody>
          <a:bodyPr wrap="square">
            <a:spAutoFit/>
          </a:bodyPr>
          <a:lstStyle/>
          <a:p>
            <a:r>
              <a:rPr lang="en-US" altLang="zh-TW" sz="800" b="0" i="1" dirty="0"/>
              <a:t>kknews.cc/tech/6n3earv.html</a:t>
            </a:r>
            <a:endParaRPr lang="zh-TW" altLang="en-US" sz="800" b="0" i="1" dirty="0"/>
          </a:p>
        </p:txBody>
      </p:sp>
    </p:spTree>
    <p:extLst>
      <p:ext uri="{BB962C8B-B14F-4D97-AF65-F5344CB8AC3E}">
        <p14:creationId xmlns:p14="http://schemas.microsoft.com/office/powerpoint/2010/main" val="107233530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8E8B75-EECD-4BF0-80C3-255FDCB55BC1}"/>
              </a:ext>
            </a:extLst>
          </p:cNvPr>
          <p:cNvSpPr>
            <a:spLocks noGrp="1"/>
          </p:cNvSpPr>
          <p:nvPr>
            <p:ph type="title"/>
          </p:nvPr>
        </p:nvSpPr>
        <p:spPr>
          <a:xfrm>
            <a:off x="542953" y="-309349"/>
            <a:ext cx="8147248" cy="274042"/>
          </a:xfrm>
        </p:spPr>
        <p:txBody>
          <a:bodyPr/>
          <a:lstStyle/>
          <a:p>
            <a:endParaRPr lang="zh-TW" altLang="en-US"/>
          </a:p>
        </p:txBody>
      </p:sp>
      <p:sp>
        <p:nvSpPr>
          <p:cNvPr id="5" name="投影片編號版面配置區 4">
            <a:extLst>
              <a:ext uri="{FF2B5EF4-FFF2-40B4-BE49-F238E27FC236}">
                <a16:creationId xmlns:a16="http://schemas.microsoft.com/office/drawing/2014/main" id="{BD892D3A-6237-400D-8B9F-2A21D287B695}"/>
              </a:ext>
            </a:extLst>
          </p:cNvPr>
          <p:cNvSpPr>
            <a:spLocks noGrp="1"/>
          </p:cNvSpPr>
          <p:nvPr>
            <p:ph type="sldNum" sz="quarter" idx="12"/>
          </p:nvPr>
        </p:nvSpPr>
        <p:spPr/>
        <p:txBody>
          <a:bodyPr/>
          <a:lstStyle/>
          <a:p>
            <a:fld id="{5D346988-94C5-43DB-8AA6-61BE345A3597}" type="slidenum">
              <a:rPr lang="en-US" altLang="zh-TW" smtClean="0"/>
              <a:pPr/>
              <a:t>11</a:t>
            </a:fld>
            <a:endParaRPr lang="en-US" altLang="zh-TW"/>
          </a:p>
        </p:txBody>
      </p:sp>
      <mc:AlternateContent xmlns:mc="http://schemas.openxmlformats.org/markup-compatibility/2006" xmlns:a14="http://schemas.microsoft.com/office/drawing/2010/main">
        <mc:Choice Requires="a14">
          <p:sp>
            <p:nvSpPr>
              <p:cNvPr id="6" name="內容版面配置區 3">
                <a:extLst>
                  <a:ext uri="{FF2B5EF4-FFF2-40B4-BE49-F238E27FC236}">
                    <a16:creationId xmlns:a16="http://schemas.microsoft.com/office/drawing/2014/main" id="{6F4B5AE5-AA28-4224-8836-1C124188CDCC}"/>
                  </a:ext>
                </a:extLst>
              </p:cNvPr>
              <p:cNvSpPr>
                <a:spLocks noGrp="1"/>
              </p:cNvSpPr>
              <p:nvPr>
                <p:ph sz="half" idx="1"/>
              </p:nvPr>
            </p:nvSpPr>
            <p:spPr>
              <a:xfrm>
                <a:off x="-36512" y="-35307"/>
                <a:ext cx="9513930" cy="6858000"/>
              </a:xfrm>
            </p:spPr>
            <p:txBody>
              <a:bodyPr/>
              <a:lstStyle/>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i="0" dirty="0">
                    <a:effectLst/>
                    <a:latin typeface="標楷體" panose="03000509000000000000" pitchFamily="65" charset="-120"/>
                    <a:ea typeface="標楷體" panose="03000509000000000000" pitchFamily="65" charset="-120"/>
                  </a:rPr>
                  <a:t>可控核融合</a:t>
                </a:r>
                <a:r>
                  <a:rPr lang="en-US" altLang="zh-TW" sz="2400" b="1" i="0" dirty="0">
                    <a:effectLst/>
                    <a:latin typeface="標楷體" panose="03000509000000000000" pitchFamily="65" charset="-120"/>
                    <a:ea typeface="標楷體" panose="03000509000000000000" pitchFamily="65" charset="-120"/>
                  </a:rPr>
                  <a:t>(</a:t>
                </a:r>
                <a:r>
                  <a:rPr lang="zh-TW" altLang="en-US" sz="2400" b="1" i="0" dirty="0">
                    <a:effectLst/>
                    <a:latin typeface="標楷體" panose="03000509000000000000" pitchFamily="65" charset="-120"/>
                    <a:ea typeface="標楷體" panose="03000509000000000000" pitchFamily="65" charset="-120"/>
                  </a:rPr>
                  <a:t>聚變</a:t>
                </a:r>
                <a:r>
                  <a:rPr lang="en-US" altLang="zh-TW" sz="2400" b="1" i="0" dirty="0">
                    <a:effectLst/>
                    <a:latin typeface="標楷體" panose="03000509000000000000" pitchFamily="65" charset="-120"/>
                    <a:ea typeface="標楷體" panose="03000509000000000000" pitchFamily="65" charset="-120"/>
                  </a:rPr>
                  <a:t>)</a:t>
                </a:r>
                <a:r>
                  <a:rPr lang="zh-TW" altLang="en-US" sz="2400" b="1" dirty="0">
                    <a:effectLst/>
                    <a:latin typeface="標楷體" panose="03000509000000000000" pitchFamily="65" charset="-120"/>
                    <a:ea typeface="標楷體" panose="03000509000000000000" pitchFamily="65" charset="-120"/>
                    <a:cs typeface="Arial" panose="020B0604020202020204" pitchFamily="34" charset="0"/>
                  </a:rPr>
                  <a:t>科技</a:t>
                </a:r>
                <a:endParaRPr lang="en-US" altLang="zh-TW" sz="2400" b="1" i="0" dirty="0">
                  <a:effectLst/>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太陽因核融合發熱</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太陽中心極高溫高壓</a:t>
                </a:r>
                <a:r>
                  <a:rPr lang="en-US" altLang="zh-TW" sz="2400" dirty="0">
                    <a:latin typeface="標楷體" panose="03000509000000000000" pitchFamily="65" charset="-120"/>
                    <a:ea typeface="標楷體" panose="03000509000000000000" pitchFamily="65" charset="-120"/>
                  </a:rPr>
                  <a:t>(1500</a:t>
                </a:r>
                <a:r>
                  <a:rPr lang="zh-TW" altLang="en-US" sz="2400" dirty="0">
                    <a:latin typeface="標楷體" panose="03000509000000000000" pitchFamily="65" charset="-120"/>
                    <a:ea typeface="標楷體" panose="03000509000000000000" pitchFamily="65" charset="-120"/>
                  </a:rPr>
                  <a:t>萬</a:t>
                </a:r>
                <a:r>
                  <a:rPr lang="en-US" altLang="zh-TW" sz="2400" dirty="0">
                    <a:latin typeface="標楷體" panose="03000509000000000000" pitchFamily="65" charset="-120"/>
                    <a:ea typeface="標楷體" panose="03000509000000000000" pitchFamily="65" charset="-120"/>
                  </a:rPr>
                  <a:t>C</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2000</a:t>
                </a:r>
                <a:r>
                  <a:rPr lang="zh-TW" altLang="en-US" sz="2400" dirty="0">
                    <a:latin typeface="標楷體" panose="03000509000000000000" pitchFamily="65" charset="-120"/>
                    <a:ea typeface="標楷體" panose="03000509000000000000" pitchFamily="65" charset="-120"/>
                  </a:rPr>
                  <a:t>億大氣壓</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Cambria Math" panose="02040503050406030204" pitchFamily="18" charset="0"/>
                    <a:ea typeface="標楷體" panose="03000509000000000000" pitchFamily="65" charset="-120"/>
                  </a:rPr>
                  <a:t>   ⟹ </a:t>
                </a:r>
                <a:r>
                  <a:rPr lang="zh-TW" altLang="en-US" sz="2400" dirty="0">
                    <a:latin typeface="標楷體" panose="03000509000000000000" pitchFamily="65" charset="-120"/>
                    <a:ea typeface="標楷體" panose="03000509000000000000" pitchFamily="65" charset="-120"/>
                  </a:rPr>
                  <a:t>氫氘氚原子核融合成氦原子核</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質量減少變為能量</a:t>
                </a:r>
                <a:r>
                  <a:rPr lang="en-US" altLang="zh-TW" sz="2400" dirty="0">
                    <a:latin typeface="標楷體" panose="03000509000000000000" pitchFamily="65" charset="-120"/>
                    <a:ea typeface="標楷體" panose="03000509000000000000" pitchFamily="65" charset="-120"/>
                  </a:rPr>
                  <a:t>:</a:t>
                </a:r>
                <a14:m>
                  <m:oMath xmlns:m="http://schemas.openxmlformats.org/officeDocument/2006/math">
                    <m:r>
                      <a:rPr lang="en-US" altLang="zh-TW" sz="2800" i="1" smtClean="0">
                        <a:latin typeface="Cambria Math" panose="02040503050406030204" pitchFamily="18" charset="0"/>
                      </a:rPr>
                      <m:t>𝐸</m:t>
                    </m:r>
                    <m:r>
                      <a:rPr lang="en-US" altLang="zh-TW" sz="2800" i="1" smtClean="0">
                        <a:latin typeface="Cambria Math" panose="02040503050406030204" pitchFamily="18" charset="0"/>
                      </a:rPr>
                      <m:t>=</m:t>
                    </m:r>
                    <m:r>
                      <a:rPr lang="en-US" altLang="zh-TW" sz="2800" i="1" smtClean="0">
                        <a:latin typeface="Cambria Math" panose="02040503050406030204" pitchFamily="18" charset="0"/>
                      </a:rPr>
                      <m:t>𝑚</m:t>
                    </m:r>
                    <m:sSup>
                      <m:sSupPr>
                        <m:ctrlPr>
                          <a:rPr lang="en-US" altLang="zh-TW" sz="2800" i="1" smtClean="0">
                            <a:solidFill>
                              <a:srgbClr val="836967"/>
                            </a:solidFill>
                            <a:latin typeface="Cambria Math" panose="02040503050406030204" pitchFamily="18" charset="0"/>
                          </a:rPr>
                        </m:ctrlPr>
                      </m:sSupPr>
                      <m:e>
                        <m:r>
                          <a:rPr lang="en-US" altLang="zh-TW" sz="2800" i="1" smtClean="0">
                            <a:latin typeface="Cambria Math" panose="02040503050406030204" pitchFamily="18" charset="0"/>
                          </a:rPr>
                          <m:t>𝑐</m:t>
                        </m:r>
                      </m:e>
                      <m:sup>
                        <m:r>
                          <a:rPr lang="en-US" altLang="zh-TW" sz="2800" i="1" smtClean="0">
                            <a:latin typeface="Cambria Math" panose="02040503050406030204" pitchFamily="18" charset="0"/>
                          </a:rPr>
                          <m:t>2</m:t>
                        </m:r>
                      </m:sup>
                    </m:sSup>
                  </m:oMath>
                </a14:m>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氫彈依上原理</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由原子彈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核分裂</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引爆得高溫高壓→不可</a:t>
                </a:r>
                <a:r>
                  <a:rPr lang="zh-TW" altLang="en-US" sz="2400" i="0" dirty="0">
                    <a:effectLst/>
                    <a:latin typeface="標楷體" panose="03000509000000000000" pitchFamily="65" charset="-120"/>
                    <a:ea typeface="標楷體" panose="03000509000000000000" pitchFamily="65" charset="-120"/>
                  </a:rPr>
                  <a:t>控核融合</a:t>
                </a:r>
                <a:endParaRPr lang="en-US" altLang="zh-TW" sz="2400" i="0" dirty="0">
                  <a:effectLst/>
                  <a:latin typeface="標楷體" panose="03000509000000000000" pitchFamily="65" charset="-120"/>
                  <a:ea typeface="標楷體" panose="03000509000000000000" pitchFamily="65" charset="-120"/>
                </a:endParaRPr>
              </a:p>
              <a:p>
                <a:pPr marL="0" indent="0">
                  <a:buNone/>
                </a:pPr>
                <a:endParaRPr lang="en-US" altLang="zh-TW" sz="2400" i="0" dirty="0">
                  <a:effectLst/>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應用</a:t>
                </a:r>
                <a:r>
                  <a:rPr lang="en-US" altLang="zh-TW" sz="2400" dirty="0">
                    <a:latin typeface="標楷體" panose="03000509000000000000" pitchFamily="65" charset="-120"/>
                    <a:ea typeface="標楷體" panose="03000509000000000000" pitchFamily="65" charset="-120"/>
                  </a:rPr>
                  <a:t>:(a)</a:t>
                </a:r>
                <a:r>
                  <a:rPr lang="zh-TW" altLang="en-US" sz="2400" dirty="0">
                    <a:latin typeface="標楷體" panose="03000509000000000000" pitchFamily="65" charset="-120"/>
                    <a:ea typeface="標楷體" panose="03000509000000000000" pitchFamily="65" charset="-120"/>
                  </a:rPr>
                  <a:t>核融合發電－能量比同量核分裂大百倍</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無放射性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污染</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少</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安全性高</a:t>
                </a:r>
                <a:r>
                  <a:rPr lang="en-US" altLang="zh-TW" sz="2400" dirty="0">
                    <a:latin typeface="標楷體" panose="03000509000000000000" pitchFamily="65" charset="-120"/>
                    <a:ea typeface="標楷體" panose="03000509000000000000" pitchFamily="65" charset="-120"/>
                  </a:rPr>
                  <a:t>,</a:t>
                </a:r>
                <a:r>
                  <a:rPr lang="zh-TW" altLang="en-US" sz="2400" b="0" i="0" dirty="0">
                    <a:solidFill>
                      <a:srgbClr val="202122"/>
                    </a:solidFill>
                    <a:effectLst/>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氘</a:t>
                </a:r>
                <a:r>
                  <a:rPr lang="zh-TW" altLang="en-US" sz="2400" b="0" i="0" dirty="0">
                    <a:solidFill>
                      <a:srgbClr val="202122"/>
                    </a:solidFill>
                    <a:effectLst/>
                    <a:latin typeface="標楷體" panose="03000509000000000000" pitchFamily="65" charset="-120"/>
                    <a:ea typeface="標楷體" panose="03000509000000000000" pitchFamily="65" charset="-120"/>
                  </a:rPr>
                  <a:t>可取自海水－取之不盡</a:t>
                </a:r>
                <a:endParaRPr lang="en-US" altLang="zh-TW" sz="2400" b="0" i="0" dirty="0">
                  <a:solidFill>
                    <a:srgbClr val="202122"/>
                  </a:solidFill>
                  <a:effectLst/>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(b)</a:t>
                </a:r>
                <a:r>
                  <a:rPr lang="zh-TW" altLang="en-US" sz="2400" dirty="0">
                    <a:latin typeface="標楷體" panose="03000509000000000000" pitchFamily="65" charset="-120"/>
                    <a:ea typeface="標楷體" panose="03000509000000000000" pitchFamily="65" charset="-120"/>
                  </a:rPr>
                  <a:t>太陽</a:t>
                </a:r>
                <a:r>
                  <a:rPr lang="zh-TW" altLang="en-US" sz="2400" b="0" i="0" dirty="0">
                    <a:solidFill>
                      <a:srgbClr val="202122"/>
                    </a:solidFill>
                    <a:effectLst/>
                    <a:latin typeface="標楷體" panose="03000509000000000000" pitchFamily="65" charset="-120"/>
                    <a:ea typeface="標楷體" panose="03000509000000000000" pitchFamily="65" charset="-120"/>
                  </a:rPr>
                  <a:t>熱死成紅巨星</a:t>
                </a:r>
                <a:r>
                  <a:rPr lang="en-US" altLang="zh-TW" sz="2400" b="0" i="0" dirty="0">
                    <a:solidFill>
                      <a:srgbClr val="202122"/>
                    </a:solidFill>
                    <a:effectLst/>
                    <a:latin typeface="標楷體" panose="03000509000000000000" pitchFamily="65" charset="-120"/>
                    <a:ea typeface="標楷體" panose="03000509000000000000" pitchFamily="65" charset="-120"/>
                  </a:rPr>
                  <a:t>,</a:t>
                </a:r>
                <a:r>
                  <a:rPr lang="zh-TW" altLang="en-US" sz="2400" b="0" i="0" dirty="0">
                    <a:solidFill>
                      <a:srgbClr val="202122"/>
                    </a:solidFill>
                    <a:effectLst/>
                    <a:latin typeface="標楷體" panose="03000509000000000000" pitchFamily="65" charset="-120"/>
                    <a:ea typeface="標楷體" panose="03000509000000000000" pitchFamily="65" charset="-120"/>
                  </a:rPr>
                  <a:t>吞噬地球</a:t>
                </a:r>
                <a:r>
                  <a:rPr lang="en-US" altLang="zh-TW" sz="2400" b="0" i="0" dirty="0">
                    <a:solidFill>
                      <a:srgbClr val="202122"/>
                    </a:solidFill>
                    <a:effectLst/>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人類生存得衝出太陽系</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要航向星辰大海</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能源必來自核融</a:t>
                </a:r>
                <a:r>
                  <a:rPr lang="zh-TW" altLang="en-US" sz="2400" i="0" dirty="0">
                    <a:effectLst/>
                    <a:latin typeface="標楷體" panose="03000509000000000000" pitchFamily="65" charset="-120"/>
                    <a:ea typeface="標楷體" panose="03000509000000000000" pitchFamily="65" charset="-120"/>
                  </a:rPr>
                  <a:t>合</a:t>
                </a:r>
                <a:endParaRPr lang="en-US" altLang="zh-TW" sz="2400" i="0" dirty="0">
                  <a:effectLst/>
                  <a:latin typeface="標楷體" panose="03000509000000000000" pitchFamily="65" charset="-120"/>
                  <a:ea typeface="標楷體" panose="03000509000000000000" pitchFamily="65" charset="-120"/>
                </a:endParaRPr>
              </a:p>
              <a:p>
                <a:pPr marL="0" indent="0">
                  <a:buNone/>
                </a:pPr>
                <a:endParaRPr lang="en-US" altLang="zh-TW" sz="2400" i="0" dirty="0">
                  <a:solidFill>
                    <a:srgbClr val="202122"/>
                  </a:solidFill>
                  <a:effectLst/>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技術困難</a:t>
                </a:r>
                <a:r>
                  <a:rPr lang="en-US" altLang="zh-TW" sz="2400" dirty="0">
                    <a:latin typeface="標楷體" panose="03000509000000000000" pitchFamily="65" charset="-120"/>
                    <a:ea typeface="標楷體" panose="03000509000000000000" pitchFamily="65" charset="-120"/>
                  </a:rPr>
                  <a:t>: </a:t>
                </a:r>
                <a:r>
                  <a:rPr lang="zh-TW" altLang="en-US" sz="2400" b="0" i="0" dirty="0">
                    <a:effectLst/>
                    <a:latin typeface="標楷體" panose="03000509000000000000" pitchFamily="65" charset="-120"/>
                    <a:ea typeface="標楷體" panose="03000509000000000000" pitchFamily="65" charset="-120"/>
                  </a:rPr>
                  <a:t>高溫高壓＋電漿態雜質與不穩定問題</a:t>
                </a:r>
                <a:endParaRPr lang="en-US" altLang="zh-TW" sz="2400" b="0" i="0" dirty="0">
                  <a:effectLst/>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核融合發生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電漿</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溫度</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密度</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約束時間</a:t>
                </a:r>
                <a:r>
                  <a:rPr lang="en-US" altLang="zh-TW" sz="2400" dirty="0">
                    <a:latin typeface="標楷體" panose="03000509000000000000" pitchFamily="65" charset="-120"/>
                    <a:ea typeface="標楷體" panose="03000509000000000000" pitchFamily="65" charset="-120"/>
                  </a:rPr>
                  <a:t>)</a:t>
                </a:r>
                <a:r>
                  <a:rPr lang="zh-TW" altLang="en-US" sz="2400" dirty="0">
                    <a:latin typeface="Cambria Math" panose="02040503050406030204" pitchFamily="18" charset="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某</a:t>
                </a:r>
                <a:r>
                  <a:rPr lang="zh-TW" altLang="en-US" sz="2400" b="0" i="0" dirty="0">
                    <a:solidFill>
                      <a:srgbClr val="000000"/>
                    </a:solidFill>
                    <a:effectLst/>
                    <a:latin typeface="標楷體" panose="03000509000000000000" pitchFamily="65" charset="-120"/>
                    <a:ea typeface="標楷體" panose="03000509000000000000" pitchFamily="65" charset="-120"/>
                  </a:rPr>
                  <a:t>閾</a:t>
                </a:r>
                <a:r>
                  <a:rPr lang="zh-TW" altLang="en-US" sz="2400" dirty="0">
                    <a:latin typeface="標楷體" panose="03000509000000000000" pitchFamily="65" charset="-120"/>
                    <a:ea typeface="標楷體" panose="03000509000000000000" pitchFamily="65" charset="-120"/>
                  </a:rPr>
                  <a:t>值</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b="0" i="0" dirty="0">
                    <a:effectLst/>
                    <a:latin typeface="標楷體" panose="03000509000000000000" pitchFamily="65" charset="-120"/>
                    <a:ea typeface="標楷體" panose="03000509000000000000" pitchFamily="65" charset="-120"/>
                  </a:rPr>
                  <a:t>  目前</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雷射約束</a:t>
                </a:r>
                <a:r>
                  <a:rPr lang="en-US" altLang="zh-TW" sz="2400" dirty="0">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慣性約束</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與磁約束</a:t>
                </a:r>
                <a:r>
                  <a:rPr lang="en-US" altLang="zh-TW"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托卡馬克裝置</a:t>
                </a:r>
                <a:r>
                  <a:rPr lang="en-US" altLang="zh-TW" sz="2400" b="0" i="0" dirty="0">
                    <a:effectLst/>
                    <a:latin typeface="標楷體" panose="03000509000000000000" pitchFamily="65" charset="-120"/>
                    <a:ea typeface="標楷體" panose="03000509000000000000" pitchFamily="65" charset="-120"/>
                  </a:rPr>
                  <a:t>)</a:t>
                </a:r>
              </a:p>
              <a:p>
                <a:pPr marL="0" indent="0">
                  <a:buNone/>
                </a:pPr>
                <a:r>
                  <a:rPr lang="zh-TW" altLang="en-US" sz="2400" b="0" i="0" dirty="0">
                    <a:solidFill>
                      <a:srgbClr val="202122"/>
                    </a:solidFill>
                    <a:effectLst/>
                    <a:latin typeface="標楷體" panose="03000509000000000000" pitchFamily="65" charset="-120"/>
                    <a:ea typeface="標楷體" panose="03000509000000000000" pitchFamily="65" charset="-120"/>
                  </a:rPr>
                  <a:t>  都只產生極少量核融合 → 產生能量少於觸發能量</a:t>
                </a:r>
                <a:r>
                  <a:rPr lang="en-US" altLang="zh-TW" sz="2400" b="0" i="0" dirty="0">
                    <a:solidFill>
                      <a:srgbClr val="202122"/>
                    </a:solidFill>
                    <a:effectLst/>
                    <a:latin typeface="標楷體" panose="03000509000000000000" pitchFamily="65" charset="-120"/>
                    <a:ea typeface="標楷體" panose="03000509000000000000" pitchFamily="65" charset="-120"/>
                  </a:rPr>
                  <a:t>,</a:t>
                </a:r>
                <a:r>
                  <a:rPr lang="zh-TW" altLang="en-US" sz="2400" b="0" i="0" dirty="0">
                    <a:solidFill>
                      <a:srgbClr val="202122"/>
                    </a:solidFill>
                    <a:effectLst/>
                    <a:latin typeface="標楷體" panose="03000509000000000000" pitchFamily="65" charset="-120"/>
                    <a:ea typeface="標楷體" panose="03000509000000000000" pitchFamily="65" charset="-120"/>
                  </a:rPr>
                  <a:t>無經濟效益</a:t>
                </a:r>
                <a:endParaRPr lang="zh-TW" altLang="en-US" dirty="0">
                  <a:latin typeface="標楷體" panose="03000509000000000000" pitchFamily="65" charset="-120"/>
                  <a:ea typeface="標楷體" panose="03000509000000000000" pitchFamily="65" charset="-120"/>
                </a:endParaRPr>
              </a:p>
            </p:txBody>
          </p:sp>
        </mc:Choice>
        <mc:Fallback xmlns="">
          <p:sp>
            <p:nvSpPr>
              <p:cNvPr id="6" name="內容版面配置區 3">
                <a:extLst>
                  <a:ext uri="{FF2B5EF4-FFF2-40B4-BE49-F238E27FC236}">
                    <a16:creationId xmlns:a16="http://schemas.microsoft.com/office/drawing/2014/main" id="{6F4B5AE5-AA28-4224-8836-1C124188CDCC}"/>
                  </a:ext>
                </a:extLst>
              </p:cNvPr>
              <p:cNvSpPr>
                <a:spLocks noGrp="1" noRot="1" noChangeAspect="1" noMove="1" noResize="1" noEditPoints="1" noAdjustHandles="1" noChangeArrowheads="1" noChangeShapeType="1" noTextEdit="1"/>
              </p:cNvSpPr>
              <p:nvPr>
                <p:ph sz="half" idx="1"/>
              </p:nvPr>
            </p:nvSpPr>
            <p:spPr>
              <a:xfrm>
                <a:off x="-36512" y="-35307"/>
                <a:ext cx="9513930" cy="6858000"/>
              </a:xfrm>
              <a:blipFill>
                <a:blip r:embed="rId2"/>
                <a:stretch>
                  <a:fillRect l="-961" t="-711"/>
                </a:stretch>
              </a:blipFill>
            </p:spPr>
            <p:txBody>
              <a:bodyPr/>
              <a:lstStyle/>
              <a:p>
                <a:r>
                  <a:rPr lang="zh-TW" altLang="en-US">
                    <a:noFill/>
                  </a:rPr>
                  <a:t> </a:t>
                </a:r>
              </a:p>
            </p:txBody>
          </p:sp>
        </mc:Fallback>
      </mc:AlternateContent>
      <p:pic>
        <p:nvPicPr>
          <p:cNvPr id="1026" name="Picture 2">
            <a:extLst>
              <a:ext uri="{FF2B5EF4-FFF2-40B4-BE49-F238E27FC236}">
                <a16:creationId xmlns:a16="http://schemas.microsoft.com/office/drawing/2014/main" id="{4BD12C05-BFCA-4432-B44E-FA5D20CB8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151" y="3501008"/>
            <a:ext cx="213360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7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E71FB3-97C8-4941-BC8B-3DDB95890733}"/>
              </a:ext>
            </a:extLst>
          </p:cNvPr>
          <p:cNvSpPr>
            <a:spLocks noGrp="1"/>
          </p:cNvSpPr>
          <p:nvPr>
            <p:ph type="title"/>
          </p:nvPr>
        </p:nvSpPr>
        <p:spPr>
          <a:xfrm>
            <a:off x="683568" y="-603448"/>
            <a:ext cx="8003232" cy="346050"/>
          </a:xfrm>
        </p:spPr>
        <p:txBody>
          <a:bodyPr/>
          <a:lstStyle/>
          <a:p>
            <a:endParaRPr lang="zh-TW" altLang="en-US" dirty="0"/>
          </a:p>
        </p:txBody>
      </p:sp>
      <p:sp>
        <p:nvSpPr>
          <p:cNvPr id="3" name="內容版面配置區 2">
            <a:extLst>
              <a:ext uri="{FF2B5EF4-FFF2-40B4-BE49-F238E27FC236}">
                <a16:creationId xmlns:a16="http://schemas.microsoft.com/office/drawing/2014/main" id="{A94A69E0-25D3-4329-B087-C3717EAA421B}"/>
              </a:ext>
            </a:extLst>
          </p:cNvPr>
          <p:cNvSpPr>
            <a:spLocks noGrp="1"/>
          </p:cNvSpPr>
          <p:nvPr>
            <p:ph sz="half" idx="1"/>
          </p:nvPr>
        </p:nvSpPr>
        <p:spPr>
          <a:xfrm>
            <a:off x="-95114" y="-47277"/>
            <a:ext cx="9560595" cy="6768752"/>
          </a:xfrm>
        </p:spPr>
        <p:txBody>
          <a:bodyPr/>
          <a:lstStyle/>
          <a:p>
            <a:pPr marL="0" indent="0">
              <a:buNone/>
            </a:pPr>
            <a:r>
              <a:rPr lang="en-US" altLang="zh-TW" sz="28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effectLst/>
                <a:latin typeface="標楷體" panose="03000509000000000000" pitchFamily="65" charset="-120"/>
                <a:ea typeface="標楷體" panose="03000509000000000000" pitchFamily="65" charset="-120"/>
                <a:cs typeface="Times New Roman" panose="02020603050405020304" pitchFamily="18" charset="0"/>
              </a:rPr>
              <a:t>五</a:t>
            </a:r>
            <a:r>
              <a:rPr lang="en-US" altLang="zh-TW" sz="2800" b="1" dirty="0">
                <a:effectLst/>
                <a:latin typeface="標楷體" panose="03000509000000000000" pitchFamily="65" charset="-120"/>
                <a:ea typeface="標楷體" panose="03000509000000000000" pitchFamily="65" charset="-120"/>
                <a:cs typeface="Times New Roman" panose="02020603050405020304" pitchFamily="18" charset="0"/>
              </a:rPr>
              <a:t>)21</a:t>
            </a:r>
            <a:r>
              <a:rPr lang="zh-TW" altLang="zh-TW" sz="2800" b="1" dirty="0">
                <a:effectLst/>
                <a:latin typeface="標楷體" panose="03000509000000000000" pitchFamily="65" charset="-120"/>
                <a:ea typeface="標楷體" panose="03000509000000000000" pitchFamily="65" charset="-120"/>
                <a:cs typeface="Times New Roman" panose="02020603050405020304" pitchFamily="18" charset="0"/>
              </a:rPr>
              <a:t>世紀創新革命</a:t>
            </a:r>
            <a:r>
              <a:rPr lang="zh-TW" altLang="en-US" sz="2800" b="1" dirty="0">
                <a:effectLst/>
                <a:latin typeface="標楷體" panose="03000509000000000000" pitchFamily="65" charset="-120"/>
                <a:ea typeface="標楷體" panose="03000509000000000000" pitchFamily="65" charset="-120"/>
                <a:cs typeface="Times New Roman" panose="02020603050405020304" pitchFamily="18" charset="0"/>
              </a:rPr>
              <a:t>各科技間之關係</a:t>
            </a:r>
            <a:r>
              <a:rPr lang="en-US" altLang="zh-TW" sz="2800" b="1"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人工智能</a:t>
            </a:r>
            <a:r>
              <a:rPr lang="zh-TW" altLang="en-US" sz="2400" dirty="0">
                <a:latin typeface="標楷體" panose="03000509000000000000" pitchFamily="65" charset="-120"/>
                <a:ea typeface="標楷體" panose="03000509000000000000" pitchFamily="65" charset="-120"/>
              </a:rPr>
              <a:t>核心</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大數據、演算法、計算力</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Cambria Math" panose="02040503050406030204" pitchFamily="18" charset="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没有大數據及演算法</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就没有人工智能技術</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計算力大提昇</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量子計算機 ＋ 石墨烯－</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碳奈米管</a:t>
            </a:r>
            <a:r>
              <a:rPr lang="zh-TW" altLang="en-US" sz="2400" dirty="0">
                <a:latin typeface="標楷體" panose="03000509000000000000" pitchFamily="65" charset="-120"/>
                <a:ea typeface="標楷體" panose="03000509000000000000" pitchFamily="65" charset="-120"/>
              </a:rPr>
              <a:t>晶片</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a:latin typeface="Cambria Math" panose="02040503050406030204" pitchFamily="18" charset="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強人工智能 </a:t>
            </a:r>
            <a:r>
              <a:rPr lang="zh-TW" altLang="en-US" sz="2400" dirty="0">
                <a:latin typeface="Cambria Math" panose="02040503050406030204" pitchFamily="18" charset="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強智能機器人</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基因科技發展</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統計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大數據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人工智能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人機合體</a:t>
            </a:r>
            <a:r>
              <a:rPr lang="en-US" altLang="zh-TW" sz="2400" dirty="0">
                <a:latin typeface="標楷體" panose="03000509000000000000" pitchFamily="65" charset="-120"/>
                <a:ea typeface="標楷體" panose="03000509000000000000" pitchFamily="65" charset="-120"/>
              </a:rPr>
              <a:t>(</a:t>
            </a:r>
            <a:r>
              <a:rPr lang="zh-TW" altLang="en-US" sz="2400" dirty="0">
                <a:effectLst/>
                <a:latin typeface="標楷體" panose="03000509000000000000" pitchFamily="65" charset="-120"/>
                <a:ea typeface="標楷體" panose="03000509000000000000" pitchFamily="65" charset="-120"/>
              </a:rPr>
              <a:t>賽伯格 </a:t>
            </a:r>
            <a:r>
              <a:rPr lang="en-US" altLang="zh-TW" sz="2400" dirty="0">
                <a:effectLst/>
                <a:latin typeface="標楷體" panose="03000509000000000000" pitchFamily="65" charset="-120"/>
                <a:ea typeface="標楷體" panose="03000509000000000000" pitchFamily="65" charset="-120"/>
              </a:rPr>
              <a:t>Cyborg)</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宇宙奇航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可控核融合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超導及</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碳</a:t>
            </a:r>
            <a:r>
              <a:rPr lang="zh-TW" altLang="en-US" sz="2400" dirty="0">
                <a:latin typeface="標楷體" panose="03000509000000000000" pitchFamily="65" charset="-120"/>
                <a:ea typeface="標楷體" panose="03000509000000000000" pitchFamily="65" charset="-120"/>
              </a:rPr>
              <a:t>奈米材料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強智能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機器人</a:t>
            </a:r>
            <a:r>
              <a:rPr lang="en-US" altLang="zh-TW" sz="2400" dirty="0">
                <a:latin typeface="標楷體" panose="03000509000000000000" pitchFamily="65" charset="-120"/>
                <a:ea typeface="標楷體" panose="03000509000000000000" pitchFamily="65" charset="-120"/>
              </a:rPr>
              <a:t>,</a:t>
            </a:r>
            <a:r>
              <a:rPr lang="zh-TW" altLang="en-US" sz="2400" dirty="0">
                <a:effectLst/>
                <a:latin typeface="標楷體" panose="03000509000000000000" pitchFamily="65" charset="-120"/>
                <a:ea typeface="標楷體" panose="03000509000000000000" pitchFamily="65" charset="-120"/>
              </a:rPr>
              <a:t>賽伯格</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大數據－</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人工智能</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強智能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機器人</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 第四次工業革命核心</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新時代的生產力</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 引領人類奔向未來</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b="1" dirty="0">
                <a:latin typeface="標楷體" panose="03000509000000000000" pitchFamily="65" charset="-120"/>
                <a:ea typeface="標楷體" panose="03000509000000000000" pitchFamily="65" charset="-120"/>
              </a:rPr>
              <a:t> Q.</a:t>
            </a:r>
            <a:r>
              <a:rPr lang="zh-TW" altLang="en-US" sz="2400" dirty="0">
                <a:latin typeface="標楷體" panose="03000509000000000000" pitchFamily="65" charset="-120"/>
                <a:ea typeface="標楷體" panose="03000509000000000000" pitchFamily="65" charset="-120"/>
              </a:rPr>
              <a:t>新時代生產關係和上層建築如何變化</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b="0" i="0" dirty="0">
                <a:effectLst/>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8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C5BD3ADA-FAE4-411B-B790-E86990B9B1CC}"/>
              </a:ext>
            </a:extLst>
          </p:cNvPr>
          <p:cNvSpPr>
            <a:spLocks noGrp="1"/>
          </p:cNvSpPr>
          <p:nvPr>
            <p:ph type="sldNum" sz="quarter" idx="12"/>
          </p:nvPr>
        </p:nvSpPr>
        <p:spPr/>
        <p:txBody>
          <a:bodyPr/>
          <a:lstStyle/>
          <a:p>
            <a:fld id="{5D346988-94C5-43DB-8AA6-61BE345A3597}" type="slidenum">
              <a:rPr lang="en-US" altLang="zh-TW" smtClean="0"/>
              <a:pPr/>
              <a:t>12</a:t>
            </a:fld>
            <a:endParaRPr lang="en-US" altLang="zh-TW" dirty="0"/>
          </a:p>
        </p:txBody>
      </p:sp>
      <p:pic>
        <p:nvPicPr>
          <p:cNvPr id="1026" name="Picture 2" descr="從猿到AI">
            <a:extLst>
              <a:ext uri="{FF2B5EF4-FFF2-40B4-BE49-F238E27FC236}">
                <a16:creationId xmlns:a16="http://schemas.microsoft.com/office/drawing/2014/main" id="{063D90F3-06B5-45D7-8E00-8913CDB7F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2278" y="3149047"/>
            <a:ext cx="3995936" cy="2247065"/>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B90CF5DD-CAF5-4480-A1B9-F5C03FA47089}"/>
              </a:ext>
            </a:extLst>
          </p:cNvPr>
          <p:cNvSpPr txBox="1"/>
          <p:nvPr/>
        </p:nvSpPr>
        <p:spPr>
          <a:xfrm>
            <a:off x="7452320" y="3150916"/>
            <a:ext cx="1927747" cy="230832"/>
          </a:xfrm>
          <a:prstGeom prst="rect">
            <a:avLst/>
          </a:prstGeom>
          <a:noFill/>
        </p:spPr>
        <p:txBody>
          <a:bodyPr wrap="square">
            <a:spAutoFit/>
          </a:bodyPr>
          <a:lstStyle/>
          <a:p>
            <a:r>
              <a:rPr lang="en-US" altLang="zh-TW" sz="900" b="0" i="1" dirty="0"/>
              <a:t>SCIENCE PHOTO LIBRARY</a:t>
            </a:r>
            <a:endParaRPr lang="zh-TW" altLang="en-US" sz="900" b="0" i="1" dirty="0"/>
          </a:p>
        </p:txBody>
      </p:sp>
    </p:spTree>
    <p:extLst>
      <p:ext uri="{BB962C8B-B14F-4D97-AF65-F5344CB8AC3E}">
        <p14:creationId xmlns:p14="http://schemas.microsoft.com/office/powerpoint/2010/main" val="376224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83946F-76A9-4EA7-8D9E-24ED4696D448}"/>
              </a:ext>
            </a:extLst>
          </p:cNvPr>
          <p:cNvSpPr>
            <a:spLocks noGrp="1"/>
          </p:cNvSpPr>
          <p:nvPr>
            <p:ph type="title"/>
          </p:nvPr>
        </p:nvSpPr>
        <p:spPr>
          <a:xfrm>
            <a:off x="444362" y="-245025"/>
            <a:ext cx="7859216" cy="274042"/>
          </a:xfrm>
        </p:spPr>
        <p:txBody>
          <a:bodyPr/>
          <a:lstStyle/>
          <a:p>
            <a:endParaRPr lang="zh-TW" altLang="en-US" dirty="0"/>
          </a:p>
        </p:txBody>
      </p:sp>
      <p:sp>
        <p:nvSpPr>
          <p:cNvPr id="3" name="內容版面配置區 2">
            <a:extLst>
              <a:ext uri="{FF2B5EF4-FFF2-40B4-BE49-F238E27FC236}">
                <a16:creationId xmlns:a16="http://schemas.microsoft.com/office/drawing/2014/main" id="{2CD27901-3156-43D8-BB3D-ED691C9FCBE2}"/>
              </a:ext>
            </a:extLst>
          </p:cNvPr>
          <p:cNvSpPr>
            <a:spLocks noGrp="1"/>
          </p:cNvSpPr>
          <p:nvPr>
            <p:ph sz="half" idx="1"/>
          </p:nvPr>
        </p:nvSpPr>
        <p:spPr>
          <a:xfrm>
            <a:off x="2613" y="37134"/>
            <a:ext cx="8964488" cy="6820866"/>
          </a:xfrm>
        </p:spPr>
        <p:txBody>
          <a:bodyPr/>
          <a:lstStyle/>
          <a:p>
            <a:pPr marL="0" indent="0">
              <a:buNone/>
            </a:pP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六</a:t>
            </a: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b="1" dirty="0">
                <a:latin typeface="標楷體" panose="03000509000000000000" pitchFamily="65" charset="-120"/>
                <a:ea typeface="標楷體" panose="03000509000000000000" pitchFamily="65" charset="-120"/>
              </a:rPr>
              <a:t>大數據－人工智能－機器人的智能新時代已降臨</a:t>
            </a:r>
            <a:endParaRPr lang="en-US" altLang="zh-TW" sz="2800" b="1" dirty="0">
              <a:latin typeface="標楷體" panose="03000509000000000000" pitchFamily="65" charset="-120"/>
              <a:ea typeface="標楷體" panose="03000509000000000000" pitchFamily="65" charset="-120"/>
            </a:endParaRPr>
          </a:p>
          <a:p>
            <a:pPr marL="0" indent="0">
              <a:buNone/>
            </a:pPr>
            <a:r>
              <a:rPr lang="zh-TW"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它們已滲透到生活各方面－引領著</a:t>
            </a:r>
            <a:r>
              <a:rPr lang="en-US" altLang="zh-TW" sz="2800" dirty="0">
                <a:latin typeface="標楷體" panose="03000509000000000000" pitchFamily="65" charset="-120"/>
                <a:ea typeface="標楷體" panose="03000509000000000000" pitchFamily="65" charset="-120"/>
              </a:rPr>
              <a:t>21</a:t>
            </a:r>
            <a:r>
              <a:rPr lang="zh-TW" altLang="en-US" sz="2800" dirty="0">
                <a:latin typeface="標楷體" panose="03000509000000000000" pitchFamily="65" charset="-120"/>
                <a:ea typeface="標楷體" panose="03000509000000000000" pitchFamily="65" charset="-120"/>
              </a:rPr>
              <a:t>世紀的新文明</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學得大數據新思維與技術的人</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緊跟時代</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不致落伍</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活用人工智能技術的工商企業</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難被淘汰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不會倒閉</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發展大數據－人工智能的國家</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難被擊潰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不可征服</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8D2372D3-1B2D-4950-95F3-84BAE5BDCD96}"/>
              </a:ext>
            </a:extLst>
          </p:cNvPr>
          <p:cNvSpPr>
            <a:spLocks noGrp="1"/>
          </p:cNvSpPr>
          <p:nvPr>
            <p:ph type="sldNum" sz="quarter" idx="12"/>
          </p:nvPr>
        </p:nvSpPr>
        <p:spPr/>
        <p:txBody>
          <a:bodyPr/>
          <a:lstStyle/>
          <a:p>
            <a:fld id="{5D346988-94C5-43DB-8AA6-61BE345A3597}" type="slidenum">
              <a:rPr lang="en-US" altLang="zh-TW" smtClean="0"/>
              <a:pPr/>
              <a:t>13</a:t>
            </a:fld>
            <a:endParaRPr lang="en-US" altLang="zh-TW"/>
          </a:p>
        </p:txBody>
      </p:sp>
    </p:spTree>
    <p:extLst>
      <p:ext uri="{BB962C8B-B14F-4D97-AF65-F5344CB8AC3E}">
        <p14:creationId xmlns:p14="http://schemas.microsoft.com/office/powerpoint/2010/main" val="3157926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0DF158-6678-4071-A87B-82125C7F73FE}"/>
              </a:ext>
            </a:extLst>
          </p:cNvPr>
          <p:cNvSpPr>
            <a:spLocks noGrp="1"/>
          </p:cNvSpPr>
          <p:nvPr>
            <p:ph type="title"/>
          </p:nvPr>
        </p:nvSpPr>
        <p:spPr>
          <a:xfrm>
            <a:off x="457200" y="274638"/>
            <a:ext cx="8075240" cy="130026"/>
          </a:xfrm>
        </p:spPr>
        <p:txBody>
          <a:bodyPr/>
          <a:lstStyle/>
          <a:p>
            <a:endParaRPr lang="zh-TW" altLang="en-US" dirty="0"/>
          </a:p>
        </p:txBody>
      </p:sp>
      <p:sp>
        <p:nvSpPr>
          <p:cNvPr id="3" name="內容版面配置區 2">
            <a:extLst>
              <a:ext uri="{FF2B5EF4-FFF2-40B4-BE49-F238E27FC236}">
                <a16:creationId xmlns:a16="http://schemas.microsoft.com/office/drawing/2014/main" id="{45573345-A523-4C13-BFDF-430AE083CCBF}"/>
              </a:ext>
            </a:extLst>
          </p:cNvPr>
          <p:cNvSpPr>
            <a:spLocks noGrp="1"/>
          </p:cNvSpPr>
          <p:nvPr>
            <p:ph sz="half" idx="1"/>
          </p:nvPr>
        </p:nvSpPr>
        <p:spPr>
          <a:xfrm>
            <a:off x="17748" y="410629"/>
            <a:ext cx="9108504" cy="5624537"/>
          </a:xfrm>
        </p:spPr>
        <p:txBody>
          <a:bodyPr/>
          <a:lstStyle/>
          <a:p>
            <a:r>
              <a:rPr lang="zh-TW" altLang="en-US" sz="2800" dirty="0">
                <a:latin typeface="標楷體" panose="03000509000000000000" pitchFamily="65" charset="-120"/>
                <a:ea typeface="標楷體" panose="03000509000000000000" pitchFamily="65" charset="-120"/>
              </a:rPr>
              <a:t>  對大數據要深入了解</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 就必須了解其中的</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理論與哲學的問題如</a:t>
            </a:r>
            <a:r>
              <a:rPr lang="en-US" altLang="zh-TW" sz="2800" dirty="0">
                <a:latin typeface="標楷體" panose="03000509000000000000" pitchFamily="65" charset="-120"/>
                <a:ea typeface="標楷體" panose="03000509000000000000" pitchFamily="65" charset="-120"/>
              </a:rPr>
              <a:t>:</a:t>
            </a:r>
          </a:p>
          <a:p>
            <a:pPr marL="0" indent="0">
              <a:buNone/>
            </a:pP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大數據的</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思維、特徵、本質、方法、價值</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倫理、挑戰、批判、展望、理想</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pPr marL="0" indent="0">
              <a:buNone/>
            </a:pPr>
            <a:r>
              <a:rPr lang="zh-TW" altLang="en-US" sz="2800" dirty="0">
                <a:latin typeface="標楷體" panose="03000509000000000000" pitchFamily="65" charset="-120"/>
                <a:ea typeface="標楷體" panose="03000509000000000000" pitchFamily="65" charset="-120"/>
              </a:rPr>
              <a:t>   以下對其理論、哲學與應用作一些簡要的介紹</a:t>
            </a:r>
            <a:r>
              <a:rPr lang="en-US" altLang="zh-TW" sz="2800">
                <a:latin typeface="標楷體" panose="03000509000000000000" pitchFamily="65" charset="-120"/>
                <a:ea typeface="標楷體" panose="03000509000000000000" pitchFamily="65" charset="-120"/>
              </a:rPr>
              <a:t>: </a:t>
            </a:r>
          </a:p>
          <a:p>
            <a:pPr marL="0" indent="0">
              <a:buNone/>
            </a:pPr>
            <a:r>
              <a:rPr lang="en-US" altLang="zh-TW" sz="280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在理論與哲學的天空飛翔</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鳥瞰大數據的繽紛世界</a:t>
            </a:r>
            <a:endParaRPr lang="en-US" altLang="zh-TW" sz="2800" dirty="0">
              <a:latin typeface="標楷體" panose="03000509000000000000" pitchFamily="65" charset="-120"/>
              <a:ea typeface="標楷體" panose="03000509000000000000" pitchFamily="65" charset="-120"/>
            </a:endParaRPr>
          </a:p>
          <a:p>
            <a:pPr marL="0" indent="0">
              <a:buNone/>
            </a:pPr>
            <a:r>
              <a:rPr lang="en-US" altLang="zh-TW" sz="2800" dirty="0">
                <a:latin typeface="標楷體" panose="03000509000000000000" pitchFamily="65" charset="-120"/>
                <a:ea typeface="標楷體" panose="03000509000000000000" pitchFamily="65" charset="-120"/>
              </a:rPr>
              <a:t>     </a:t>
            </a:r>
          </a:p>
          <a:p>
            <a:endParaRPr lang="zh-TW" altLang="en-US" dirty="0"/>
          </a:p>
        </p:txBody>
      </p:sp>
      <p:sp>
        <p:nvSpPr>
          <p:cNvPr id="5" name="投影片編號版面配置區 4">
            <a:extLst>
              <a:ext uri="{FF2B5EF4-FFF2-40B4-BE49-F238E27FC236}">
                <a16:creationId xmlns:a16="http://schemas.microsoft.com/office/drawing/2014/main" id="{A615E3FE-9AA5-4380-B563-0006415A5B41}"/>
              </a:ext>
            </a:extLst>
          </p:cNvPr>
          <p:cNvSpPr>
            <a:spLocks noGrp="1"/>
          </p:cNvSpPr>
          <p:nvPr>
            <p:ph type="sldNum" sz="quarter" idx="12"/>
          </p:nvPr>
        </p:nvSpPr>
        <p:spPr/>
        <p:txBody>
          <a:bodyPr/>
          <a:lstStyle/>
          <a:p>
            <a:fld id="{5D346988-94C5-43DB-8AA6-61BE345A3597}" type="slidenum">
              <a:rPr lang="en-US" altLang="zh-TW" smtClean="0"/>
              <a:pPr/>
              <a:t>14</a:t>
            </a:fld>
            <a:endParaRPr lang="en-US" altLang="zh-TW"/>
          </a:p>
        </p:txBody>
      </p:sp>
    </p:spTree>
    <p:extLst>
      <p:ext uri="{BB962C8B-B14F-4D97-AF65-F5344CB8AC3E}">
        <p14:creationId xmlns:p14="http://schemas.microsoft.com/office/powerpoint/2010/main" val="33571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C62D9F-5DDA-4CB7-94B8-D2864A72EE6D}"/>
              </a:ext>
            </a:extLst>
          </p:cNvPr>
          <p:cNvSpPr>
            <a:spLocks noGrp="1"/>
          </p:cNvSpPr>
          <p:nvPr>
            <p:ph type="title"/>
          </p:nvPr>
        </p:nvSpPr>
        <p:spPr>
          <a:xfrm>
            <a:off x="564232" y="-309349"/>
            <a:ext cx="8291264" cy="274042"/>
          </a:xfrm>
        </p:spPr>
        <p:txBody>
          <a:bodyPr/>
          <a:lstStyle/>
          <a:p>
            <a:endParaRPr lang="zh-TW" altLang="en-US" dirty="0"/>
          </a:p>
        </p:txBody>
      </p:sp>
      <p:sp>
        <p:nvSpPr>
          <p:cNvPr id="3" name="內容版面配置區 2">
            <a:extLst>
              <a:ext uri="{FF2B5EF4-FFF2-40B4-BE49-F238E27FC236}">
                <a16:creationId xmlns:a16="http://schemas.microsoft.com/office/drawing/2014/main" id="{CA140DBA-3F40-424F-BDD4-6170B0941B62}"/>
              </a:ext>
            </a:extLst>
          </p:cNvPr>
          <p:cNvSpPr>
            <a:spLocks noGrp="1"/>
          </p:cNvSpPr>
          <p:nvPr>
            <p:ph sz="half" idx="1"/>
          </p:nvPr>
        </p:nvSpPr>
        <p:spPr>
          <a:xfrm>
            <a:off x="45926" y="-6551"/>
            <a:ext cx="9327875" cy="6985207"/>
          </a:xfrm>
        </p:spPr>
        <p:txBody>
          <a:bodyPr/>
          <a:lstStyle/>
          <a:p>
            <a:pPr marL="0" indent="0" algn="ctr">
              <a:buNone/>
            </a:pPr>
            <a:r>
              <a:rPr lang="zh-TW" altLang="en-US" sz="2800" b="1" dirty="0">
                <a:effectLst/>
                <a:ea typeface="標楷體" panose="03000509000000000000" pitchFamily="65" charset="-120"/>
                <a:cs typeface="Times New Roman" panose="02020603050405020304" pitchFamily="18" charset="0"/>
              </a:rPr>
              <a:t>二</a:t>
            </a:r>
            <a:r>
              <a:rPr lang="en-US" altLang="zh-TW" sz="2800" b="1" dirty="0">
                <a:effectLst/>
                <a:ea typeface="標楷體" panose="03000509000000000000" pitchFamily="65" charset="-120"/>
                <a:cs typeface="Times New Roman" panose="02020603050405020304" pitchFamily="18" charset="0"/>
              </a:rPr>
              <a:t>. </a:t>
            </a:r>
            <a:r>
              <a:rPr lang="zh-TW" altLang="zh-TW" sz="2800" b="1" dirty="0">
                <a:effectLst/>
                <a:ea typeface="標楷體" panose="03000509000000000000" pitchFamily="65" charset="-120"/>
                <a:cs typeface="Times New Roman" panose="02020603050405020304" pitchFamily="18" charset="0"/>
              </a:rPr>
              <a:t>大</a:t>
            </a:r>
            <a:r>
              <a:rPr lang="zh-TW" altLang="en-US" sz="2800" b="1" kern="100" dirty="0">
                <a:latin typeface="標楷體" panose="03000509000000000000" pitchFamily="65" charset="-120"/>
                <a:ea typeface="標楷體" panose="03000509000000000000" pitchFamily="65" charset="-120"/>
                <a:cs typeface="Times New Roman" panose="02020603050405020304" pitchFamily="18" charset="0"/>
              </a:rPr>
              <a:t>數據</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en-US" sz="2800" b="1" kern="100" dirty="0">
                <a:latin typeface="標楷體" panose="03000509000000000000" pitchFamily="65" charset="-120"/>
                <a:ea typeface="標楷體" panose="03000509000000000000" pitchFamily="65" charset="-120"/>
                <a:cs typeface="Times New Roman" panose="02020603050405020304" pitchFamily="18" charset="0"/>
              </a:rPr>
              <a:t>理論與哲學</a:t>
            </a:r>
            <a:endParaRPr lang="en-US" altLang="zh-TW" sz="2800" b="1"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FontTx/>
              <a:buNone/>
            </a:pPr>
            <a:r>
              <a:rPr lang="en-US" altLang="zh-TW" sz="2400" b="1" dirty="0">
                <a:latin typeface="標楷體" panose="03000509000000000000" pitchFamily="65" charset="-120"/>
                <a:ea typeface="標楷體" panose="03000509000000000000" pitchFamily="65" charset="-120"/>
              </a:rPr>
              <a:t>A.</a:t>
            </a:r>
            <a:r>
              <a:rPr lang="zh-TW" altLang="zh-TW" sz="2400" b="1" dirty="0">
                <a:latin typeface="標楷體" panose="03000509000000000000" pitchFamily="65" charset="-120"/>
                <a:ea typeface="標楷體" panose="03000509000000000000" pitchFamily="65" charset="-120"/>
              </a:rPr>
              <a:t>大數據特徵</a:t>
            </a:r>
            <a:r>
              <a:rPr lang="en-US" altLang="zh-TW" sz="2400" b="1" dirty="0">
                <a:latin typeface="標楷體" panose="03000509000000000000" pitchFamily="65" charset="-120"/>
                <a:ea typeface="標楷體" panose="03000509000000000000" pitchFamily="65" charset="-120"/>
              </a:rPr>
              <a:t>-</a:t>
            </a:r>
            <a:r>
              <a:rPr lang="en-US" altLang="zh-TW" sz="2400" dirty="0" err="1">
                <a:latin typeface="標楷體" panose="03000509000000000000" pitchFamily="65" charset="-120"/>
                <a:ea typeface="標楷體" panose="03000509000000000000" pitchFamily="65" charset="-120"/>
              </a:rPr>
              <a:t>Volume,Variety,Velocity,Veracity</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大雜快疑</a:t>
            </a:r>
            <a:r>
              <a:rPr lang="en-US" altLang="zh-TW" sz="2400" dirty="0">
                <a:latin typeface="標楷體" panose="03000509000000000000" pitchFamily="65" charset="-120"/>
                <a:ea typeface="標楷體" panose="03000509000000000000" pitchFamily="65" charset="-120"/>
              </a:rPr>
              <a:t>)</a:t>
            </a: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小測量 ＋</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大記錄</a:t>
            </a:r>
            <a:r>
              <a:rPr lang="zh-TW" altLang="zh-TW" sz="2400" dirty="0">
                <a:latin typeface="標楷體" panose="03000509000000000000" pitchFamily="65" charset="-120"/>
                <a:ea typeface="標楷體" panose="03000509000000000000" pitchFamily="65" charset="-120"/>
              </a:rPr>
              <a:t>數據</a:t>
            </a:r>
            <a:r>
              <a:rPr lang="en-US" altLang="zh-TW" sz="2400" dirty="0">
                <a:latin typeface="標楷體" panose="03000509000000000000" pitchFamily="65" charset="-120"/>
                <a:ea typeface="標楷體" panose="03000509000000000000" pitchFamily="65" charset="-120"/>
              </a:rPr>
              <a:t> </a:t>
            </a:r>
          </a:p>
          <a:p>
            <a:pPr marL="0" indent="0">
              <a:buFontTx/>
              <a:buNone/>
            </a:pP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結構 ＋</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非、半、異質結構</a:t>
            </a:r>
            <a:r>
              <a:rPr lang="zh-TW" altLang="zh-TW" sz="2400" dirty="0">
                <a:latin typeface="標楷體" panose="03000509000000000000" pitchFamily="65" charset="-120"/>
                <a:ea typeface="標楷體" panose="03000509000000000000" pitchFamily="65" charset="-120"/>
              </a:rPr>
              <a:t>數據</a:t>
            </a:r>
            <a:endParaRPr lang="en-US" altLang="zh-TW" sz="2400" dirty="0">
              <a:latin typeface="標楷體" panose="03000509000000000000" pitchFamily="65" charset="-120"/>
              <a:ea typeface="標楷體" panose="03000509000000000000" pitchFamily="65" charset="-120"/>
            </a:endParaRPr>
          </a:p>
          <a:p>
            <a:pPr marL="0" indent="0">
              <a:buFontTx/>
              <a:buNone/>
            </a:pP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「數據收集」意義的改變</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進行</a:t>
            </a:r>
            <a:r>
              <a:rPr lang="en-US" altLang="zh-TW" sz="2400" dirty="0">
                <a:latin typeface="標楷體" panose="03000509000000000000" pitchFamily="65" charset="-120"/>
                <a:ea typeface="標楷體" panose="03000509000000000000" pitchFamily="65" charset="-120"/>
              </a:rPr>
              <a:t>:</a:t>
            </a:r>
          </a:p>
          <a:p>
            <a:pPr marL="0" indent="0">
              <a:buFontTx/>
              <a:buNone/>
            </a:pPr>
            <a:r>
              <a:rPr lang="zh-TW" altLang="en-US" sz="2400" dirty="0">
                <a:latin typeface="標楷體" panose="03000509000000000000" pitchFamily="65" charset="-120"/>
                <a:ea typeface="標楷體" panose="03000509000000000000" pitchFamily="65" charset="-120"/>
              </a:rPr>
              <a:t>   分類、篩選、刪除垃圾或次重要數據 </a:t>
            </a: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收集</a:t>
            </a:r>
            <a:r>
              <a:rPr lang="en-US" altLang="zh-TW" sz="2400"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獲得數據→</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變為</a:t>
            </a:r>
            <a:r>
              <a:rPr lang="zh-TW" altLang="en-US" sz="2400" b="1" dirty="0">
                <a:latin typeface="標楷體" panose="03000509000000000000" pitchFamily="65" charset="-120"/>
                <a:ea typeface="標楷體" panose="03000509000000000000" pitchFamily="65" charset="-120"/>
              </a:rPr>
              <a:t>有選擇地刪除數據</a:t>
            </a: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b="1"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「不確定性」來源的改變</a:t>
            </a:r>
            <a:r>
              <a:rPr lang="en-US" altLang="zh-TW" sz="2400"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0" indent="0">
              <a:buFontTx/>
              <a:buNone/>
            </a:pPr>
            <a:r>
              <a:rPr lang="zh-TW" altLang="en-US" sz="2400" dirty="0">
                <a:latin typeface="標楷體" panose="03000509000000000000" pitchFamily="65" charset="-120"/>
                <a:ea typeface="標楷體" panose="03000509000000000000" pitchFamily="65" charset="-120"/>
              </a:rPr>
              <a:t>   統</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同類個體差異</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數據多樣混雜性－總體多變性</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「工作重點」的改變</a:t>
            </a:r>
            <a:r>
              <a:rPr lang="en-US" altLang="zh-TW" sz="2400" dirty="0">
                <a:latin typeface="標楷體" panose="03000509000000000000" pitchFamily="65" charset="-120"/>
                <a:ea typeface="標楷體" panose="03000509000000000000" pitchFamily="65" charset="-120"/>
              </a:rPr>
              <a:t>  </a:t>
            </a:r>
            <a:r>
              <a:rPr lang="en-US" altLang="zh-TW" sz="2400" b="1" dirty="0">
                <a:latin typeface="Cambria Math" panose="02040503050406030204" pitchFamily="18" charset="0"/>
                <a:ea typeface="Cambria Math" panose="02040503050406030204" pitchFamily="18" charset="0"/>
              </a:rPr>
              <a:t>⟹</a:t>
            </a:r>
            <a:r>
              <a:rPr lang="en-US" altLang="zh-TW" sz="2400" b="0" dirty="0">
                <a:latin typeface="Cambria Math" panose="02040503050406030204" pitchFamily="18" charset="0"/>
                <a:ea typeface="Cambria Math" panose="02040503050406030204" pitchFamily="18" charset="0"/>
              </a:rPr>
              <a:t>   </a:t>
            </a:r>
            <a:r>
              <a:rPr lang="zh-TW" altLang="en-US" sz="2400" b="1" dirty="0">
                <a:latin typeface="標楷體" panose="03000509000000000000" pitchFamily="65" charset="-120"/>
                <a:ea typeface="標楷體" panose="03000509000000000000" pitchFamily="65" charset="-120"/>
              </a:rPr>
              <a:t>大數據需要新的歸納方法學</a:t>
            </a: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統</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小數據大問題－重推斷</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大數據小問題－重描述、預測</a:t>
            </a:r>
            <a:r>
              <a:rPr lang="en-US" altLang="zh-TW" sz="2400" dirty="0">
                <a:latin typeface="標楷體" panose="03000509000000000000" pitchFamily="65" charset="-120"/>
                <a:ea typeface="標楷體" panose="03000509000000000000" pitchFamily="65" charset="-120"/>
              </a:rPr>
              <a:t>         </a:t>
            </a:r>
          </a:p>
          <a:p>
            <a:pPr marL="0" indent="0">
              <a:buFontTx/>
              <a:buNone/>
            </a:pPr>
            <a:endParaRPr lang="zh-TW" altLang="en-US" sz="2400" dirty="0"/>
          </a:p>
        </p:txBody>
      </p:sp>
      <p:sp>
        <p:nvSpPr>
          <p:cNvPr id="5" name="投影片編號版面配置區 4">
            <a:extLst>
              <a:ext uri="{FF2B5EF4-FFF2-40B4-BE49-F238E27FC236}">
                <a16:creationId xmlns:a16="http://schemas.microsoft.com/office/drawing/2014/main" id="{790C61BA-291E-49A8-AFD6-04939FCF6A3F}"/>
              </a:ext>
            </a:extLst>
          </p:cNvPr>
          <p:cNvSpPr>
            <a:spLocks noGrp="1"/>
          </p:cNvSpPr>
          <p:nvPr>
            <p:ph type="sldNum" sz="quarter" idx="12"/>
          </p:nvPr>
        </p:nvSpPr>
        <p:spPr/>
        <p:txBody>
          <a:bodyPr/>
          <a:lstStyle/>
          <a:p>
            <a:fld id="{5D346988-94C5-43DB-8AA6-61BE345A3597}" type="slidenum">
              <a:rPr lang="en-US" altLang="zh-TW" smtClean="0"/>
              <a:pPr/>
              <a:t>15</a:t>
            </a:fld>
            <a:endParaRPr lang="en-US" altLang="zh-TW"/>
          </a:p>
        </p:txBody>
      </p:sp>
      <p:pic>
        <p:nvPicPr>
          <p:cNvPr id="6" name="圖片 5">
            <a:extLst>
              <a:ext uri="{FF2B5EF4-FFF2-40B4-BE49-F238E27FC236}">
                <a16:creationId xmlns:a16="http://schemas.microsoft.com/office/drawing/2014/main" id="{CD462131-1573-474A-BFFD-FBC1C6CEAD04}"/>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6114943" y="1111915"/>
            <a:ext cx="3029058" cy="2893149"/>
          </a:xfrm>
          <a:prstGeom prst="rect">
            <a:avLst/>
          </a:prstGeom>
        </p:spPr>
      </p:pic>
      <p:sp>
        <p:nvSpPr>
          <p:cNvPr id="8" name="文字方塊 7">
            <a:extLst>
              <a:ext uri="{FF2B5EF4-FFF2-40B4-BE49-F238E27FC236}">
                <a16:creationId xmlns:a16="http://schemas.microsoft.com/office/drawing/2014/main" id="{2E5B4D1E-DA77-4F9A-98AB-72C80DB3F3BB}"/>
              </a:ext>
            </a:extLst>
          </p:cNvPr>
          <p:cNvSpPr txBox="1"/>
          <p:nvPr/>
        </p:nvSpPr>
        <p:spPr>
          <a:xfrm>
            <a:off x="8038728" y="4385561"/>
            <a:ext cx="1296144" cy="215444"/>
          </a:xfrm>
          <a:prstGeom prst="rect">
            <a:avLst/>
          </a:prstGeom>
          <a:noFill/>
        </p:spPr>
        <p:txBody>
          <a:bodyPr wrap="square">
            <a:spAutoFit/>
          </a:bodyPr>
          <a:lstStyle/>
          <a:p>
            <a:r>
              <a:rPr lang="zh-TW" altLang="en-US" sz="800" b="0" i="1" dirty="0"/>
              <a:t>www.stockfeel.com.tw</a:t>
            </a:r>
          </a:p>
        </p:txBody>
      </p:sp>
    </p:spTree>
    <p:extLst>
      <p:ext uri="{BB962C8B-B14F-4D97-AF65-F5344CB8AC3E}">
        <p14:creationId xmlns:p14="http://schemas.microsoft.com/office/powerpoint/2010/main" val="2938638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14EAD5-2FEC-45F9-A61C-61486162B081}"/>
              </a:ext>
            </a:extLst>
          </p:cNvPr>
          <p:cNvSpPr>
            <a:spLocks noGrp="1"/>
          </p:cNvSpPr>
          <p:nvPr>
            <p:ph type="title"/>
          </p:nvPr>
        </p:nvSpPr>
        <p:spPr>
          <a:xfrm>
            <a:off x="539552" y="-99392"/>
            <a:ext cx="8064896" cy="144016"/>
          </a:xfrm>
        </p:spPr>
        <p:txBody>
          <a:bodyPr/>
          <a:lstStyle/>
          <a:p>
            <a:endParaRPr lang="zh-TW" altLang="en-US" dirty="0"/>
          </a:p>
        </p:txBody>
      </p:sp>
      <p:sp>
        <p:nvSpPr>
          <p:cNvPr id="3" name="內容版面配置區 2">
            <a:extLst>
              <a:ext uri="{FF2B5EF4-FFF2-40B4-BE49-F238E27FC236}">
                <a16:creationId xmlns:a16="http://schemas.microsoft.com/office/drawing/2014/main" id="{4D54BD34-98BC-4E98-BA30-3A1AAAB75766}"/>
              </a:ext>
            </a:extLst>
          </p:cNvPr>
          <p:cNvSpPr>
            <a:spLocks noGrp="1"/>
          </p:cNvSpPr>
          <p:nvPr>
            <p:ph sz="half" idx="1"/>
          </p:nvPr>
        </p:nvSpPr>
        <p:spPr>
          <a:xfrm>
            <a:off x="48831" y="136525"/>
            <a:ext cx="9275697" cy="6172795"/>
          </a:xfrm>
        </p:spPr>
        <p:txBody>
          <a:bodyPr/>
          <a:lstStyle/>
          <a:p>
            <a:pPr marL="0" indent="0" algn="ctr">
              <a:buNone/>
            </a:pP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B.</a:t>
            </a:r>
            <a:r>
              <a:rPr lang="zh-TW" altLang="zh-TW" sz="2800" b="1" dirty="0">
                <a:effectLst/>
                <a:ea typeface="標楷體" panose="03000509000000000000" pitchFamily="65" charset="-120"/>
                <a:cs typeface="Times New Roman" panose="02020603050405020304" pitchFamily="18" charset="0"/>
              </a:rPr>
              <a:t>大數據計算主義</a:t>
            </a:r>
            <a:r>
              <a:rPr lang="zh-TW" altLang="zh-TW" sz="2800" dirty="0">
                <a:effectLst/>
                <a:ea typeface="標楷體" panose="03000509000000000000" pitchFamily="65" charset="-120"/>
                <a:cs typeface="Times New Roman" panose="02020603050405020304" pitchFamily="18" charset="0"/>
              </a:rPr>
              <a:t>－</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新時代的科學發現新範式</a:t>
            </a:r>
            <a:endParaRPr lang="en-US" altLang="zh-TW" sz="2800" b="1" dirty="0">
              <a:effectLst/>
              <a:ea typeface="標楷體" panose="03000509000000000000" pitchFamily="65" charset="-120"/>
              <a:cs typeface="Times New Roman" panose="02020603050405020304" pitchFamily="18" charset="0"/>
            </a:endParaRPr>
          </a:p>
          <a:p>
            <a:pPr marL="0" indent="0">
              <a:buNone/>
            </a:pPr>
            <a:endParaRPr lang="en-US" altLang="zh-TW" sz="2800" b="1" dirty="0">
              <a:effectLst/>
              <a:ea typeface="標楷體" panose="03000509000000000000" pitchFamily="65" charset="-120"/>
              <a:cs typeface="Times New Roman" panose="02020603050405020304" pitchFamily="18"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latin typeface="標楷體" panose="03000509000000000000" pitchFamily="65" charset="-120"/>
                <a:ea typeface="標楷體" panose="03000509000000000000" pitchFamily="65" charset="-120"/>
              </a:rPr>
              <a:t>大數據技術</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藉巨量數據去描</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述</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世界</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發現和解決問題</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預測未來</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latin typeface="標楷體" panose="03000509000000000000" pitchFamily="65" charset="-120"/>
                <a:ea typeface="標楷體" panose="03000509000000000000" pitchFamily="65" charset="-120"/>
              </a:rPr>
              <a:t>是繼經驗科學</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理論科學</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模擬計算科學後的</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科學研究第四範式</a:t>
            </a:r>
            <a:r>
              <a:rPr lang="zh-TW" altLang="en-US" sz="2400" b="1" dirty="0">
                <a:latin typeface="標楷體" panose="03000509000000000000" pitchFamily="65" charset="-120"/>
                <a:ea typeface="標楷體" panose="03000509000000000000" pitchFamily="65" charset="-120"/>
              </a:rPr>
              <a:t> </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err="1">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J.Gray</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400" b="1" dirty="0">
              <a:latin typeface="標楷體" panose="03000509000000000000" pitchFamily="65" charset="-120"/>
              <a:ea typeface="標楷體" panose="03000509000000000000" pitchFamily="65" charset="-12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大數據離不開計算</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例如演算法 </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為計算統計、機器學習</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數據採礦、</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人工智能</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等</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的前提基礎</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、模擬法及</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雲端</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計算等</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indent="0" algn="just">
              <a:buNone/>
              <a:tabLst>
                <a:tab pos="3191510" algn="l"/>
              </a:tabLst>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」與「</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計算</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皆為當代的主流顯學</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indent="0" algn="just">
              <a:buNone/>
              <a:tabLst>
                <a:tab pos="3191510" algn="l"/>
              </a:tabLst>
            </a:pP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en-US" sz="2400" b="1" dirty="0">
                <a:solidFill>
                  <a:srgbClr val="000000"/>
                </a:solidFill>
                <a:effectLst/>
                <a:latin typeface="Cambria Math" panose="02040503050406030204" pitchFamily="18" charset="0"/>
                <a:ea typeface="標楷體" panose="03000509000000000000" pitchFamily="65" charset="-120"/>
                <a:cs typeface="Times New Roman" panose="02020603050405020304" pitchFamily="18" charset="0"/>
              </a:rPr>
              <a:t>⟹</a:t>
            </a:r>
            <a:r>
              <a:rPr lang="zh-TW" altLang="en-US"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第四範式的核心</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可稱</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為</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「大數據計算主義」</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3191510" algn="l"/>
              </a:tabLst>
            </a:pP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
        <p:nvSpPr>
          <p:cNvPr id="5" name="投影片編號版面配置區 4">
            <a:extLst>
              <a:ext uri="{FF2B5EF4-FFF2-40B4-BE49-F238E27FC236}">
                <a16:creationId xmlns:a16="http://schemas.microsoft.com/office/drawing/2014/main" id="{F70AE2B5-8F60-4BD2-AFF6-5246C5C2FEBD}"/>
              </a:ext>
            </a:extLst>
          </p:cNvPr>
          <p:cNvSpPr>
            <a:spLocks noGrp="1"/>
          </p:cNvSpPr>
          <p:nvPr>
            <p:ph type="sldNum" sz="quarter" idx="12"/>
          </p:nvPr>
        </p:nvSpPr>
        <p:spPr/>
        <p:txBody>
          <a:bodyPr/>
          <a:lstStyle/>
          <a:p>
            <a:fld id="{5D346988-94C5-43DB-8AA6-61BE345A3597}" type="slidenum">
              <a:rPr lang="en-US" altLang="zh-TW" smtClean="0"/>
              <a:pPr/>
              <a:t>16</a:t>
            </a:fld>
            <a:endParaRPr lang="en-US" altLang="zh-TW"/>
          </a:p>
        </p:txBody>
      </p:sp>
    </p:spTree>
    <p:extLst>
      <p:ext uri="{BB962C8B-B14F-4D97-AF65-F5344CB8AC3E}">
        <p14:creationId xmlns:p14="http://schemas.microsoft.com/office/powerpoint/2010/main" val="272376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D2832-9A68-4B51-B569-A7B2C9B2A194}"/>
              </a:ext>
            </a:extLst>
          </p:cNvPr>
          <p:cNvSpPr>
            <a:spLocks noGrp="1"/>
          </p:cNvSpPr>
          <p:nvPr>
            <p:ph type="title"/>
          </p:nvPr>
        </p:nvSpPr>
        <p:spPr>
          <a:xfrm>
            <a:off x="467544" y="-531440"/>
            <a:ext cx="7849852" cy="45719"/>
          </a:xfrm>
        </p:spPr>
        <p:txBody>
          <a:bodyPr/>
          <a:lstStyle/>
          <a:p>
            <a:endParaRPr lang="zh-TW" altLang="en-US" dirty="0"/>
          </a:p>
        </p:txBody>
      </p:sp>
      <p:sp>
        <p:nvSpPr>
          <p:cNvPr id="5" name="內容版面配置區 3">
            <a:extLst>
              <a:ext uri="{FF2B5EF4-FFF2-40B4-BE49-F238E27FC236}">
                <a16:creationId xmlns:a16="http://schemas.microsoft.com/office/drawing/2014/main" id="{978E18D9-1164-41C0-B241-77DF89F86A2B}"/>
              </a:ext>
            </a:extLst>
          </p:cNvPr>
          <p:cNvSpPr>
            <a:spLocks noGrp="1"/>
          </p:cNvSpPr>
          <p:nvPr>
            <p:ph sz="half" idx="1"/>
          </p:nvPr>
        </p:nvSpPr>
        <p:spPr>
          <a:xfrm>
            <a:off x="107950" y="115613"/>
            <a:ext cx="9036050" cy="6624463"/>
          </a:xfrm>
        </p:spPr>
        <p:txBody>
          <a:bodyPr/>
          <a:lstStyle/>
          <a:p>
            <a:pPr marL="0" indent="0">
              <a:buNone/>
            </a:pPr>
            <a:r>
              <a:rPr lang="en-US" altLang="zh-TW" sz="2800" b="1" dirty="0">
                <a:latin typeface="標楷體" panose="03000509000000000000" pitchFamily="65" charset="-120"/>
                <a:ea typeface="標楷體" panose="03000509000000000000" pitchFamily="65" charset="-120"/>
              </a:rPr>
              <a:t>C.</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大數據哲學</a:t>
            </a:r>
            <a:r>
              <a:rPr lang="zh-TW" altLang="en-US" sz="28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dirty="0">
                <a:effectLst/>
                <a:ea typeface="標楷體" panose="03000509000000000000" pitchFamily="65" charset="-120"/>
                <a:cs typeface="Times New Roman" panose="02020603050405020304" pitchFamily="18" charset="0"/>
              </a:rPr>
              <a:t>尋找相關性、以預測為主</a:t>
            </a:r>
            <a:endParaRPr lang="en-US" altLang="zh-TW" sz="2800" b="1" dirty="0">
              <a:effectLst/>
              <a:ea typeface="標楷體" panose="03000509000000000000" pitchFamily="65" charset="-120"/>
              <a:cs typeface="Times New Roman" panose="02020603050405020304" pitchFamily="18" charset="0"/>
            </a:endParaRPr>
          </a:p>
          <a:p>
            <a:pPr marL="0" indent="0" algn="ctr">
              <a:buNone/>
            </a:pPr>
            <a:endParaRPr lang="en-US" altLang="zh-TW" sz="2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本體論－</a:t>
            </a:r>
            <a:r>
              <a:rPr lang="zh-TW" altLang="zh-TW" sz="2400" dirty="0">
                <a:effectLst/>
                <a:ea typeface="標楷體" panose="03000509000000000000" pitchFamily="65" charset="-120"/>
                <a:cs typeface="Times New Roman" panose="02020603050405020304" pitchFamily="18" charset="0"/>
              </a:rPr>
              <a:t>世界的本質是數據</a:t>
            </a:r>
            <a:endParaRPr lang="en-US" altLang="zh-TW" sz="2400" b="1"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數據</a:t>
            </a:r>
            <a:r>
              <a:rPr lang="zh-TW" altLang="en-US" sz="2400" dirty="0">
                <a:latin typeface="標楷體" panose="03000509000000000000" pitchFamily="65" charset="-120"/>
                <a:ea typeface="標楷體" panose="03000509000000000000" pitchFamily="65" charset="-120"/>
              </a:rPr>
              <a:t>－當代</a:t>
            </a:r>
            <a:r>
              <a:rPr lang="zh-TW" altLang="zh-TW" sz="2400" dirty="0">
                <a:latin typeface="標楷體" panose="03000509000000000000" pitchFamily="65" charset="-120"/>
                <a:ea typeface="標楷體" panose="03000509000000000000" pitchFamily="65" charset="-120"/>
              </a:rPr>
              <a:t>新偶像</a:t>
            </a: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以數據為核心的準宗教神秘主義</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a:t>
            </a:r>
            <a:r>
              <a:rPr lang="en-US" altLang="zh-TW" sz="2400" dirty="0">
                <a:latin typeface="標楷體" panose="03000509000000000000" pitchFamily="65" charset="-120"/>
                <a:ea typeface="標楷體" panose="03000509000000000000" pitchFamily="65" charset="-120"/>
              </a:rPr>
              <a:t>:</a:t>
            </a: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世界本質就是數據</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一切皆可量化</a:t>
            </a:r>
            <a:r>
              <a:rPr lang="en-US" altLang="zh-TW" sz="2400" dirty="0">
                <a:latin typeface="標楷體" panose="03000509000000000000" pitchFamily="65" charset="-120"/>
                <a:ea typeface="標楷體" panose="03000509000000000000" pitchFamily="65" charset="-120"/>
              </a:rPr>
              <a:t> (Mayer-Schonberger)</a:t>
            </a:r>
          </a:p>
          <a:p>
            <a:pPr marL="0" indent="0">
              <a:buFontTx/>
              <a:buNone/>
            </a:pP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宇宙本質是計算</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一切規律都可經由簡單程序反覆計算而獲得</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dirty="0" err="1">
                <a:latin typeface="標楷體" panose="03000509000000000000" pitchFamily="65" charset="-120"/>
                <a:ea typeface="標楷體" panose="03000509000000000000" pitchFamily="65" charset="-120"/>
              </a:rPr>
              <a:t>S.Wolfram</a:t>
            </a:r>
            <a:r>
              <a:rPr lang="en-US" altLang="zh-TW" sz="2400" dirty="0">
                <a:latin typeface="標楷體" panose="03000509000000000000" pitchFamily="65" charset="-120"/>
                <a:ea typeface="標楷體" panose="03000509000000000000" pitchFamily="65" charset="-120"/>
              </a:rPr>
              <a:t>)</a:t>
            </a:r>
          </a:p>
          <a:p>
            <a:pPr marL="0" indent="0">
              <a:buNone/>
            </a:pP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dirty="0">
                <a:latin typeface="標楷體" panose="03000509000000000000" pitchFamily="65" charset="-120"/>
                <a:ea typeface="標楷體" panose="03000509000000000000" pitchFamily="65" charset="-120"/>
              </a:rPr>
              <a:t>本體論陳述</a:t>
            </a: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已被</a:t>
            </a:r>
            <a:r>
              <a:rPr lang="zh-TW" altLang="en-US" sz="2400" dirty="0">
                <a:latin typeface="標楷體" panose="03000509000000000000" pitchFamily="65" charset="-120"/>
                <a:ea typeface="標楷體" panose="03000509000000000000" pitchFamily="65" charset="-120"/>
              </a:rPr>
              <a:t>現代</a:t>
            </a:r>
            <a:r>
              <a:rPr lang="zh-TW" altLang="zh-TW" sz="2400" dirty="0">
                <a:latin typeface="標楷體" panose="03000509000000000000" pitchFamily="65" charset="-120"/>
                <a:ea typeface="標楷體" panose="03000509000000000000" pitchFamily="65" charset="-120"/>
              </a:rPr>
              <a:t>哲學家認為</a:t>
            </a:r>
            <a:r>
              <a:rPr lang="zh-TW" altLang="en-US" sz="2400" dirty="0">
                <a:latin typeface="標楷體" panose="03000509000000000000" pitchFamily="65" charset="-120"/>
                <a:ea typeface="標楷體" panose="03000509000000000000" pitchFamily="65" charset="-120"/>
              </a:rPr>
              <a:t>無</a:t>
            </a:r>
            <a:r>
              <a:rPr lang="zh-TW" altLang="zh-TW" sz="2400" dirty="0">
                <a:latin typeface="標楷體" panose="03000509000000000000" pitchFamily="65" charset="-120"/>
                <a:ea typeface="標楷體" panose="03000509000000000000" pitchFamily="65" charset="-120"/>
              </a:rPr>
              <a:t>意義而拒斥</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大數據意義不在上探本體</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u="sng" dirty="0">
                <a:effectLst/>
                <a:latin typeface="標楷體" panose="03000509000000000000" pitchFamily="65" charset="-120"/>
                <a:ea typeface="標楷體" panose="03000509000000000000" pitchFamily="65" charset="-120"/>
                <a:cs typeface="Times New Roman" panose="02020603050405020304" pitchFamily="18" charset="0"/>
              </a:rPr>
              <a:t>康德</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的不可知論是較謙卑的選擇</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在於</a:t>
            </a:r>
            <a:r>
              <a:rPr lang="en-US" altLang="zh-TW" sz="2400"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對現象界認識界碑的向外巨大推移</a:t>
            </a:r>
            <a:r>
              <a:rPr lang="en-US" altLang="zh-TW" sz="2400" b="1" dirty="0">
                <a:latin typeface="標楷體" panose="03000509000000000000" pitchFamily="65" charset="-120"/>
                <a:ea typeface="標楷體" panose="03000509000000000000" pitchFamily="65" charset="-120"/>
              </a:rPr>
              <a:t> </a:t>
            </a: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800" b="1" dirty="0">
              <a:latin typeface="標楷體" panose="03000509000000000000" pitchFamily="65" charset="-120"/>
              <a:ea typeface="標楷體" panose="03000509000000000000" pitchFamily="65" charset="-120"/>
            </a:endParaRPr>
          </a:p>
          <a:p>
            <a:pPr marL="0" indent="0">
              <a:buNone/>
            </a:pPr>
            <a:endParaRPr lang="en-US" altLang="zh-TW" sz="800" b="1" dirty="0">
              <a:latin typeface="標楷體" panose="03000509000000000000" pitchFamily="65" charset="-120"/>
              <a:ea typeface="標楷體" panose="03000509000000000000" pitchFamily="65" charset="-120"/>
            </a:endParaRPr>
          </a:p>
          <a:p>
            <a:pPr marL="0" indent="0">
              <a:buFontTx/>
              <a:buNone/>
            </a:pPr>
            <a:endParaRPr lang="en-US" altLang="zh-TW" sz="3200" dirty="0">
              <a:latin typeface="標楷體" panose="03000509000000000000" pitchFamily="65" charset="-120"/>
              <a:ea typeface="標楷體" panose="03000509000000000000" pitchFamily="65" charset="-120"/>
            </a:endParaRPr>
          </a:p>
          <a:p>
            <a:endParaRPr lang="zh-TW" altLang="en-US" dirty="0"/>
          </a:p>
        </p:txBody>
      </p:sp>
      <p:sp>
        <p:nvSpPr>
          <p:cNvPr id="3" name="投影片編號版面配置區 2">
            <a:extLst>
              <a:ext uri="{FF2B5EF4-FFF2-40B4-BE49-F238E27FC236}">
                <a16:creationId xmlns:a16="http://schemas.microsoft.com/office/drawing/2014/main" id="{1606FFCF-8814-4E56-98A3-30E8E769669D}"/>
              </a:ext>
            </a:extLst>
          </p:cNvPr>
          <p:cNvSpPr>
            <a:spLocks noGrp="1"/>
          </p:cNvSpPr>
          <p:nvPr>
            <p:ph type="sldNum" sz="quarter" idx="12"/>
          </p:nvPr>
        </p:nvSpPr>
        <p:spPr>
          <a:xfrm>
            <a:off x="7006735" y="5920251"/>
            <a:ext cx="2133600" cy="476250"/>
          </a:xfrm>
        </p:spPr>
        <p:txBody>
          <a:bodyPr/>
          <a:lstStyle/>
          <a:p>
            <a:r>
              <a:rPr lang="en-US" altLang="zh-TW" sz="1400" b="1" dirty="0">
                <a:latin typeface="標楷體" panose="03000509000000000000" pitchFamily="65" charset="-120"/>
                <a:ea typeface="標楷體" panose="03000509000000000000" pitchFamily="65" charset="-120"/>
              </a:rPr>
              <a:t> </a:t>
            </a:r>
            <a:r>
              <a:rPr lang="en-US" altLang="zh-TW" sz="800" i="1" dirty="0">
                <a:latin typeface="標楷體" panose="03000509000000000000" pitchFamily="65" charset="-120"/>
                <a:ea typeface="標楷體" panose="03000509000000000000" pitchFamily="65" charset="-120"/>
              </a:rPr>
              <a:t>philomedium.com/philosopher/</a:t>
            </a:r>
            <a:r>
              <a:rPr lang="en-US" altLang="zh-TW" sz="800" i="1" dirty="0" err="1">
                <a:latin typeface="標楷體" panose="03000509000000000000" pitchFamily="65" charset="-120"/>
                <a:ea typeface="標楷體" panose="03000509000000000000" pitchFamily="65" charset="-120"/>
              </a:rPr>
              <a:t>kant</a:t>
            </a:r>
            <a:endParaRPr lang="en-US" altLang="zh-TW" sz="800" i="1" dirty="0">
              <a:latin typeface="標楷體" panose="03000509000000000000" pitchFamily="65" charset="-120"/>
              <a:ea typeface="標楷體" panose="03000509000000000000" pitchFamily="65" charset="-120"/>
            </a:endParaRPr>
          </a:p>
          <a:p>
            <a:fld id="{5D346988-94C5-43DB-8AA6-61BE345A3597}" type="slidenum">
              <a:rPr lang="en-US" altLang="zh-TW" i="1" smtClean="0"/>
              <a:pPr/>
              <a:t>17</a:t>
            </a:fld>
            <a:endParaRPr lang="en-US" altLang="zh-TW" i="1" dirty="0"/>
          </a:p>
        </p:txBody>
      </p:sp>
      <p:pic>
        <p:nvPicPr>
          <p:cNvPr id="4098" name="Picture 2" descr="康德| 哲學新媒體">
            <a:extLst>
              <a:ext uri="{FF2B5EF4-FFF2-40B4-BE49-F238E27FC236}">
                <a16:creationId xmlns:a16="http://schemas.microsoft.com/office/drawing/2014/main" id="{0FDD57E2-E7ED-4B79-9FCF-3FA20BF09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9" y="3202332"/>
            <a:ext cx="1979712" cy="285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162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標題 1">
            <a:extLst>
              <a:ext uri="{FF2B5EF4-FFF2-40B4-BE49-F238E27FC236}">
                <a16:creationId xmlns:a16="http://schemas.microsoft.com/office/drawing/2014/main" id="{2FB7425A-BC0E-432A-9546-C204E254C48B}"/>
              </a:ext>
            </a:extLst>
          </p:cNvPr>
          <p:cNvSpPr>
            <a:spLocks noGrp="1"/>
          </p:cNvSpPr>
          <p:nvPr>
            <p:ph type="title"/>
          </p:nvPr>
        </p:nvSpPr>
        <p:spPr>
          <a:xfrm>
            <a:off x="395536" y="188640"/>
            <a:ext cx="7776864" cy="288032"/>
          </a:xfrm>
        </p:spPr>
        <p:txBody>
          <a:bodyPr/>
          <a:lstStyle/>
          <a:p>
            <a:endParaRPr lang="zh-TW" altLang="en-US" dirty="0"/>
          </a:p>
        </p:txBody>
      </p:sp>
      <p:sp>
        <p:nvSpPr>
          <p:cNvPr id="148483" name="內容版面配置區 2">
            <a:extLst>
              <a:ext uri="{FF2B5EF4-FFF2-40B4-BE49-F238E27FC236}">
                <a16:creationId xmlns:a16="http://schemas.microsoft.com/office/drawing/2014/main" id="{03619E33-CFB8-4148-9363-D6F6772D54B5}"/>
              </a:ext>
            </a:extLst>
          </p:cNvPr>
          <p:cNvSpPr>
            <a:spLocks noGrp="1"/>
          </p:cNvSpPr>
          <p:nvPr>
            <p:ph idx="1"/>
          </p:nvPr>
        </p:nvSpPr>
        <p:spPr>
          <a:xfrm>
            <a:off x="35496" y="-172820"/>
            <a:ext cx="9108504" cy="6656170"/>
          </a:xfrm>
        </p:spPr>
        <p:txBody>
          <a:bodyPr/>
          <a:lstStyle/>
          <a:p>
            <a:pPr marL="0" indent="0">
              <a:buNone/>
            </a:pPr>
            <a:endParaRPr lang="en-US" altLang="zh-TW" sz="2400" b="1" dirty="0">
              <a:latin typeface="標楷體" panose="03000509000000000000" pitchFamily="65" charset="-120"/>
              <a:ea typeface="標楷體" panose="03000509000000000000" pitchFamily="65" charset="-120"/>
            </a:endParaRPr>
          </a:p>
          <a:p>
            <a:r>
              <a:rPr lang="zh-TW" altLang="zh-TW" sz="2400" dirty="0">
                <a:latin typeface="標楷體" panose="03000509000000000000" pitchFamily="65" charset="-120"/>
                <a:ea typeface="標楷體" panose="03000509000000000000" pitchFamily="65" charset="-120"/>
              </a:rPr>
              <a:t>數據是人類心智直接或間接的產物</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是人造符號</a:t>
            </a:r>
            <a:r>
              <a:rPr lang="en-US" altLang="zh-TW" sz="2400" dirty="0">
                <a:latin typeface="標楷體" panose="03000509000000000000" pitchFamily="65" charset="-120"/>
                <a:ea typeface="標楷體" panose="03000509000000000000" pitchFamily="65" charset="-120"/>
              </a:rPr>
              <a:t> </a:t>
            </a: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代表人類對世界的觀測</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描述</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理解</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意見</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並非世界本身</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天地之複雜奇妙遠超過你的大數據所能想像</a:t>
            </a:r>
            <a:r>
              <a:rPr lang="zh-TW" altLang="en-US" sz="2400" dirty="0">
                <a:latin typeface="標楷體" panose="03000509000000000000" pitchFamily="65" charset="-120"/>
                <a:ea typeface="標楷體" panose="03000509000000000000" pitchFamily="65" charset="-120"/>
              </a:rPr>
              <a:t>」</a:t>
            </a:r>
            <a:endParaRPr lang="en-US" altLang="zh-TW" sz="2400" u="sng"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 </a:t>
            </a:r>
            <a:r>
              <a:rPr lang="zh-TW" altLang="zh-TW" sz="2400" u="sng" dirty="0">
                <a:latin typeface="標楷體" panose="03000509000000000000" pitchFamily="65" charset="-120"/>
                <a:ea typeface="標楷體" panose="03000509000000000000" pitchFamily="65" charset="-120"/>
              </a:rPr>
              <a:t>莎士比亞</a:t>
            </a:r>
            <a:r>
              <a:rPr lang="zh-TW" altLang="zh-TW" sz="2400" dirty="0">
                <a:latin typeface="標楷體" panose="03000509000000000000" pitchFamily="65" charset="-120"/>
                <a:ea typeface="標楷體" panose="03000509000000000000" pitchFamily="65" charset="-120"/>
              </a:rPr>
              <a:t>「哈姆雷特</a:t>
            </a:r>
            <a:r>
              <a:rPr lang="zh-TW" altLang="en-US" sz="2400" dirty="0">
                <a:latin typeface="標楷體" panose="03000509000000000000" pitchFamily="65" charset="-120"/>
                <a:ea typeface="標楷體" panose="03000509000000000000" pitchFamily="65" charset="-120"/>
              </a:rPr>
              <a:t>」</a:t>
            </a:r>
            <a:r>
              <a:rPr lang="en-US" altLang="zh-TW" sz="24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將原句之</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哲學」換成</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大數據」</a:t>
            </a:r>
            <a:r>
              <a:rPr lang="en-US" altLang="zh-TW" sz="24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dirty="0">
              <a:solidFill>
                <a:srgbClr val="333333"/>
              </a:solidFill>
              <a:latin typeface="標楷體" panose="03000509000000000000" pitchFamily="65" charset="-120"/>
              <a:ea typeface="標楷體" panose="03000509000000000000" pitchFamily="65" charset="-120"/>
              <a:cs typeface="Helvetica" panose="020B0604020202020204" pitchFamily="34" charset="0"/>
            </a:endParaRPr>
          </a:p>
          <a:p>
            <a:pPr marL="0" indent="0">
              <a:buNone/>
            </a:pPr>
            <a:endParaRPr lang="en-US" altLang="zh-TW" sz="2400" dirty="0">
              <a:latin typeface="標楷體" panose="03000509000000000000" pitchFamily="65" charset="-120"/>
              <a:ea typeface="標楷體" panose="03000509000000000000" pitchFamily="65" charset="-120"/>
            </a:endParaRPr>
          </a:p>
          <a:p>
            <a:r>
              <a:rPr lang="en-US" altLang="zh-TW" sz="2400" b="1" dirty="0">
                <a:latin typeface="標楷體" panose="03000509000000000000" pitchFamily="65" charset="-120"/>
                <a:ea typeface="標楷體" panose="03000509000000000000" pitchFamily="65" charset="-120"/>
              </a:rPr>
              <a:t>Popper </a:t>
            </a:r>
            <a:r>
              <a:rPr lang="zh-TW" altLang="zh-TW" sz="2400" b="1" dirty="0">
                <a:latin typeface="標楷體" panose="03000509000000000000" pitchFamily="65" charset="-120"/>
                <a:ea typeface="標楷體" panose="03000509000000000000" pitchFamily="65" charset="-120"/>
              </a:rPr>
              <a:t>將世界三分</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世界一為物質</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世界二為精神</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世界三為精神的產物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即思想內容及其載體</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抽象的和具象的</a:t>
            </a:r>
            <a:endParaRPr lang="en-US" altLang="zh-TW" sz="2400" b="1" dirty="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大數據和其載體</a:t>
            </a:r>
            <a:r>
              <a:rPr lang="en-US" altLang="zh-TW" sz="2400" b="1"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構成世界三的核心</a:t>
            </a:r>
            <a:r>
              <a:rPr lang="en-US" altLang="zh-TW" sz="2400" b="1"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具客觀實在性</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會反饋回來巨大地影響精神世界和物質世界</a:t>
            </a:r>
            <a:endParaRPr lang="zh-TW" altLang="en-US" sz="800" dirty="0"/>
          </a:p>
        </p:txBody>
      </p:sp>
      <p:sp>
        <p:nvSpPr>
          <p:cNvPr id="2" name="投影片編號版面配置區 1">
            <a:extLst>
              <a:ext uri="{FF2B5EF4-FFF2-40B4-BE49-F238E27FC236}">
                <a16:creationId xmlns:a16="http://schemas.microsoft.com/office/drawing/2014/main" id="{BE378341-88AA-4E0C-8128-503AD7B66067}"/>
              </a:ext>
            </a:extLst>
          </p:cNvPr>
          <p:cNvSpPr>
            <a:spLocks noGrp="1"/>
          </p:cNvSpPr>
          <p:nvPr>
            <p:ph type="sldNum" sz="quarter" idx="12"/>
          </p:nvPr>
        </p:nvSpPr>
        <p:spPr/>
        <p:txBody>
          <a:bodyPr/>
          <a:lstStyle/>
          <a:p>
            <a:fld id="{55436794-EC18-4AE1-8ABB-83CC2A36505B}" type="slidenum">
              <a:rPr lang="en-US" altLang="zh-TW" smtClean="0"/>
              <a:pPr/>
              <a:t>18</a:t>
            </a:fld>
            <a:endParaRPr lang="en-US" altLang="zh-TW"/>
          </a:p>
        </p:txBody>
      </p:sp>
      <p:pic>
        <p:nvPicPr>
          <p:cNvPr id="2050" name="Picture 2" descr="莎士比亞- 維基大典">
            <a:extLst>
              <a:ext uri="{FF2B5EF4-FFF2-40B4-BE49-F238E27FC236}">
                <a16:creationId xmlns:a16="http://schemas.microsoft.com/office/drawing/2014/main" id="{9334938C-5A38-4AB1-80AE-EC4CB7613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420888"/>
            <a:ext cx="2688735" cy="3168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5D623C-2873-471D-9E57-58A1B3C2E497}"/>
              </a:ext>
            </a:extLst>
          </p:cNvPr>
          <p:cNvSpPr>
            <a:spLocks noGrp="1"/>
          </p:cNvSpPr>
          <p:nvPr>
            <p:ph type="title"/>
          </p:nvPr>
        </p:nvSpPr>
        <p:spPr>
          <a:xfrm>
            <a:off x="467544" y="-387424"/>
            <a:ext cx="8075240" cy="130026"/>
          </a:xfrm>
        </p:spPr>
        <p:txBody>
          <a:bodyPr/>
          <a:lstStyle/>
          <a:p>
            <a:endParaRPr lang="zh-TW" altLang="en-US" dirty="0"/>
          </a:p>
        </p:txBody>
      </p:sp>
      <p:sp>
        <p:nvSpPr>
          <p:cNvPr id="3" name="內容版面配置區 2">
            <a:extLst>
              <a:ext uri="{FF2B5EF4-FFF2-40B4-BE49-F238E27FC236}">
                <a16:creationId xmlns:a16="http://schemas.microsoft.com/office/drawing/2014/main" id="{FAB6C301-43FE-4E63-AB8C-FC66555A730A}"/>
              </a:ext>
            </a:extLst>
          </p:cNvPr>
          <p:cNvSpPr>
            <a:spLocks noGrp="1"/>
          </p:cNvSpPr>
          <p:nvPr>
            <p:ph idx="1"/>
          </p:nvPr>
        </p:nvSpPr>
        <p:spPr>
          <a:xfrm>
            <a:off x="13320" y="11019"/>
            <a:ext cx="9267660" cy="6858000"/>
          </a:xfrm>
        </p:spPr>
        <p:txBody>
          <a:bodyPr/>
          <a:lstStyle/>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認識論</a:t>
            </a:r>
            <a:r>
              <a:rPr lang="en-US" altLang="en-US" sz="2400" b="1" dirty="0" err="1">
                <a:latin typeface="標楷體" panose="03000509000000000000" pitchFamily="65" charset="-120"/>
                <a:ea typeface="標楷體" panose="03000509000000000000" pitchFamily="65" charset="-120"/>
              </a:rPr>
              <a:t>和方法學</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經驗論</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1</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科學發現新模式</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大數據計算主義</a:t>
            </a:r>
            <a:endParaRPr lang="en-US" altLang="zh-TW" sz="8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起點</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觀察</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問題</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變為</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數據</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科學工作者變為</a:t>
            </a:r>
            <a:r>
              <a:rPr lang="zh-TW"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數據挖掘者</a:t>
            </a:r>
            <a:r>
              <a:rPr lang="en-US"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在</a:t>
            </a:r>
            <a:r>
              <a:rPr lang="zh-TW" altLang="zh-TW" sz="2400" dirty="0">
                <a:latin typeface="標楷體" panose="03000509000000000000" pitchFamily="65" charset="-120"/>
                <a:ea typeface="標楷體" panose="03000509000000000000" pitchFamily="65" charset="-120"/>
              </a:rPr>
              <a:t>數</a:t>
            </a:r>
            <a:r>
              <a:rPr lang="zh-TW" altLang="en-US" sz="2400" dirty="0">
                <a:latin typeface="標楷體" panose="03000509000000000000" pitchFamily="65" charset="-120"/>
                <a:ea typeface="標楷體" panose="03000509000000000000" pitchFamily="65" charset="-120"/>
              </a:rPr>
              <a:t>據裡淘寶</a:t>
            </a:r>
            <a:endParaRPr lang="en-US"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endParaRPr>
          </a:p>
          <a:p>
            <a:pPr marL="0" indent="0">
              <a:buNone/>
            </a:pP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尋找</a:t>
            </a:r>
            <a:r>
              <a:rPr lang="zh-TW" altLang="en-US" sz="2400" b="0" i="0" dirty="0">
                <a:solidFill>
                  <a:srgbClr val="000000"/>
                </a:solidFill>
                <a:effectLst/>
                <a:latin typeface="標楷體" panose="03000509000000000000" pitchFamily="65" charset="-120"/>
                <a:ea typeface="標楷體" panose="03000509000000000000" pitchFamily="65" charset="-120"/>
              </a:rPr>
              <a:t>隱含</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的</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數據規律</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p>
          <a:p>
            <a:pPr marL="0" indent="0">
              <a:buNone/>
            </a:pPr>
            <a:r>
              <a:rPr lang="zh-TW" altLang="en-US" sz="2400" b="1" dirty="0">
                <a:effectLst/>
                <a:latin typeface="Cambria Math" panose="02040503050406030204" pitchFamily="18" charset="0"/>
                <a:ea typeface="標楷體" panose="03000509000000000000" pitchFamily="65" charset="-120"/>
                <a:cs typeface="Times New Roman" panose="02020603050405020304" pitchFamily="18" charset="0"/>
              </a:rPr>
              <a:t>               ⟹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以發現對應的</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自然</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規律</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社會</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規律</a:t>
            </a: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(2)</a:t>
            </a:r>
            <a:r>
              <a:rPr lang="zh-TW"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大</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zh-TW"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歸納法</a:t>
            </a:r>
            <a:r>
              <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以</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數據驅動建模方式</a:t>
            </a:r>
            <a:r>
              <a:rPr lang="zh-TW"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讓數據發聲</a:t>
            </a:r>
            <a:endPar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大</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數據認識論沿統計經驗論的認識道路發展</a:t>
            </a:r>
            <a:endPar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zh-TW" altLang="en-US"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辯證地繼承</a:t>
            </a:r>
            <a:r>
              <a:rPr lang="zh-TW" altLang="en-US"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機率</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統計</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思維</a:t>
            </a:r>
            <a:endPar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以統計歸納思維為主</a:t>
            </a:r>
            <a:r>
              <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輔之以計算科學演算法</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對</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大</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數據進行預處理形成數據倉庫</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選取某些子數據集</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用</a:t>
            </a:r>
            <a:r>
              <a:rPr lang="zh-TW" altLang="zh-TW" sz="2400" kern="1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統</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方</a:t>
            </a:r>
            <a:r>
              <a:rPr lang="en-US" altLang="zh-TW" sz="2400" kern="100"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數據採</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礦</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機器學習</a:t>
            </a:r>
            <a:r>
              <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雲計算</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找潛在樣式</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關</a:t>
            </a:r>
            <a:r>
              <a:rPr lang="zh-TW"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聯</a:t>
            </a:r>
            <a:r>
              <a:rPr lang="en-US"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規律</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趨勢</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用</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a:t>
            </a:r>
            <a:r>
              <a:rPr lang="zh-TW"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相</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關性</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模糊性</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宏觀性描述和預測</a:t>
            </a:r>
            <a:endParaRPr lang="zh-TW" altLang="en-US" dirty="0"/>
          </a:p>
        </p:txBody>
      </p:sp>
      <p:sp>
        <p:nvSpPr>
          <p:cNvPr id="4" name="投影片編號版面配置區 3">
            <a:extLst>
              <a:ext uri="{FF2B5EF4-FFF2-40B4-BE49-F238E27FC236}">
                <a16:creationId xmlns:a16="http://schemas.microsoft.com/office/drawing/2014/main" id="{F591D611-8BD6-4D52-B43D-5A3DCFFD2217}"/>
              </a:ext>
            </a:extLst>
          </p:cNvPr>
          <p:cNvSpPr>
            <a:spLocks noGrp="1"/>
          </p:cNvSpPr>
          <p:nvPr>
            <p:ph type="sldNum" sz="quarter" idx="12"/>
          </p:nvPr>
        </p:nvSpPr>
        <p:spPr/>
        <p:txBody>
          <a:bodyPr/>
          <a:lstStyle/>
          <a:p>
            <a:fld id="{55436794-EC18-4AE1-8ABB-83CC2A36505B}" type="slidenum">
              <a:rPr lang="en-US" altLang="zh-TW" smtClean="0"/>
              <a:pPr/>
              <a:t>19</a:t>
            </a:fld>
            <a:endParaRPr lang="en-US" altLang="zh-TW"/>
          </a:p>
        </p:txBody>
      </p:sp>
    </p:spTree>
    <p:extLst>
      <p:ext uri="{BB962C8B-B14F-4D97-AF65-F5344CB8AC3E}">
        <p14:creationId xmlns:p14="http://schemas.microsoft.com/office/powerpoint/2010/main" val="2922791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994D51-CE0D-4B22-8EC0-127AFC78E313}"/>
              </a:ext>
            </a:extLst>
          </p:cNvPr>
          <p:cNvSpPr>
            <a:spLocks noGrp="1"/>
          </p:cNvSpPr>
          <p:nvPr>
            <p:ph type="title"/>
          </p:nvPr>
        </p:nvSpPr>
        <p:spPr>
          <a:xfrm>
            <a:off x="539552" y="-243408"/>
            <a:ext cx="8229600" cy="72008"/>
          </a:xfrm>
        </p:spPr>
        <p:txBody>
          <a:bodyPr/>
          <a:lstStyle/>
          <a:p>
            <a:endParaRPr lang="zh-TW" altLang="en-US"/>
          </a:p>
        </p:txBody>
      </p:sp>
      <p:sp>
        <p:nvSpPr>
          <p:cNvPr id="3" name="內容版面配置區 2">
            <a:extLst>
              <a:ext uri="{FF2B5EF4-FFF2-40B4-BE49-F238E27FC236}">
                <a16:creationId xmlns:a16="http://schemas.microsoft.com/office/drawing/2014/main" id="{A269D8EB-2D90-4073-AC9A-4EF1F413FE94}"/>
              </a:ext>
            </a:extLst>
          </p:cNvPr>
          <p:cNvSpPr>
            <a:spLocks noGrp="1"/>
          </p:cNvSpPr>
          <p:nvPr>
            <p:ph idx="1"/>
          </p:nvPr>
        </p:nvSpPr>
        <p:spPr>
          <a:xfrm>
            <a:off x="103742" y="72008"/>
            <a:ext cx="8936516" cy="6785992"/>
          </a:xfrm>
        </p:spPr>
        <p:txBody>
          <a:bodyPr/>
          <a:lstStyle/>
          <a:p>
            <a:pPr marL="0" indent="0">
              <a:buNone/>
            </a:pPr>
            <a:r>
              <a:rPr lang="en-US" altLang="zh-TW" sz="1800" dirty="0">
                <a:solidFill>
                  <a:srgbClr val="000000"/>
                </a:solidFill>
                <a:effectLst/>
                <a:ea typeface="新細明體" panose="02020500000000000000" pitchFamily="18" charset="-120"/>
                <a:cs typeface="Times New Roman" panose="02020603050405020304" pitchFamily="18" charset="0"/>
              </a:rPr>
              <a:t> </a:t>
            </a:r>
            <a:endParaRPr lang="en-US" altLang="zh-TW" sz="1800" dirty="0">
              <a:solidFill>
                <a:srgbClr val="000000"/>
              </a:solidFill>
              <a:latin typeface="新細明體" panose="02020500000000000000" pitchFamily="18" charset="-120"/>
              <a:ea typeface="新細明體" panose="02020500000000000000" pitchFamily="18" charset="-120"/>
              <a:cs typeface="Times New Roman" panose="02020603050405020304" pitchFamily="18" charset="0"/>
            </a:endParaRPr>
          </a:p>
          <a:p>
            <a:pPr marL="0" indent="0">
              <a:buNone/>
            </a:pP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任何人都必須用數據來說話</a:t>
            </a:r>
            <a:endParaRPr lang="en-US" altLang="zh-TW"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 </a:t>
            </a:r>
            <a:r>
              <a:rPr lang="en-US" altLang="zh-TW" sz="2800" dirty="0" err="1">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W.E.Deming</a:t>
            </a:r>
            <a:endParaRPr lang="en-US" altLang="zh-TW" sz="2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9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kknews.cc/finance/pq82rxz.html</a:t>
            </a:r>
            <a:r>
              <a:rPr lang="zh-TW" altLang="en-US" sz="9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en-US" altLang="zh-TW" sz="9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p>
          <a:p>
            <a:pPr marL="0" indent="0">
              <a:buNone/>
            </a:pPr>
            <a:r>
              <a:rPr lang="zh-TW" altLang="en-US"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藉</a:t>
            </a:r>
            <a:r>
              <a:rPr lang="zh-TW" altLang="en-US" dirty="0">
                <a:latin typeface="標楷體" panose="03000509000000000000" pitchFamily="65" charset="-120"/>
                <a:ea typeface="標楷體" panose="03000509000000000000" pitchFamily="65" charset="-120"/>
              </a:rPr>
              <a:t>數據挖掘真相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從表象深入本質</a:t>
            </a:r>
          </a:p>
        </p:txBody>
      </p:sp>
      <p:sp>
        <p:nvSpPr>
          <p:cNvPr id="4" name="投影片編號版面配置區 3">
            <a:extLst>
              <a:ext uri="{FF2B5EF4-FFF2-40B4-BE49-F238E27FC236}">
                <a16:creationId xmlns:a16="http://schemas.microsoft.com/office/drawing/2014/main" id="{9DD03A6F-B576-4F58-AE9C-3EB14CC8D750}"/>
              </a:ext>
            </a:extLst>
          </p:cNvPr>
          <p:cNvSpPr>
            <a:spLocks noGrp="1"/>
          </p:cNvSpPr>
          <p:nvPr>
            <p:ph type="sldNum" sz="quarter" idx="12"/>
          </p:nvPr>
        </p:nvSpPr>
        <p:spPr/>
        <p:txBody>
          <a:bodyPr/>
          <a:lstStyle/>
          <a:p>
            <a:fld id="{FDB212B7-AEA7-4417-AEBD-1946754A61F6}" type="slidenum">
              <a:rPr lang="en-US" altLang="zh-TW" smtClean="0"/>
              <a:pPr/>
              <a:t>2</a:t>
            </a:fld>
            <a:endParaRPr lang="en-US" altLang="zh-TW"/>
          </a:p>
        </p:txBody>
      </p:sp>
      <p:sp>
        <p:nvSpPr>
          <p:cNvPr id="5" name="AutoShape 2">
            <a:extLst>
              <a:ext uri="{FF2B5EF4-FFF2-40B4-BE49-F238E27FC236}">
                <a16:creationId xmlns:a16="http://schemas.microsoft.com/office/drawing/2014/main" id="{55A6DDCB-69E0-4CE2-8420-929975F9745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a:extLst>
              <a:ext uri="{FF2B5EF4-FFF2-40B4-BE49-F238E27FC236}">
                <a16:creationId xmlns:a16="http://schemas.microsoft.com/office/drawing/2014/main" id="{0CC043AA-7A0A-46F0-8AD3-291D5261E509}"/>
              </a:ext>
            </a:extLst>
          </p:cNvPr>
          <p:cNvPicPr>
            <a:picLocks noChangeAspect="1"/>
          </p:cNvPicPr>
          <p:nvPr/>
        </p:nvPicPr>
        <p:blipFill>
          <a:blip r:embed="rId2"/>
          <a:stretch>
            <a:fillRect/>
          </a:stretch>
        </p:blipFill>
        <p:spPr>
          <a:xfrm>
            <a:off x="4765808" y="2060848"/>
            <a:ext cx="4315858" cy="2057075"/>
          </a:xfrm>
          <a:prstGeom prst="rect">
            <a:avLst/>
          </a:prstGeom>
        </p:spPr>
      </p:pic>
      <p:sp>
        <p:nvSpPr>
          <p:cNvPr id="8" name="文字方塊 7">
            <a:extLst>
              <a:ext uri="{FF2B5EF4-FFF2-40B4-BE49-F238E27FC236}">
                <a16:creationId xmlns:a16="http://schemas.microsoft.com/office/drawing/2014/main" id="{FB405B45-C289-417A-BA78-460618557C2C}"/>
              </a:ext>
            </a:extLst>
          </p:cNvPr>
          <p:cNvSpPr txBox="1"/>
          <p:nvPr/>
        </p:nvSpPr>
        <p:spPr>
          <a:xfrm>
            <a:off x="7236296" y="4078839"/>
            <a:ext cx="2232248" cy="230832"/>
          </a:xfrm>
          <a:prstGeom prst="rect">
            <a:avLst/>
          </a:prstGeom>
          <a:noFill/>
        </p:spPr>
        <p:txBody>
          <a:bodyPr wrap="square">
            <a:spAutoFit/>
          </a:bodyPr>
          <a:lstStyle/>
          <a:p>
            <a:r>
              <a:rPr lang="en-US" altLang="zh-TW" sz="900" b="0" i="1" dirty="0"/>
              <a:t>www.jianshu.com/p/dc212a5c8fac</a:t>
            </a:r>
            <a:endParaRPr lang="zh-TW" altLang="en-US" sz="900" b="0" i="1" dirty="0"/>
          </a:p>
        </p:txBody>
      </p:sp>
      <p:pic>
        <p:nvPicPr>
          <p:cNvPr id="1028" name="Picture 4">
            <a:extLst>
              <a:ext uri="{FF2B5EF4-FFF2-40B4-BE49-F238E27FC236}">
                <a16:creationId xmlns:a16="http://schemas.microsoft.com/office/drawing/2014/main" id="{A58FCB0E-DAF6-4E5F-AD78-8603F0A32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0" y="2060848"/>
            <a:ext cx="4419600" cy="20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8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4B8103-C987-4945-A63E-EA53E0E56962}"/>
              </a:ext>
            </a:extLst>
          </p:cNvPr>
          <p:cNvSpPr>
            <a:spLocks noGrp="1"/>
          </p:cNvSpPr>
          <p:nvPr>
            <p:ph type="title"/>
          </p:nvPr>
        </p:nvSpPr>
        <p:spPr>
          <a:xfrm>
            <a:off x="498376" y="-155668"/>
            <a:ext cx="8147248" cy="130026"/>
          </a:xfrm>
        </p:spPr>
        <p:txBody>
          <a:bodyPr/>
          <a:lstStyle/>
          <a:p>
            <a:endParaRPr lang="zh-TW" altLang="en-US" dirty="0"/>
          </a:p>
        </p:txBody>
      </p:sp>
      <p:sp>
        <p:nvSpPr>
          <p:cNvPr id="3" name="內容版面配置區 2">
            <a:extLst>
              <a:ext uri="{FF2B5EF4-FFF2-40B4-BE49-F238E27FC236}">
                <a16:creationId xmlns:a16="http://schemas.microsoft.com/office/drawing/2014/main" id="{DB1837D5-7ABF-4883-8067-79C94F099DFB}"/>
              </a:ext>
            </a:extLst>
          </p:cNvPr>
          <p:cNvSpPr>
            <a:spLocks noGrp="1"/>
          </p:cNvSpPr>
          <p:nvPr>
            <p:ph idx="1"/>
          </p:nvPr>
        </p:nvSpPr>
        <p:spPr>
          <a:xfrm>
            <a:off x="0" y="58316"/>
            <a:ext cx="9252520" cy="6663159"/>
          </a:xfrm>
        </p:spPr>
        <p:txBody>
          <a:bodyPr/>
          <a:lstStyle/>
          <a:p>
            <a:pPr marL="0" indent="0">
              <a:buNone/>
            </a:pP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大</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思維特徵</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機</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統＋複雜性科學＋實用主義＋後現代</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思維</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樣本約等於全體</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全體代替部分</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雜亂代替精確</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tabLst>
                <a:tab pos="3191510" algn="l"/>
              </a:tabLst>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相關代替因果</a:t>
            </a:r>
            <a:r>
              <a:rPr lang="en-US" altLang="zh-TW" sz="2400" kern="100" dirty="0">
                <a:latin typeface="Cambria Math" panose="02040503050406030204" pitchFamily="18" charset="0"/>
                <a:ea typeface="Cambria Math" panose="02040503050406030204" pitchFamily="18" charset="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「正是這樣」代替「為何這樣」</a:t>
            </a:r>
            <a:r>
              <a:rPr lang="en-US" altLang="zh-TW" sz="2400" kern="100" dirty="0">
                <a:latin typeface="Cambria Math" panose="02040503050406030204" pitchFamily="18" charset="0"/>
                <a:ea typeface="Cambria Math" panose="02040503050406030204" pitchFamily="18" charset="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信息代替知識</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endPar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endParaRPr>
          </a:p>
          <a:p>
            <a:pPr algn="just">
              <a:tabLst>
                <a:tab pos="3191510" algn="l"/>
              </a:tabLst>
            </a:pP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相關關係</a:t>
            </a:r>
            <a:r>
              <a:rPr lang="zh-TW"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已足够</a:t>
            </a:r>
            <a:r>
              <a:rPr lang="en-US" altLang="zh-TW" sz="2400" kern="1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大數據使人不再需要理論</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與</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科學方法</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p>
          <a:p>
            <a:pPr marL="0" indent="0" algn="just">
              <a:buNone/>
              <a:tabLst>
                <a:tab pos="3191510" algn="l"/>
              </a:tabLs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可能是許多</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科學理論的終結者</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如</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認知科學變成認知計算學</a:t>
            </a:r>
          </a:p>
          <a:p>
            <a:pPr algn="just">
              <a:tabLst>
                <a:tab pos="3191510" algn="l"/>
              </a:tabLst>
            </a:pP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不追求因果性、結構性</a:t>
            </a: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統一性</a:t>
            </a:r>
            <a:endPar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endParaRPr>
          </a:p>
          <a:p>
            <a:pPr marL="0" indent="0" algn="just">
              <a:buNone/>
              <a:tabLst>
                <a:tab pos="3191510" algn="l"/>
              </a:tabLst>
            </a:pP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 </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貶斥</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理論</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性</a:t>
            </a: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中心性</a:t>
            </a:r>
            <a:r>
              <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追求</a:t>
            </a: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實</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用</a:t>
            </a:r>
            <a:r>
              <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有用最重要</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tabLst>
                <a:tab pos="3191510" algn="l"/>
              </a:tabLs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呈現出</a:t>
            </a:r>
            <a:r>
              <a:rPr lang="zh-TW"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後現代</a:t>
            </a:r>
            <a:r>
              <a:rPr lang="en-US"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zh-TW" altLang="en-US"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 </a:t>
            </a:r>
            <a:r>
              <a:rPr lang="zh-TW" altLang="en-US" sz="2400" b="1" u="sng"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實用主義</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思維</a:t>
            </a:r>
            <a:r>
              <a:rPr lang="zh-TW" altLang="zh-TW" sz="2400" b="1"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rPr>
              <a:t>色彩</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大數據視覺化</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將數據作静態的或者動態的視覺化處理</a:t>
            </a:r>
            <a:endParaRPr lang="en-US" altLang="zh-TW" sz="8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tabLst>
                <a:tab pos="3191510" algn="l"/>
              </a:tabLst>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是</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統計繪圖和電算機繪圖</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互相匯合與進階發展</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tabLst>
                <a:tab pos="3191510" algn="l"/>
              </a:tabLst>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訴諸左腦輔以右腦</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理性輔以感性</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科學和藝術</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求真和逐美統一</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32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dirty="0"/>
          </a:p>
        </p:txBody>
      </p:sp>
      <p:sp>
        <p:nvSpPr>
          <p:cNvPr id="4" name="投影片編號版面配置區 3">
            <a:extLst>
              <a:ext uri="{FF2B5EF4-FFF2-40B4-BE49-F238E27FC236}">
                <a16:creationId xmlns:a16="http://schemas.microsoft.com/office/drawing/2014/main" id="{D451C33C-5712-474E-96C7-8F2D65EF5FA3}"/>
              </a:ext>
            </a:extLst>
          </p:cNvPr>
          <p:cNvSpPr>
            <a:spLocks noGrp="1"/>
          </p:cNvSpPr>
          <p:nvPr>
            <p:ph type="sldNum" sz="quarter" idx="12"/>
          </p:nvPr>
        </p:nvSpPr>
        <p:spPr/>
        <p:txBody>
          <a:bodyPr/>
          <a:lstStyle/>
          <a:p>
            <a:fld id="{55436794-EC18-4AE1-8ABB-83CC2A36505B}" type="slidenum">
              <a:rPr lang="en-US" altLang="zh-TW" smtClean="0"/>
              <a:pPr/>
              <a:t>20</a:t>
            </a:fld>
            <a:endParaRPr lang="en-US" altLang="zh-TW"/>
          </a:p>
        </p:txBody>
      </p:sp>
      <p:pic>
        <p:nvPicPr>
          <p:cNvPr id="5" name="Picture 2" descr="有用的就是對的－實用主義Pragmatism | Teach You Something Useless">
            <a:extLst>
              <a:ext uri="{FF2B5EF4-FFF2-40B4-BE49-F238E27FC236}">
                <a16:creationId xmlns:a16="http://schemas.microsoft.com/office/drawing/2014/main" id="{B7095AF7-EFFD-4F7E-BE30-10A7A3799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636912"/>
            <a:ext cx="1691680" cy="1861033"/>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id="{768BC265-CB6D-456F-BD78-2FFB63555A5C}"/>
              </a:ext>
            </a:extLst>
          </p:cNvPr>
          <p:cNvSpPr txBox="1"/>
          <p:nvPr/>
        </p:nvSpPr>
        <p:spPr>
          <a:xfrm>
            <a:off x="8514692" y="4397237"/>
            <a:ext cx="792088" cy="369332"/>
          </a:xfrm>
          <a:prstGeom prst="rect">
            <a:avLst/>
          </a:prstGeom>
          <a:noFill/>
        </p:spPr>
        <p:txBody>
          <a:bodyPr wrap="square">
            <a:spAutoFit/>
          </a:bodyPr>
          <a:lstStyle/>
          <a:p>
            <a:r>
              <a:rPr lang="zh-TW" altLang="en-US" dirty="0">
                <a:latin typeface="標楷體" panose="03000509000000000000" pitchFamily="65" charset="-120"/>
                <a:ea typeface="標楷體" panose="03000509000000000000" pitchFamily="65" charset="-120"/>
              </a:rPr>
              <a:t>杜威</a:t>
            </a:r>
            <a:endParaRPr lang="zh-TW" altLang="en-US" dirty="0"/>
          </a:p>
        </p:txBody>
      </p:sp>
    </p:spTree>
    <p:extLst>
      <p:ext uri="{BB962C8B-B14F-4D97-AF65-F5344CB8AC3E}">
        <p14:creationId xmlns:p14="http://schemas.microsoft.com/office/powerpoint/2010/main" val="313931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23CB72F5-DBEF-4184-A423-8E6CD73911F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5149080" y="-3483768"/>
            <a:ext cx="15226667" cy="11420008"/>
          </a:xfrm>
          <a:prstGeom prst="rect">
            <a:avLst/>
          </a:prstGeom>
          <a:noFill/>
          <a:extLst>
            <a:ext uri="{909E8E84-426E-40DD-AFC4-6F175D3DCCD1}">
              <a14:hiddenFill xmlns:a14="http://schemas.microsoft.com/office/drawing/2010/main">
                <a:solidFill>
                  <a:srgbClr val="FFFFFF"/>
                </a:solidFill>
              </a14:hiddenFill>
            </a:ext>
          </a:extLst>
        </p:spPr>
      </p:pic>
      <p:sp>
        <p:nvSpPr>
          <p:cNvPr id="141315" name="內容版面配置區 2">
            <a:extLst>
              <a:ext uri="{FF2B5EF4-FFF2-40B4-BE49-F238E27FC236}">
                <a16:creationId xmlns:a16="http://schemas.microsoft.com/office/drawing/2014/main" id="{36F5E18E-E9AC-47CF-AC27-E239C44A34D5}"/>
              </a:ext>
            </a:extLst>
          </p:cNvPr>
          <p:cNvSpPr>
            <a:spLocks noGrp="1"/>
          </p:cNvSpPr>
          <p:nvPr>
            <p:ph idx="1"/>
          </p:nvPr>
        </p:nvSpPr>
        <p:spPr>
          <a:xfrm>
            <a:off x="-108520" y="0"/>
            <a:ext cx="9488966" cy="6858000"/>
          </a:xfrm>
          <a:noFill/>
          <a:effectLst>
            <a:glow rad="139700">
              <a:schemeClr val="accent2">
                <a:satMod val="175000"/>
                <a:alpha val="40000"/>
              </a:schemeClr>
            </a:glow>
            <a:outerShdw blurRad="762000" dist="50800" dir="5400000" algn="ctr" rotWithShape="0">
              <a:srgbClr val="000000">
                <a:alpha val="0"/>
              </a:srgbClr>
            </a:outerShdw>
            <a:softEdge rad="495300"/>
          </a:effectLst>
        </p:spPr>
        <p:txBody>
          <a:bodyPr>
            <a:normAutofit fontScale="92500" lnSpcReduction="10000"/>
          </a:bodyPr>
          <a:lstStyle/>
          <a:p>
            <a:pPr indent="0">
              <a:lnSpc>
                <a:spcPct val="90000"/>
              </a:lnSpc>
              <a:buNone/>
            </a:pPr>
            <a:endParaRPr lang="zh-TW" altLang="zh-TW" sz="18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三</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價值論</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數據即力量」</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是</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21</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世紀的時代精神</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荀柏格「大數據是未來</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是新的油田和金礦」</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－具永續性</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涂子沛「</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得</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數據</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者得天下</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數據是新經濟、未來智能社會土壤」</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(1)</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大數據是人工智能</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(AI)</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rPr>
              <a:t>戰略</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、管理、</a:t>
            </a:r>
            <a:r>
              <a:rPr lang="zh-TW" altLang="en-US" sz="2400" b="1" kern="100" dirty="0">
                <a:solidFill>
                  <a:schemeClr val="tx1">
                    <a:lumMod val="95000"/>
                  </a:schemeClr>
                </a:solidFill>
                <a:effectLst/>
                <a:latin typeface="標楷體" panose="03000509000000000000" pitchFamily="65" charset="-120"/>
                <a:ea typeface="標楷體" panose="03000509000000000000" pitchFamily="65" charset="-120"/>
                <a:cs typeface="Times New Roman" panose="02020603050405020304" pitchFamily="18" charset="0"/>
                <a:hlinkClick r:id="rId3" action="ppaction://hlinkfile">
                  <a:extLst>
                    <a:ext uri="{A12FA001-AC4F-418D-AE19-62706E023703}">
                      <ahyp:hlinkClr xmlns:ahyp="http://schemas.microsoft.com/office/drawing/2018/hyperlinkcolor" val="tx"/>
                    </a:ext>
                  </a:extLst>
                </a:hlinkClick>
              </a:rPr>
              <a:t>決策</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創新</a:t>
            </a:r>
            <a:r>
              <a:rPr lang="zh-TW" altLang="zh-TW" sz="2400" b="1" kern="100" spc="75"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基礎</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(2)</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大數據擴展</a:t>
            </a:r>
            <a:r>
              <a:rPr lang="zh-TW" altLang="zh-TW" sz="2400" b="1" kern="0" dirty="0">
                <a:solidFill>
                  <a:srgbClr val="FFFFFF"/>
                </a:solidFill>
                <a:effectLst/>
                <a:latin typeface="標楷體" panose="03000509000000000000" pitchFamily="65" charset="-120"/>
                <a:ea typeface="標楷體" panose="03000509000000000000" pitchFamily="65" charset="-120"/>
                <a:cs typeface="DFKaiShu-SB-Estd-BF"/>
              </a:rPr>
              <a:t>人的有限</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理</a:t>
            </a:r>
            <a:r>
              <a:rPr lang="zh-TW" altLang="zh-TW" sz="2400" b="1" kern="0" dirty="0">
                <a:solidFill>
                  <a:srgbClr val="FFFFFF"/>
                </a:solidFill>
                <a:effectLst/>
                <a:latin typeface="標楷體" panose="03000509000000000000" pitchFamily="65" charset="-120"/>
                <a:ea typeface="標楷體" panose="03000509000000000000" pitchFamily="65" charset="-120"/>
                <a:cs typeface="DFKaiShu-SB-Estd-BF"/>
              </a:rPr>
              <a:t>性</a:t>
            </a:r>
            <a:endPar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(3)</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大數據具有新的歷史和文化意義</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lnSpc>
                <a:spcPct val="90000"/>
              </a:lnSpc>
              <a:buNone/>
            </a:pPr>
            <a:endParaRPr lang="en-US" altLang="zh-TW" sz="2400" b="1" kern="100" dirty="0">
              <a:solidFill>
                <a:srgbClr val="FFFFFF"/>
              </a:solidFill>
              <a:effectLst/>
              <a:latin typeface="標楷體" panose="03000509000000000000" pitchFamily="65" charset="-120"/>
              <a:ea typeface="標楷體" panose="03000509000000000000" pitchFamily="65" charset="-120"/>
              <a:cs typeface="Tahoma" panose="020B0604030504040204" pitchFamily="34" charset="0"/>
            </a:endParaRPr>
          </a:p>
          <a:p>
            <a:pPr marL="0" indent="0">
              <a:lnSpc>
                <a:spcPct val="90000"/>
              </a:lnSpc>
              <a:buNone/>
              <a:tabLst>
                <a:tab pos="3191510" algn="l"/>
              </a:tabLst>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solidFill>
                  <a:srgbClr val="FFFFFF"/>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歷史的數據化</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涂「今後</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所有歷史紀錄都將以數據形式存在</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歷史</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tabLst>
                <a:tab pos="3191510" algn="l"/>
              </a:tabLst>
            </a:pP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將是動態</a:t>
            </a:r>
            <a:r>
              <a:rPr lang="zh-TW" altLang="zh-TW" sz="2400" b="1" kern="0" dirty="0">
                <a:solidFill>
                  <a:srgbClr val="FFFFFF"/>
                </a:solidFill>
                <a:effectLst/>
                <a:latin typeface="標楷體" panose="03000509000000000000" pitchFamily="65" charset="-120"/>
                <a:ea typeface="標楷體" panose="03000509000000000000" pitchFamily="65" charset="-120"/>
                <a:cs typeface="新細明體" panose="02020500000000000000" pitchFamily="18" charset="-120"/>
              </a:rPr>
              <a:t>的</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數據</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數據</a:t>
            </a:r>
            <a:r>
              <a:rPr lang="zh-TW" altLang="zh-TW" sz="2400" b="1" kern="0" dirty="0">
                <a:solidFill>
                  <a:srgbClr val="FFFFFF"/>
                </a:solidFill>
                <a:effectLst/>
                <a:latin typeface="標楷體" panose="03000509000000000000" pitchFamily="65" charset="-120"/>
                <a:ea typeface="標楷體" panose="03000509000000000000" pitchFamily="65" charset="-120"/>
                <a:cs typeface="新細明體" panose="02020500000000000000" pitchFamily="18" charset="-120"/>
              </a:rPr>
              <a:t>是静</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態</a:t>
            </a:r>
            <a:r>
              <a:rPr lang="zh-TW" altLang="zh-TW" sz="2400" b="1" kern="0" dirty="0">
                <a:solidFill>
                  <a:srgbClr val="FFFFFF"/>
                </a:solidFill>
                <a:effectLst/>
                <a:latin typeface="標楷體" panose="03000509000000000000" pitchFamily="65" charset="-120"/>
                <a:ea typeface="標楷體" panose="03000509000000000000" pitchFamily="65" charset="-120"/>
                <a:cs typeface="新細明體" panose="02020500000000000000" pitchFamily="18" charset="-120"/>
              </a:rPr>
              <a:t>的</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歷史</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600" dirty="0">
                <a:effectLst/>
                <a:latin typeface="標楷體" panose="03000509000000000000" pitchFamily="65" charset="-120"/>
                <a:ea typeface="標楷體" panose="03000509000000000000" pitchFamily="65" charset="-120"/>
              </a:rPr>
              <a:t>歷史的碎片</a:t>
            </a:r>
            <a:r>
              <a:rPr lang="en-US" altLang="zh-TW" sz="2600" dirty="0">
                <a:effectLst/>
                <a:latin typeface="標楷體" panose="03000509000000000000" pitchFamily="65" charset="-120"/>
                <a:ea typeface="標楷體" panose="03000509000000000000" pitchFamily="65" charset="-120"/>
              </a:rPr>
              <a:t>,</a:t>
            </a:r>
            <a:r>
              <a:rPr lang="zh-TW" altLang="en-US" sz="2600" dirty="0">
                <a:effectLst/>
                <a:latin typeface="標楷體" panose="03000509000000000000" pitchFamily="65" charset="-120"/>
                <a:ea typeface="標楷體" panose="03000509000000000000" pitchFamily="65" charset="-120"/>
              </a:rPr>
              <a:t>就是游離的數據</a:t>
            </a:r>
            <a:endParaRPr lang="en-US" altLang="zh-TW" sz="2600" dirty="0">
              <a:effectLst/>
              <a:latin typeface="標楷體" panose="03000509000000000000" pitchFamily="65" charset="-120"/>
              <a:ea typeface="標楷體" panose="03000509000000000000" pitchFamily="65" charset="-120"/>
            </a:endParaRPr>
          </a:p>
          <a:p>
            <a:pPr marL="0" indent="0">
              <a:lnSpc>
                <a:spcPct val="90000"/>
              </a:lnSpc>
              <a:buNone/>
              <a:tabLst>
                <a:tab pos="3191510" algn="l"/>
              </a:tabLst>
            </a:pPr>
            <a:r>
              <a:rPr lang="en-US" altLang="zh-TW" sz="2600" dirty="0">
                <a:latin typeface="標楷體" panose="03000509000000000000" pitchFamily="65" charset="-120"/>
                <a:ea typeface="標楷體" panose="03000509000000000000" pitchFamily="65" charset="-120"/>
              </a:rPr>
              <a:t>     </a:t>
            </a:r>
            <a:r>
              <a:rPr lang="zh-TW" altLang="en-US" sz="2600" dirty="0">
                <a:effectLst/>
                <a:latin typeface="標楷體" panose="03000509000000000000" pitchFamily="65" charset="-120"/>
                <a:ea typeface="標楷體" panose="03000509000000000000" pitchFamily="65" charset="-120"/>
              </a:rPr>
              <a:t>歷史的迷霧</a:t>
            </a:r>
            <a:r>
              <a:rPr lang="en-US" altLang="zh-TW" sz="2600" dirty="0">
                <a:effectLst/>
                <a:latin typeface="標楷體" panose="03000509000000000000" pitchFamily="65" charset="-120"/>
                <a:ea typeface="標楷體" panose="03000509000000000000" pitchFamily="65" charset="-120"/>
              </a:rPr>
              <a:t>,</a:t>
            </a:r>
            <a:r>
              <a:rPr lang="zh-TW" altLang="en-US" sz="2600" dirty="0">
                <a:effectLst/>
                <a:latin typeface="標楷體" panose="03000509000000000000" pitchFamily="65" charset="-120"/>
                <a:ea typeface="標楷體" panose="03000509000000000000" pitchFamily="65" charset="-120"/>
              </a:rPr>
              <a:t>就是模糊的數據</a:t>
            </a:r>
            <a:r>
              <a:rPr lang="en-US" altLang="zh-TW" sz="2600" dirty="0">
                <a:effectLst/>
                <a:latin typeface="標楷體" panose="03000509000000000000" pitchFamily="65" charset="-120"/>
                <a:ea typeface="標楷體" panose="03000509000000000000" pitchFamily="65" charset="-120"/>
              </a:rPr>
              <a:t>;</a:t>
            </a:r>
            <a:r>
              <a:rPr lang="zh-TW" altLang="en-US" sz="2600" dirty="0">
                <a:effectLst/>
                <a:latin typeface="標楷體" panose="03000509000000000000" pitchFamily="65" charset="-120"/>
                <a:ea typeface="標楷體" panose="03000509000000000000" pitchFamily="65" charset="-120"/>
              </a:rPr>
              <a:t>歷史的盲點</a:t>
            </a:r>
            <a:r>
              <a:rPr lang="en-US" altLang="zh-TW" sz="2600" dirty="0">
                <a:effectLst/>
                <a:latin typeface="標楷體" panose="03000509000000000000" pitchFamily="65" charset="-120"/>
                <a:ea typeface="標楷體" panose="03000509000000000000" pitchFamily="65" charset="-120"/>
              </a:rPr>
              <a:t>,</a:t>
            </a:r>
            <a:r>
              <a:rPr lang="zh-TW" altLang="en-US" sz="2600" dirty="0">
                <a:effectLst/>
                <a:latin typeface="標楷體" panose="03000509000000000000" pitchFamily="65" charset="-120"/>
                <a:ea typeface="標楷體" panose="03000509000000000000" pitchFamily="65" charset="-120"/>
              </a:rPr>
              <a:t>就是缺失的數據</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tabLst>
                <a:tab pos="3191510" algn="l"/>
              </a:tabLst>
            </a:pPr>
            <a:r>
              <a:rPr lang="en-US" altLang="zh-TW" sz="2400" b="1" kern="100" dirty="0">
                <a:solidFill>
                  <a:srgbClr val="FFFFFF"/>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歷史將</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成為真實的歷史</a:t>
            </a:r>
            <a:r>
              <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是</a:t>
            </a:r>
            <a:r>
              <a:rPr lang="zh-TW" altLang="en-US"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全</a:t>
            </a:r>
            <a:r>
              <a:rPr lang="zh-TW"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人類傳記</a:t>
            </a: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a:lnSpc>
                <a:spcPct val="90000"/>
              </a:lnSpc>
              <a:tabLst>
                <a:tab pos="3191510" algn="l"/>
              </a:tabLst>
            </a:pPr>
            <a:endParaRPr lang="en-US" altLang="zh-TW" sz="2400" b="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tabLst>
                <a:tab pos="3191510" algn="l"/>
              </a:tabLst>
            </a:pP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文化研究寶庫</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大數據世界－</a:t>
            </a:r>
            <a:r>
              <a:rPr lang="zh-TW" altLang="en-US"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智能時代</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新型</a:t>
            </a:r>
            <a:r>
              <a:rPr lang="zh-TW" altLang="zh-TW" sz="28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精神大舞台</a:t>
            </a:r>
            <a:r>
              <a:rPr lang="zh-TW" altLang="en-US" sz="28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8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大墳場</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a:t>
            </a:r>
          </a:p>
          <a:p>
            <a:pPr marL="0" indent="0">
              <a:lnSpc>
                <a:spcPct val="90000"/>
              </a:lnSpc>
              <a:buNone/>
              <a:tabLst>
                <a:tab pos="3191510" algn="l"/>
              </a:tabLst>
            </a:pPr>
            <a:r>
              <a:rPr lang="en-US" altLang="zh-TW" sz="2400" b="1" kern="100" dirty="0">
                <a:solidFill>
                  <a:srgbClr val="FFFFFF"/>
                </a:solidFill>
                <a:latin typeface="標楷體" panose="03000509000000000000" pitchFamily="65" charset="-120"/>
                <a:ea typeface="標楷體" panose="03000509000000000000" pitchFamily="65" charset="-120"/>
                <a:cs typeface="Arial" panose="020B0604020202020204" pitchFamily="34"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千億無名古人逝</a:t>
            </a:r>
            <a:r>
              <a:rPr lang="zh-TW" altLang="en-US"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去</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未留</a:t>
            </a:r>
            <a:r>
              <a:rPr lang="zh-TW" altLang="en-US"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痕跡 → 今後</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大數據世界埋葬著所有</a:t>
            </a:r>
            <a:endPar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lnSpc>
                <a:spcPct val="90000"/>
              </a:lnSpc>
              <a:buNone/>
              <a:tabLst>
                <a:tab pos="3191510" algn="l"/>
              </a:tabLst>
            </a:pP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逝者留下的精神</a:t>
            </a:r>
            <a:r>
              <a:rPr lang="zh-TW" altLang="en-US"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遺骸－即</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行為數據</a:t>
            </a:r>
            <a:r>
              <a:rPr lang="en-US"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 → </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可用大數據技術</a:t>
            </a:r>
            <a:r>
              <a:rPr lang="zh-TW" altLang="en-US"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去</a:t>
            </a:r>
            <a:r>
              <a:rPr lang="zh-TW" altLang="zh-TW" sz="2400" b="1" kern="100" dirty="0">
                <a:solidFill>
                  <a:srgbClr val="FFFFFF"/>
                </a:solidFill>
                <a:effectLst/>
                <a:latin typeface="標楷體" panose="03000509000000000000" pitchFamily="65" charset="-120"/>
                <a:ea typeface="標楷體" panose="03000509000000000000" pitchFamily="65" charset="-120"/>
                <a:cs typeface="Arial" panose="020B0604020202020204" pitchFamily="34" charset="0"/>
              </a:rPr>
              <a:t>研究</a:t>
            </a:r>
            <a:endParaRPr lang="zh-TW" altLang="en-US" sz="2400" b="1" dirty="0">
              <a:solidFill>
                <a:srgbClr val="FFFFFF"/>
              </a:solidFill>
              <a:latin typeface="標楷體" panose="03000509000000000000" pitchFamily="65" charset="-120"/>
              <a:ea typeface="標楷體" panose="03000509000000000000" pitchFamily="65" charset="-120"/>
            </a:endParaRPr>
          </a:p>
          <a:p>
            <a:pPr marL="0" indent="0">
              <a:lnSpc>
                <a:spcPct val="90000"/>
              </a:lnSpc>
              <a:buNone/>
              <a:tabLst>
                <a:tab pos="3191510" algn="l"/>
              </a:tabLst>
            </a:pPr>
            <a:endParaRPr lang="en-US" altLang="zh-TW" sz="18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endParaRPr lang="en-US" altLang="zh-TW" sz="9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endParaRPr lang="en-US" altLang="zh-TW" sz="9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endParaRPr lang="en-US" altLang="zh-TW" sz="900" kern="100" dirty="0">
              <a:solidFill>
                <a:srgbClr val="FFFFFF"/>
              </a:solidFill>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endParaRPr lang="en-US" altLang="zh-TW" sz="9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None/>
            </a:pPr>
            <a:r>
              <a:rPr lang="en-US" altLang="zh-TW" sz="9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800" i="1"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technews.tw/2019/03/17</a:t>
            </a:r>
          </a:p>
          <a:p>
            <a:pPr marL="0" indent="0">
              <a:lnSpc>
                <a:spcPct val="90000"/>
              </a:lnSpc>
              <a:buNone/>
            </a:pPr>
            <a:endParaRPr lang="en-US" altLang="zh-TW" sz="1800" kern="100" dirty="0">
              <a:solidFill>
                <a:srgbClr val="FFFFFF"/>
              </a:solidFill>
              <a:latin typeface="標楷體" panose="03000509000000000000" pitchFamily="65" charset="-120"/>
              <a:ea typeface="標楷體" panose="03000509000000000000" pitchFamily="65" charset="-120"/>
              <a:cs typeface="Times New Roman" panose="02020603050405020304" pitchFamily="18" charset="0"/>
            </a:endParaRPr>
          </a:p>
          <a:p>
            <a:pPr indent="0">
              <a:lnSpc>
                <a:spcPct val="90000"/>
              </a:lnSpc>
              <a:buNone/>
            </a:pPr>
            <a:endParaRPr lang="zh-TW" altLang="zh-TW" sz="1800" kern="100" dirty="0">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ct val="90000"/>
              </a:lnSpc>
              <a:buFontTx/>
              <a:buNone/>
            </a:pPr>
            <a:endParaRPr lang="zh-TW" altLang="en-US" sz="1800" dirty="0">
              <a:solidFill>
                <a:srgbClr val="FFFFFF"/>
              </a:solidFill>
            </a:endParaRPr>
          </a:p>
        </p:txBody>
      </p:sp>
      <p:sp>
        <p:nvSpPr>
          <p:cNvPr id="2" name="投影片編號版面配置區 1">
            <a:extLst>
              <a:ext uri="{FF2B5EF4-FFF2-40B4-BE49-F238E27FC236}">
                <a16:creationId xmlns:a16="http://schemas.microsoft.com/office/drawing/2014/main" id="{D7156BB1-B3A4-4822-9B99-1BD20E96A2B4}"/>
              </a:ext>
            </a:extLst>
          </p:cNvPr>
          <p:cNvSpPr>
            <a:spLocks noGrp="1"/>
          </p:cNvSpPr>
          <p:nvPr>
            <p:ph type="sldNum" sz="quarter" idx="12"/>
          </p:nvPr>
        </p:nvSpPr>
        <p:spPr>
          <a:xfrm>
            <a:off x="6457950" y="6356350"/>
            <a:ext cx="2057400" cy="365125"/>
          </a:xfrm>
        </p:spPr>
        <p:txBody>
          <a:bodyPr>
            <a:normAutofit/>
          </a:bodyPr>
          <a:lstStyle/>
          <a:p>
            <a:pPr>
              <a:spcAft>
                <a:spcPts val="600"/>
              </a:spcAft>
            </a:pPr>
            <a:fld id="{55436794-EC18-4AE1-8ABB-83CC2A36505B}" type="slidenum">
              <a:rPr lang="en-US" altLang="zh-TW" sz="1000">
                <a:solidFill>
                  <a:srgbClr val="FFFFFF"/>
                </a:solidFill>
              </a:rPr>
              <a:pPr>
                <a:spcAft>
                  <a:spcPts val="600"/>
                </a:spcAft>
              </a:pPr>
              <a:t>21</a:t>
            </a:fld>
            <a:endParaRPr lang="en-US" altLang="zh-TW" sz="1000">
              <a:solidFill>
                <a:srgbClr val="FFFFFF"/>
              </a:solidFill>
            </a:endParaRPr>
          </a:p>
        </p:txBody>
      </p:sp>
      <p:sp>
        <p:nvSpPr>
          <p:cNvPr id="141314" name="標題 1">
            <a:extLst>
              <a:ext uri="{FF2B5EF4-FFF2-40B4-BE49-F238E27FC236}">
                <a16:creationId xmlns:a16="http://schemas.microsoft.com/office/drawing/2014/main" id="{844E7A7F-B4CF-40FF-BD6F-ED3F46877034}"/>
              </a:ext>
            </a:extLst>
          </p:cNvPr>
          <p:cNvSpPr>
            <a:spLocks noGrp="1"/>
          </p:cNvSpPr>
          <p:nvPr>
            <p:ph type="title"/>
          </p:nvPr>
        </p:nvSpPr>
        <p:spPr>
          <a:xfrm flipV="1">
            <a:off x="395288" y="-99392"/>
            <a:ext cx="8281168" cy="83517"/>
          </a:xfrm>
        </p:spPr>
        <p:txBody>
          <a:bodyPr/>
          <a:lstStyle/>
          <a:p>
            <a:endParaRPr lang="zh-TW" altLang="en-US" sz="3200" dirty="0"/>
          </a:p>
        </p:txBody>
      </p:sp>
    </p:spTree>
  </p:cSld>
  <p:clrMapOvr>
    <a:overrideClrMapping bg1="dk1" tx1="lt1" bg2="dk2" tx2="lt2" accent1="accent1" accent2="accent2" accent3="accent3" accent4="accent4" accent5="accent5" accent6="accent6" hlink="hlink" folHlink="folHlink"/>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FE6317-33F4-4554-9CB1-AF66B289E2A6}"/>
              </a:ext>
            </a:extLst>
          </p:cNvPr>
          <p:cNvSpPr>
            <a:spLocks noGrp="1"/>
          </p:cNvSpPr>
          <p:nvPr>
            <p:ph type="title"/>
          </p:nvPr>
        </p:nvSpPr>
        <p:spPr>
          <a:xfrm>
            <a:off x="606388" y="-106712"/>
            <a:ext cx="7931224" cy="130026"/>
          </a:xfrm>
        </p:spPr>
        <p:txBody>
          <a:bodyPr/>
          <a:lstStyle/>
          <a:p>
            <a:endParaRPr lang="zh-TW" altLang="en-US" dirty="0"/>
          </a:p>
        </p:txBody>
      </p:sp>
      <p:sp>
        <p:nvSpPr>
          <p:cNvPr id="3" name="內容版面配置區 2">
            <a:extLst>
              <a:ext uri="{FF2B5EF4-FFF2-40B4-BE49-F238E27FC236}">
                <a16:creationId xmlns:a16="http://schemas.microsoft.com/office/drawing/2014/main" id="{2827446B-2913-43A0-B9A5-DB074B4310AF}"/>
              </a:ext>
            </a:extLst>
          </p:cNvPr>
          <p:cNvSpPr>
            <a:spLocks noGrp="1"/>
          </p:cNvSpPr>
          <p:nvPr>
            <p:ph idx="1"/>
          </p:nvPr>
        </p:nvSpPr>
        <p:spPr>
          <a:xfrm>
            <a:off x="0" y="23314"/>
            <a:ext cx="9173871" cy="6745135"/>
          </a:xfrm>
        </p:spPr>
        <p:txBody>
          <a:bodyPr/>
          <a:lstStyle/>
          <a:p>
            <a:pPr marL="0" indent="0">
              <a:buNone/>
            </a:pP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四</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倫理學</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PRIOR: </a:t>
            </a:r>
          </a:p>
          <a:p>
            <a:pPr marL="0"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(1)</a:t>
            </a:r>
            <a:r>
              <a:rPr lang="zh-TW" altLang="zh-TW" sz="2400" b="1" kern="100" dirty="0">
                <a:effectLst/>
                <a:latin typeface="標楷體" panose="03000509000000000000" pitchFamily="65" charset="-120"/>
                <a:ea typeface="標楷體" panose="03000509000000000000" pitchFamily="65" charset="-120"/>
                <a:cs typeface="Calibri" panose="020F0502020204030204" pitchFamily="34" charset="0"/>
              </a:rPr>
              <a:t>隱私</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權</a:t>
            </a:r>
            <a:r>
              <a:rPr lang="zh-TW" altLang="zh-TW" sz="2400" b="1" kern="100" dirty="0">
                <a:effectLst/>
                <a:latin typeface="標楷體" panose="03000509000000000000" pitchFamily="65" charset="-120"/>
                <a:ea typeface="標楷體" panose="03000509000000000000" pitchFamily="65" charset="-120"/>
                <a:cs typeface="Calibri" panose="020F0502020204030204" pitchFamily="34" charset="0"/>
              </a:rPr>
              <a:t>和身分</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權</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數位圓形監獄</a:t>
            </a:r>
            <a:r>
              <a:rPr lang="en-US" altLang="zh-TW" sz="2400" b="1"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數位</a:t>
            </a:r>
            <a:r>
              <a:rPr lang="zh-TW" altLang="zh-TW" sz="2400" b="1" u="sng" dirty="0">
                <a:effectLst/>
                <a:latin typeface="標楷體" panose="03000509000000000000" pitchFamily="65" charset="-120"/>
                <a:ea typeface="標楷體" panose="03000509000000000000" pitchFamily="65" charset="-120"/>
                <a:cs typeface="Times New Roman" panose="02020603050405020304" pitchFamily="18" charset="0"/>
              </a:rPr>
              <a:t>利維坦</a:t>
            </a:r>
            <a:endParaRPr lang="en-US" altLang="zh-TW" sz="2400"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rPr>
              <a:t>  Q.</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如何逃離圓形監獄</a:t>
            </a:r>
            <a:r>
              <a:rPr lang="en-US" altLang="zh-TW" sz="2400" dirty="0">
                <a:latin typeface="標楷體" panose="03000509000000000000" pitchFamily="65" charset="-120"/>
                <a:ea typeface="標楷體" panose="03000509000000000000" pitchFamily="65" charset="-12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利維坦</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p>
          <a:p>
            <a:pPr marL="0" indent="0">
              <a:buNone/>
            </a:pPr>
            <a:r>
              <a:rPr lang="zh-TW" altLang="en-US" sz="2400" dirty="0">
                <a:latin typeface="標楷體" panose="03000509000000000000" pitchFamily="65" charset="-120"/>
                <a:ea typeface="標楷體" panose="03000509000000000000" pitchFamily="65" charset="-120"/>
              </a:rPr>
              <a:t>    保護人</a:t>
            </a:r>
            <a:r>
              <a:rPr lang="zh-TW" altLang="zh-TW" sz="2400" dirty="0">
                <a:latin typeface="標楷體" panose="03000509000000000000" pitchFamily="65" charset="-120"/>
                <a:ea typeface="標楷體" panose="03000509000000000000" pitchFamily="65" charset="-120"/>
              </a:rPr>
              <a:t>隱</a:t>
            </a:r>
            <a:r>
              <a:rPr lang="zh-TW" altLang="en-US" sz="2400" dirty="0">
                <a:latin typeface="標楷體" panose="03000509000000000000" pitchFamily="65" charset="-120"/>
                <a:ea typeface="標楷體" panose="03000509000000000000" pitchFamily="65" charset="-120"/>
              </a:rPr>
              <a:t>私和自由</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在數據開</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放和</a:t>
            </a:r>
            <a:r>
              <a:rPr lang="zh-TW" altLang="zh-TW" sz="2400" dirty="0">
                <a:latin typeface="標楷體" panose="03000509000000000000" pitchFamily="65" charset="-120"/>
                <a:ea typeface="標楷體" panose="03000509000000000000" pitchFamily="65" charset="-120"/>
              </a:rPr>
              <a:t>隱</a:t>
            </a:r>
            <a:r>
              <a:rPr lang="zh-TW" altLang="en-US" sz="2400" dirty="0">
                <a:latin typeface="標楷體" panose="03000509000000000000" pitchFamily="65" charset="-120"/>
                <a:ea typeface="標楷體" panose="03000509000000000000" pitchFamily="65" charset="-120"/>
              </a:rPr>
              <a:t>私保護間保持平衡</a:t>
            </a:r>
            <a:r>
              <a:rPr lang="zh-TW" altLang="en-US" sz="2400" b="1" dirty="0">
                <a:latin typeface="標楷體" panose="03000509000000000000" pitchFamily="65" charset="-120"/>
                <a:ea typeface="標楷體" panose="03000509000000000000" pitchFamily="65" charset="-120"/>
              </a:rPr>
              <a:t>？</a:t>
            </a:r>
            <a:r>
              <a:rPr lang="zh-TW" altLang="en-US" sz="2400" dirty="0">
                <a:ea typeface="標楷體" panose="03000509000000000000" pitchFamily="65" charset="-120"/>
              </a:rPr>
              <a:t>人是否有被遺忘</a:t>
            </a:r>
            <a:r>
              <a:rPr lang="zh-TW" altLang="en-US" sz="2400" dirty="0">
                <a:latin typeface="標楷體" panose="03000509000000000000" pitchFamily="65" charset="-120"/>
                <a:ea typeface="標楷體" panose="03000509000000000000" pitchFamily="65" charset="-120"/>
              </a:rPr>
              <a:t>權</a:t>
            </a:r>
            <a:r>
              <a:rPr lang="en-US" altLang="zh-TW" sz="2400" dirty="0">
                <a:latin typeface="標楷體" panose="03000509000000000000" pitchFamily="65" charset="-120"/>
                <a:ea typeface="標楷體" panose="03000509000000000000" pitchFamily="65" charset="-120"/>
              </a:rPr>
              <a:t>? </a:t>
            </a:r>
            <a:endParaRPr lang="en-US" altLang="zh-TW" sz="800" b="1" i="1"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(2)</a:t>
            </a:r>
            <a:r>
              <a:rPr lang="zh-TW" altLang="en-US" sz="2400" b="1" dirty="0">
                <a:latin typeface="標楷體" panose="03000509000000000000" pitchFamily="65" charset="-120"/>
                <a:ea typeface="標楷體" panose="03000509000000000000" pitchFamily="65" charset="-120"/>
              </a:rPr>
              <a:t>名譽權</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網絡世界匿名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非現實</a:t>
            </a:r>
            <a:r>
              <a:rPr lang="zh-TW" altLang="en-US" sz="2400" dirty="0">
                <a:latin typeface="標楷體" panose="03000509000000000000" pitchFamily="65" charset="-120"/>
                <a:ea typeface="標楷體" panose="03000509000000000000" pitchFamily="65" charset="-120"/>
              </a:rPr>
              <a:t>、無</a:t>
            </a:r>
            <a:r>
              <a:rPr lang="zh-TW" altLang="zh-TW" sz="2400" dirty="0">
                <a:latin typeface="標楷體" panose="03000509000000000000" pitchFamily="65" charset="-120"/>
                <a:ea typeface="標楷體" panose="03000509000000000000" pitchFamily="65" charset="-120"/>
              </a:rPr>
              <a:t>中央權威</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言所欲言</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en-US"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latin typeface="標楷體" panose="03000509000000000000" pitchFamily="65" charset="-120"/>
                <a:ea typeface="標楷體" panose="03000509000000000000" pitchFamily="65" charset="-120"/>
              </a:rPr>
              <a:t>有利於溝通</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 卻也讓網絡變得駭人</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Q.</a:t>
            </a:r>
            <a:r>
              <a:rPr lang="zh-TW" altLang="zh-TW" sz="2400" dirty="0">
                <a:latin typeface="標楷體" panose="03000509000000000000" pitchFamily="65" charset="-120"/>
                <a:ea typeface="標楷體" panose="03000509000000000000" pitchFamily="65" charset="-120"/>
              </a:rPr>
              <a:t>如何防止數據濫用避免網絡謠言、毀謗、霸凌和傷害</a:t>
            </a:r>
            <a:r>
              <a:rPr lang="en-US" altLang="zh-TW" sz="2400" dirty="0">
                <a:latin typeface="標楷體" panose="03000509000000000000" pitchFamily="65" charset="-120"/>
                <a:ea typeface="標楷體" panose="03000509000000000000" pitchFamily="65" charset="-120"/>
              </a:rPr>
              <a:t>? </a:t>
            </a:r>
          </a:p>
          <a:p>
            <a:pPr marL="0" indent="0">
              <a:buNone/>
            </a:pP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如何平衡人的自由與責任？</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人是否有</a:t>
            </a:r>
            <a:r>
              <a:rPr lang="zh-TW" altLang="zh-TW" sz="2400" dirty="0">
                <a:effectLst/>
                <a:latin typeface="標楷體" panose="03000509000000000000" pitchFamily="65" charset="-120"/>
                <a:ea typeface="標楷體" panose="03000509000000000000" pitchFamily="65" charset="-120"/>
                <a:cs typeface="新細明體" panose="02020500000000000000" pitchFamily="18" charset="-120"/>
              </a:rPr>
              <a:t>解釋</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權</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(3)</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所有</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權</a:t>
            </a:r>
            <a:r>
              <a:rPr lang="zh-TW" altLang="zh-TW" sz="2400" b="1" kern="100" dirty="0">
                <a:effectLst/>
                <a:latin typeface="標楷體" panose="03000509000000000000" pitchFamily="65" charset="-120"/>
                <a:ea typeface="標楷體" panose="03000509000000000000" pitchFamily="65" charset="-120"/>
                <a:cs typeface="Calibri" panose="020F0502020204030204" pitchFamily="34" charset="0"/>
              </a:rPr>
              <a:t>和</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規章</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權</a:t>
            </a:r>
            <a:endParaRPr lang="en-US" altLang="zh-TW" sz="2400" b="1"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Q.</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數據所有權或主控權屬於誰</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數據遺產由誰繼承</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垃圾由誰清理</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跨國</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數據倫理</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規章應由何組織</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立法</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訂定</a:t>
            </a:r>
            <a:r>
              <a:rPr lang="en-US" altLang="zh-TW" sz="1800" dirty="0">
                <a:effectLst/>
                <a:ea typeface="新細明體" panose="02020500000000000000" pitchFamily="18" charset="-120"/>
                <a:cs typeface="Times New Roman" panose="02020603050405020304" pitchFamily="18" charset="0"/>
              </a:rPr>
              <a:t>?</a:t>
            </a:r>
            <a:endParaRPr lang="en-US" altLang="zh-TW" sz="2400" b="1"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545B731D-E104-48B3-9E37-23E8AB612DF1}"/>
              </a:ext>
            </a:extLst>
          </p:cNvPr>
          <p:cNvSpPr>
            <a:spLocks noGrp="1"/>
          </p:cNvSpPr>
          <p:nvPr>
            <p:ph type="sldNum" sz="quarter" idx="12"/>
          </p:nvPr>
        </p:nvSpPr>
        <p:spPr/>
        <p:txBody>
          <a:bodyPr/>
          <a:lstStyle/>
          <a:p>
            <a:fld id="{55436794-EC18-4AE1-8ABB-83CC2A36505B}" type="slidenum">
              <a:rPr lang="en-US" altLang="zh-TW" smtClean="0"/>
              <a:pPr/>
              <a:t>22</a:t>
            </a:fld>
            <a:endParaRPr lang="en-US" altLang="zh-TW"/>
          </a:p>
        </p:txBody>
      </p:sp>
      <p:pic>
        <p:nvPicPr>
          <p:cNvPr id="5" name="圖片 4">
            <a:extLst>
              <a:ext uri="{FF2B5EF4-FFF2-40B4-BE49-F238E27FC236}">
                <a16:creationId xmlns:a16="http://schemas.microsoft.com/office/drawing/2014/main" id="{BCE26C88-C67D-41BF-AC7E-A40BD9898848}"/>
              </a:ext>
            </a:extLst>
          </p:cNvPr>
          <p:cNvPicPr>
            <a:picLocks noChangeAspect="1"/>
          </p:cNvPicPr>
          <p:nvPr/>
        </p:nvPicPr>
        <p:blipFill>
          <a:blip r:embed="rId2"/>
          <a:stretch>
            <a:fillRect/>
          </a:stretch>
        </p:blipFill>
        <p:spPr>
          <a:xfrm>
            <a:off x="4716016" y="-23708"/>
            <a:ext cx="4608512" cy="2316087"/>
          </a:xfrm>
          <a:prstGeom prst="rect">
            <a:avLst/>
          </a:prstGeom>
        </p:spPr>
      </p:pic>
      <p:sp>
        <p:nvSpPr>
          <p:cNvPr id="7" name="文字方塊 6">
            <a:extLst>
              <a:ext uri="{FF2B5EF4-FFF2-40B4-BE49-F238E27FC236}">
                <a16:creationId xmlns:a16="http://schemas.microsoft.com/office/drawing/2014/main" id="{5EC1BD1E-E83D-447A-8A31-1CF5844856A4}"/>
              </a:ext>
            </a:extLst>
          </p:cNvPr>
          <p:cNvSpPr txBox="1"/>
          <p:nvPr/>
        </p:nvSpPr>
        <p:spPr>
          <a:xfrm>
            <a:off x="7119686" y="2292379"/>
            <a:ext cx="2073192" cy="215444"/>
          </a:xfrm>
          <a:prstGeom prst="rect">
            <a:avLst/>
          </a:prstGeom>
          <a:noFill/>
        </p:spPr>
        <p:txBody>
          <a:bodyPr wrap="square">
            <a:spAutoFit/>
          </a:bodyPr>
          <a:lstStyle/>
          <a:p>
            <a:r>
              <a:rPr lang="en-US" altLang="zh-TW" sz="800" b="0" dirty="0">
                <a:latin typeface="標楷體" panose="03000509000000000000" pitchFamily="65" charset="-120"/>
                <a:ea typeface="標楷體" panose="03000509000000000000" pitchFamily="65" charset="-120"/>
              </a:rPr>
              <a:t>www.bilibili.com/s/video/BV1ut41177kx</a:t>
            </a:r>
            <a:endParaRPr lang="zh-TW" altLang="en-US" sz="800" b="0" dirty="0"/>
          </a:p>
        </p:txBody>
      </p:sp>
    </p:spTree>
    <p:extLst>
      <p:ext uri="{BB962C8B-B14F-4D97-AF65-F5344CB8AC3E}">
        <p14:creationId xmlns:p14="http://schemas.microsoft.com/office/powerpoint/2010/main" val="116623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251D9F-250A-495C-BBF2-EC59CA0DECBB}"/>
              </a:ext>
            </a:extLst>
          </p:cNvPr>
          <p:cNvSpPr>
            <a:spLocks noGrp="1"/>
          </p:cNvSpPr>
          <p:nvPr>
            <p:ph type="title"/>
          </p:nvPr>
        </p:nvSpPr>
        <p:spPr>
          <a:xfrm>
            <a:off x="107504" y="-507146"/>
            <a:ext cx="8460432" cy="476672"/>
          </a:xfrm>
        </p:spPr>
        <p:txBody>
          <a:bodyPr/>
          <a:lstStyle/>
          <a:p>
            <a:endParaRPr lang="zh-TW" altLang="en-US" sz="2400" b="1" dirty="0"/>
          </a:p>
        </p:txBody>
      </p:sp>
      <p:sp>
        <p:nvSpPr>
          <p:cNvPr id="3" name="內容版面配置區 2">
            <a:extLst>
              <a:ext uri="{FF2B5EF4-FFF2-40B4-BE49-F238E27FC236}">
                <a16:creationId xmlns:a16="http://schemas.microsoft.com/office/drawing/2014/main" id="{06AA4B51-5684-44BF-BF42-07E6558AD1D7}"/>
              </a:ext>
            </a:extLst>
          </p:cNvPr>
          <p:cNvSpPr>
            <a:spLocks noGrp="1"/>
          </p:cNvSpPr>
          <p:nvPr>
            <p:ph idx="1"/>
          </p:nvPr>
        </p:nvSpPr>
        <p:spPr>
          <a:xfrm>
            <a:off x="-54260" y="7075"/>
            <a:ext cx="9252520" cy="6843850"/>
          </a:xfrm>
        </p:spPr>
        <p:txBody>
          <a:bodyPr/>
          <a:lstStyle/>
          <a:p>
            <a:pPr marL="0" indent="0">
              <a:buNone/>
            </a:pPr>
            <a:r>
              <a:rPr lang="en-US"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D.</a:t>
            </a:r>
            <a:r>
              <a:rPr lang="zh-TW"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大數據的挑戰與展望</a:t>
            </a:r>
            <a:r>
              <a:rPr lang="zh-TW" altLang="en-US" sz="2800" b="1" kern="100" dirty="0">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因果科學、</a:t>
            </a:r>
            <a:r>
              <a:rPr lang="zh-TW" altLang="en-US" sz="2800" b="1" kern="100" dirty="0">
                <a:latin typeface="標楷體" panose="03000509000000000000" pitchFamily="65" charset="-120"/>
                <a:ea typeface="標楷體" panose="03000509000000000000" pitchFamily="65" charset="-120"/>
                <a:cs typeface="Times New Roman" panose="02020603050405020304" pitchFamily="18" charset="0"/>
              </a:rPr>
              <a:t>量子計算</a:t>
            </a:r>
            <a:r>
              <a:rPr lang="zh-TW"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與強</a:t>
            </a:r>
            <a:r>
              <a:rPr lang="en-US"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 AI</a:t>
            </a:r>
            <a:endParaRPr lang="en-US" altLang="zh-TW" sz="2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認識論與方法學</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的</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評論</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後現代思維</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複雜性思維的影</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響</a:t>
            </a:r>
            <a:r>
              <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「宏觀性</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模糊性</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全體代替部分</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雜亂代替精確</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相關代替因果」</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對「</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相關代替因果」</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的評論</a:t>
            </a:r>
            <a:endParaRPr lang="en-US" altLang="zh-TW" sz="2400" b="1" dirty="0">
              <a:solidFill>
                <a:srgbClr val="333333"/>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「相關代替因果」</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「正是這樣」代替「為何這樣」</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並不可能</a:t>
            </a:r>
            <a:endParaRPr lang="en-US" altLang="zh-TW" sz="2400"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相關性</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「速求其用」</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應</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轉向到因果性</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「問實求真」</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tabLst>
                <a:tab pos="3191510" algn="l"/>
              </a:tabLst>
            </a:pP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對「</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理論的終結」</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的評論</a:t>
            </a: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智能高科技主義者的盲信與獨斷</a:t>
            </a:r>
            <a:endPar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安德森</a:t>
            </a:r>
            <a:r>
              <a:rPr lang="en-US" altLang="zh-TW"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en-US"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數據驅動法産生的模型</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可完全取代理論驅動法</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    →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「數據驅動建模」奠基於演算法黑箱中傳統數學</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科學方</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法帶來的理論知識</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之上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26282A"/>
                </a:solidFill>
                <a:effectLst/>
                <a:latin typeface="標楷體" panose="03000509000000000000" pitchFamily="65" charset="-120"/>
                <a:ea typeface="標楷體" panose="03000509000000000000" pitchFamily="65" charset="-120"/>
                <a:cs typeface="Times New Roman" panose="02020603050405020304" pitchFamily="18" charset="0"/>
              </a:rPr>
              <a:t>突</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顯後者重要性</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「理論的終結」自身即一理論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陷入悖論</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終結自身</a:t>
            </a:r>
          </a:p>
          <a:p>
            <a:endParaRPr lang="en-US" altLang="zh-TW" sz="2400" kern="100" dirty="0">
              <a:solidFill>
                <a:srgbClr val="000000"/>
              </a:solidFill>
              <a:effectLst/>
              <a:latin typeface="標楷體" panose="03000509000000000000" pitchFamily="65" charset="-120"/>
              <a:ea typeface="標楷體" panose="03000509000000000000" pitchFamily="65" charset="-120"/>
              <a:cs typeface="Tahoma" panose="020B0604030504040204" pitchFamily="34" charset="0"/>
            </a:endParaRPr>
          </a:p>
          <a:p>
            <a:endParaRPr lang="en-US" altLang="zh-TW" sz="2800" kern="100" dirty="0">
              <a:solidFill>
                <a:srgbClr val="000000"/>
              </a:solidFill>
              <a:latin typeface="標楷體" panose="03000509000000000000" pitchFamily="65" charset="-120"/>
              <a:ea typeface="標楷體" panose="03000509000000000000" pitchFamily="65" charset="-120"/>
              <a:cs typeface="Tahoma" panose="020B0604030504040204" pitchFamily="34"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  </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sz="2800" dirty="0"/>
          </a:p>
        </p:txBody>
      </p:sp>
      <p:sp>
        <p:nvSpPr>
          <p:cNvPr id="4" name="投影片編號版面配置區 3">
            <a:extLst>
              <a:ext uri="{FF2B5EF4-FFF2-40B4-BE49-F238E27FC236}">
                <a16:creationId xmlns:a16="http://schemas.microsoft.com/office/drawing/2014/main" id="{D4020449-8AE6-46E0-9B6C-A6C5DBA5D0F3}"/>
              </a:ext>
            </a:extLst>
          </p:cNvPr>
          <p:cNvSpPr>
            <a:spLocks noGrp="1"/>
          </p:cNvSpPr>
          <p:nvPr>
            <p:ph type="sldNum" sz="quarter" idx="12"/>
          </p:nvPr>
        </p:nvSpPr>
        <p:spPr/>
        <p:txBody>
          <a:bodyPr/>
          <a:lstStyle/>
          <a:p>
            <a:fld id="{55436794-EC18-4AE1-8ABB-83CC2A36505B}" type="slidenum">
              <a:rPr lang="en-US" altLang="zh-TW" smtClean="0"/>
              <a:pPr/>
              <a:t>23</a:t>
            </a:fld>
            <a:endParaRPr lang="en-US" altLang="zh-TW" dirty="0"/>
          </a:p>
        </p:txBody>
      </p:sp>
    </p:spTree>
    <p:extLst>
      <p:ext uri="{BB962C8B-B14F-4D97-AF65-F5344CB8AC3E}">
        <p14:creationId xmlns:p14="http://schemas.microsoft.com/office/powerpoint/2010/main" val="3860218011"/>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FA4E39-20EC-482B-B41A-E5C07DEA442A}"/>
              </a:ext>
            </a:extLst>
          </p:cNvPr>
          <p:cNvSpPr>
            <a:spLocks noGrp="1"/>
          </p:cNvSpPr>
          <p:nvPr>
            <p:ph type="title"/>
          </p:nvPr>
        </p:nvSpPr>
        <p:spPr>
          <a:xfrm>
            <a:off x="323528" y="-171400"/>
            <a:ext cx="8136904" cy="171400"/>
          </a:xfrm>
        </p:spPr>
        <p:txBody>
          <a:bodyPr/>
          <a:lstStyle/>
          <a:p>
            <a:endParaRPr lang="zh-TW" altLang="en-US" dirty="0"/>
          </a:p>
        </p:txBody>
      </p:sp>
      <p:sp>
        <p:nvSpPr>
          <p:cNvPr id="3" name="內容版面配置區 2">
            <a:extLst>
              <a:ext uri="{FF2B5EF4-FFF2-40B4-BE49-F238E27FC236}">
                <a16:creationId xmlns:a16="http://schemas.microsoft.com/office/drawing/2014/main" id="{F4AE3CC0-9D8D-400A-BA3A-93FA61B3EDB0}"/>
              </a:ext>
            </a:extLst>
          </p:cNvPr>
          <p:cNvSpPr>
            <a:spLocks noGrp="1"/>
          </p:cNvSpPr>
          <p:nvPr>
            <p:ph idx="1"/>
          </p:nvPr>
        </p:nvSpPr>
        <p:spPr>
          <a:xfrm>
            <a:off x="51736" y="14027"/>
            <a:ext cx="9108504" cy="6707448"/>
          </a:xfrm>
        </p:spPr>
        <p:txBody>
          <a:bodyPr/>
          <a:lstStyle/>
          <a:p>
            <a:pPr marL="0" indent="0">
              <a:buNone/>
            </a:pP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現況、挑戰與展望</a:t>
            </a: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b="1" dirty="0">
                <a:latin typeface="標楷體" panose="03000509000000000000" pitchFamily="65" charset="-120"/>
                <a:ea typeface="標楷體" panose="03000509000000000000" pitchFamily="65" charset="-120"/>
              </a:rPr>
              <a:t>大數據相對於現象界</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永</a:t>
            </a:r>
            <a:r>
              <a:rPr lang="zh-TW" altLang="en-US" sz="2400" b="1" dirty="0">
                <a:latin typeface="標楷體" panose="03000509000000000000" pitchFamily="65" charset="-120"/>
                <a:ea typeface="標楷體" panose="03000509000000000000" pitchFamily="65" charset="-120"/>
              </a:rPr>
              <a:t>遠</a:t>
            </a:r>
            <a:r>
              <a:rPr lang="zh-TW" altLang="zh-TW" sz="2400" b="1" dirty="0">
                <a:latin typeface="標楷體" panose="03000509000000000000" pitchFamily="65" charset="-120"/>
                <a:ea typeface="標楷體" panose="03000509000000000000" pitchFamily="65" charset="-120"/>
              </a:rPr>
              <a:t>是不足道的小數據</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其方法學和統計</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歸納法在基本精神上</a:t>
            </a:r>
            <a:r>
              <a:rPr lang="zh-TW" altLang="en-US" sz="2400" dirty="0">
                <a:latin typeface="標楷體" panose="03000509000000000000" pitchFamily="65" charset="-120"/>
                <a:ea typeface="標楷體" panose="03000509000000000000" pitchFamily="65" charset="-120"/>
              </a:rPr>
              <a:t>相同 － </a:t>
            </a:r>
            <a:r>
              <a:rPr lang="zh-TW" altLang="zh-TW" sz="2400" dirty="0">
                <a:latin typeface="標楷體" panose="03000509000000000000" pitchFamily="65" charset="-120"/>
                <a:ea typeface="標楷體" panose="03000509000000000000" pitchFamily="65" charset="-120"/>
              </a:rPr>
              <a:t>以小見大</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部分窺整體</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差異在</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小</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部分</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的內容</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程度</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隨機性</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複雜性</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代表性上</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大數據思維是要結合機統、複雜性及後現代解構思維</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en-US"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結合過程未完成</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仍在發展</a:t>
            </a:r>
            <a:endParaRPr lang="en-US"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建模</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趨勢</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將不同模型連接</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結合</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如混合</a:t>
            </a:r>
            <a:r>
              <a:rPr lang="zh-TW" altLang="zh-TW" sz="2400" kern="100" dirty="0">
                <a:solidFill>
                  <a:srgbClr val="3F484F"/>
                </a:solidFill>
                <a:effectLst/>
                <a:latin typeface="標楷體" panose="03000509000000000000" pitchFamily="65" charset="-120"/>
                <a:ea typeface="標楷體" panose="03000509000000000000" pitchFamily="65" charset="-120"/>
                <a:cs typeface="Times New Roman" panose="02020603050405020304" pitchFamily="18" charset="0"/>
              </a:rPr>
              <a:t>模型</a:t>
            </a:r>
            <a:endParaRPr lang="en-US" altLang="zh-TW" sz="2400" kern="100" dirty="0">
              <a:solidFill>
                <a:srgbClr val="3F484F"/>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18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實踐</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上</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大數據在「預測未來」遇到困</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離</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如</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/Google Flu Trends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對</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H1N1</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流感發</a:t>
            </a:r>
            <a:r>
              <a:rPr lang="zh-TW" altLang="zh-TW" sz="2400" kern="100" dirty="0">
                <a:effectLst/>
                <a:latin typeface="標楷體" panose="03000509000000000000" pitchFamily="65" charset="-120"/>
                <a:ea typeface="標楷體" panose="03000509000000000000" pitchFamily="65" charset="-120"/>
                <a:cs typeface="Arial" panose="020B0604020202020204" pitchFamily="34" charset="0"/>
              </a:rPr>
              <a:t>生</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率預測過</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高</a:t>
            </a:r>
            <a:r>
              <a:rPr lang="en-US" altLang="zh-TW" sz="8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微軟</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AI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預測引擎</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Bing Predicts &amp; 538 </a:t>
            </a:r>
            <a:r>
              <a:rPr lang="zh-TW" altLang="zh-TW"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rPr>
              <a:t>民調</a:t>
            </a:r>
            <a:r>
              <a:rPr lang="zh-TW" altLang="en-US"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rPr>
              <a:t>網站</a:t>
            </a:r>
            <a:endParaRPr lang="en-US" altLang="zh-TW"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kern="100" dirty="0">
                <a:solidFill>
                  <a:srgbClr val="252525"/>
                </a:solidFill>
                <a:latin typeface="標楷體" panose="03000509000000000000" pitchFamily="65" charset="-120"/>
                <a:ea typeface="標楷體" panose="03000509000000000000" pitchFamily="65" charset="-120"/>
                <a:cs typeface="Arial" panose="020B0604020202020204" pitchFamily="34" charset="0"/>
              </a:rPr>
              <a:t>   →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對</a:t>
            </a:r>
            <a:r>
              <a:rPr lang="zh-TW" altLang="zh-TW" sz="2400" u="sng" kern="100" dirty="0">
                <a:effectLst/>
                <a:latin typeface="標楷體" panose="03000509000000000000" pitchFamily="65" charset="-120"/>
                <a:ea typeface="標楷體" panose="03000509000000000000" pitchFamily="65" charset="-120"/>
                <a:cs typeface="Times New Roman" panose="02020603050405020304" pitchFamily="18" charset="0"/>
              </a:rPr>
              <a:t>美國</a:t>
            </a:r>
            <a:r>
              <a:rPr lang="en-US" altLang="zh-TW" sz="2400" u="sng" kern="100" dirty="0">
                <a:effectLst/>
                <a:latin typeface="標楷體" panose="03000509000000000000" pitchFamily="65" charset="-120"/>
                <a:ea typeface="標楷體" panose="03000509000000000000" pitchFamily="65" charset="-120"/>
                <a:cs typeface="Times New Roman" panose="02020603050405020304" pitchFamily="18" charset="0"/>
              </a:rPr>
              <a:t>2016</a:t>
            </a:r>
            <a:r>
              <a:rPr lang="zh-TW" altLang="zh-TW" sz="2400" u="sng" kern="100" dirty="0">
                <a:effectLst/>
                <a:latin typeface="標楷體" panose="03000509000000000000" pitchFamily="65" charset="-120"/>
                <a:ea typeface="標楷體" panose="03000509000000000000" pitchFamily="65" charset="-120"/>
                <a:cs typeface="Times New Roman" panose="02020603050405020304" pitchFamily="18" charset="0"/>
              </a:rPr>
              <a:t>總統</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大選預測大失凖</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dirty="0">
              <a:latin typeface="標楷體" panose="03000509000000000000" pitchFamily="65" charset="-120"/>
              <a:ea typeface="標楷體" panose="03000509000000000000" pitchFamily="65" charset="-120"/>
            </a:endParaRPr>
          </a:p>
          <a:p>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0A6C6DAD-F2C3-4030-91B6-DED9AD5C39EC}"/>
              </a:ext>
            </a:extLst>
          </p:cNvPr>
          <p:cNvSpPr>
            <a:spLocks noGrp="1"/>
          </p:cNvSpPr>
          <p:nvPr>
            <p:ph type="sldNum" sz="quarter" idx="12"/>
          </p:nvPr>
        </p:nvSpPr>
        <p:spPr/>
        <p:txBody>
          <a:bodyPr/>
          <a:lstStyle/>
          <a:p>
            <a:fld id="{55436794-EC18-4AE1-8ABB-83CC2A36505B}" type="slidenum">
              <a:rPr lang="en-US" altLang="zh-TW" smtClean="0"/>
              <a:pPr/>
              <a:t>24</a:t>
            </a:fld>
            <a:endParaRPr lang="en-US" altLang="zh-TW"/>
          </a:p>
        </p:txBody>
      </p:sp>
      <p:pic>
        <p:nvPicPr>
          <p:cNvPr id="1026" name="Picture 2" descr="打不死的川普(TRUMP)">
            <a:extLst>
              <a:ext uri="{FF2B5EF4-FFF2-40B4-BE49-F238E27FC236}">
                <a16:creationId xmlns:a16="http://schemas.microsoft.com/office/drawing/2014/main" id="{862457F2-CFF5-4B30-A13F-20A55D064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860" y="2632863"/>
            <a:ext cx="2874380" cy="1966949"/>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37196E0-03A1-4112-889B-2BEE87EC1F70}"/>
              </a:ext>
            </a:extLst>
          </p:cNvPr>
          <p:cNvSpPr txBox="1"/>
          <p:nvPr/>
        </p:nvSpPr>
        <p:spPr>
          <a:xfrm>
            <a:off x="7236296" y="4599812"/>
            <a:ext cx="2128537" cy="215444"/>
          </a:xfrm>
          <a:prstGeom prst="rect">
            <a:avLst/>
          </a:prstGeom>
          <a:noFill/>
        </p:spPr>
        <p:txBody>
          <a:bodyPr wrap="square">
            <a:spAutoFit/>
          </a:bodyPr>
          <a:lstStyle/>
          <a:p>
            <a:r>
              <a:rPr lang="en-US" altLang="zh-TW" sz="800" b="0" i="1" kern="100" dirty="0">
                <a:effectLst/>
                <a:latin typeface="標楷體" panose="03000509000000000000" pitchFamily="65" charset="-120"/>
                <a:ea typeface="標楷體" panose="03000509000000000000" pitchFamily="65" charset="-120"/>
                <a:cs typeface="Times New Roman" panose="02020603050405020304" pitchFamily="18" charset="0"/>
              </a:rPr>
              <a:t>www.open.com.hk/content.php?id=2800</a:t>
            </a:r>
            <a:endParaRPr lang="zh-TW" altLang="en-US" sz="800" b="0" i="1" dirty="0"/>
          </a:p>
        </p:txBody>
      </p:sp>
    </p:spTree>
    <p:extLst>
      <p:ext uri="{BB962C8B-B14F-4D97-AF65-F5344CB8AC3E}">
        <p14:creationId xmlns:p14="http://schemas.microsoft.com/office/powerpoint/2010/main" val="357726418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a:extLst>
              <a:ext uri="{FF2B5EF4-FFF2-40B4-BE49-F238E27FC236}">
                <a16:creationId xmlns:a16="http://schemas.microsoft.com/office/drawing/2014/main" id="{7ED4E762-9470-4DD4-BBB9-A92EB988A68E}"/>
              </a:ext>
            </a:extLst>
          </p:cNvPr>
          <p:cNvSpPr>
            <a:spLocks noGrp="1"/>
          </p:cNvSpPr>
          <p:nvPr>
            <p:ph type="title"/>
          </p:nvPr>
        </p:nvSpPr>
        <p:spPr>
          <a:xfrm>
            <a:off x="608385" y="-45719"/>
            <a:ext cx="8078415" cy="45719"/>
          </a:xfrm>
        </p:spPr>
        <p:txBody>
          <a:bodyPr/>
          <a:lstStyle/>
          <a:p>
            <a:endParaRPr lang="zh-TW" altLang="en-US" sz="3200" dirty="0">
              <a:latin typeface="標楷體" panose="03000509000000000000" pitchFamily="65" charset="-120"/>
              <a:ea typeface="標楷體" panose="03000509000000000000" pitchFamily="65" charset="-120"/>
            </a:endParaRPr>
          </a:p>
        </p:txBody>
      </p:sp>
      <p:sp>
        <p:nvSpPr>
          <p:cNvPr id="144387" name="內容版面配置區 2">
            <a:extLst>
              <a:ext uri="{FF2B5EF4-FFF2-40B4-BE49-F238E27FC236}">
                <a16:creationId xmlns:a16="http://schemas.microsoft.com/office/drawing/2014/main" id="{77312A9E-FD11-4703-B4DF-E900D2A35096}"/>
              </a:ext>
            </a:extLst>
          </p:cNvPr>
          <p:cNvSpPr>
            <a:spLocks noGrp="1"/>
          </p:cNvSpPr>
          <p:nvPr>
            <p:ph idx="1"/>
          </p:nvPr>
        </p:nvSpPr>
        <p:spPr>
          <a:xfrm>
            <a:off x="0" y="-428091"/>
            <a:ext cx="9143673" cy="7101408"/>
          </a:xfrm>
        </p:spPr>
        <p:txBody>
          <a:bodyPr/>
          <a:lstStyle/>
          <a:p>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三</a:t>
            </a: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近期重要進展</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(1</a:t>
            </a:r>
            <a:r>
              <a:rPr lang="en-US" altLang="zh-TW" sz="2400" b="1"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21</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世紀</a:t>
            </a:r>
            <a:r>
              <a:rPr lang="zh-TW" altLang="en-US" sz="2400" b="1" dirty="0">
                <a:effectLst/>
                <a:latin typeface="標楷體" panose="03000509000000000000" pitchFamily="65" charset="-120"/>
                <a:ea typeface="標楷體" panose="03000509000000000000" pitchFamily="65" charset="-120"/>
              </a:rPr>
              <a:t>的</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相關性度量</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最大信息係數</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(MIC)</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整體信息係數</a:t>
            </a:r>
            <a:endParaRPr lang="en-US" altLang="zh-TW" sz="2400" b="1"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      (TIC)</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度量變量間線性</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非線性或非函數</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依賴</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關係</a:t>
            </a:r>
            <a:endParaRPr lang="en-US" altLang="zh-TW" sz="24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endParaRPr lang="en-US" altLang="zh-TW" sz="2400" dirty="0">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b="0" i="0" dirty="0">
                <a:solidFill>
                  <a:srgbClr val="333333"/>
                </a:solidFill>
                <a:effectLst/>
                <a:latin typeface="標楷體" panose="03000509000000000000" pitchFamily="65" charset="-120"/>
                <a:ea typeface="標楷體" panose="03000509000000000000" pitchFamily="65" charset="-120"/>
              </a:rPr>
              <a:t>(</a:t>
            </a:r>
            <a:r>
              <a:rPr lang="en-US" altLang="zh-TW" sz="2400" i="0" dirty="0">
                <a:solidFill>
                  <a:srgbClr val="333333"/>
                </a:solidFill>
                <a:effectLst/>
                <a:latin typeface="標楷體" panose="03000509000000000000" pitchFamily="65" charset="-120"/>
                <a:ea typeface="標楷體" panose="03000509000000000000" pitchFamily="65" charset="-120"/>
              </a:rPr>
              <a:t>2</a:t>
            </a:r>
            <a:r>
              <a:rPr lang="en-US" altLang="zh-TW" sz="2400" b="1" i="0" dirty="0">
                <a:solidFill>
                  <a:srgbClr val="333333"/>
                </a:solidFill>
                <a:effectLst/>
                <a:latin typeface="標楷體" panose="03000509000000000000" pitchFamily="65" charset="-120"/>
                <a:ea typeface="標楷體" panose="03000509000000000000" pitchFamily="65" charset="-120"/>
              </a:rPr>
              <a:t>) </a:t>
            </a:r>
            <a:r>
              <a:rPr lang="zh-TW" altLang="en-US" sz="2400" b="1" i="0" dirty="0">
                <a:solidFill>
                  <a:srgbClr val="333333"/>
                </a:solidFill>
                <a:effectLst/>
                <a:latin typeface="標楷體" panose="03000509000000000000" pitchFamily="65" charset="-120"/>
                <a:ea typeface="標楷體" panose="03000509000000000000" pitchFamily="65" charset="-120"/>
              </a:rPr>
              <a:t>數據科學新革命</a:t>
            </a:r>
            <a:r>
              <a:rPr lang="zh-TW" altLang="en-US" sz="2400" b="0" i="0" dirty="0">
                <a:solidFill>
                  <a:srgbClr val="333333"/>
                </a:solidFill>
                <a:effectLst/>
                <a:latin typeface="標楷體" panose="03000509000000000000" pitchFamily="65" charset="-120"/>
                <a:ea typeface="標楷體" panose="03000509000000000000" pitchFamily="65" charset="-120"/>
              </a:rPr>
              <a:t>－</a:t>
            </a:r>
            <a:r>
              <a:rPr lang="zh-TW" altLang="en-US" sz="2400" b="1" i="0" dirty="0">
                <a:solidFill>
                  <a:srgbClr val="333333"/>
                </a:solidFill>
                <a:effectLst/>
                <a:latin typeface="標楷體" panose="03000509000000000000" pitchFamily="65" charset="-120"/>
                <a:ea typeface="標楷體" panose="03000509000000000000" pitchFamily="65" charset="-120"/>
              </a:rPr>
              <a:t>因果革命</a:t>
            </a:r>
            <a:r>
              <a:rPr lang="en-US" altLang="zh-TW" sz="2400" b="0" i="0" dirty="0">
                <a:solidFill>
                  <a:srgbClr val="333333"/>
                </a:solidFill>
                <a:effectLst/>
                <a:latin typeface="標楷體" panose="03000509000000000000" pitchFamily="65" charset="-120"/>
                <a:ea typeface="標楷體" panose="03000509000000000000" pitchFamily="65" charset="-120"/>
              </a:rPr>
              <a:t>(Judea Pearl</a:t>
            </a:r>
            <a:r>
              <a:rPr lang="en-US" altLang="zh-TW" sz="2400" dirty="0">
                <a:solidFill>
                  <a:srgbClr val="333333"/>
                </a:solidFill>
                <a:latin typeface="標楷體" panose="03000509000000000000" pitchFamily="65" charset="-120"/>
                <a:ea typeface="標楷體" panose="03000509000000000000" pitchFamily="65" charset="-120"/>
              </a:rPr>
              <a:t>)</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科研第</a:t>
            </a:r>
            <a:r>
              <a:rPr lang="zh-TW" altLang="en-US" sz="2400" b="1" dirty="0">
                <a:latin typeface="標楷體" panose="03000509000000000000" pitchFamily="65" charset="-120"/>
                <a:ea typeface="標楷體" panose="03000509000000000000" pitchFamily="65" charset="-120"/>
              </a:rPr>
              <a:t>五</a:t>
            </a:r>
            <a:r>
              <a:rPr lang="zh-TW" altLang="zh-TW" sz="2400" b="1" dirty="0">
                <a:latin typeface="標楷體" panose="03000509000000000000" pitchFamily="65" charset="-120"/>
                <a:ea typeface="標楷體" panose="03000509000000000000" pitchFamily="65" charset="-120"/>
              </a:rPr>
              <a:t>範式</a:t>
            </a:r>
            <a:r>
              <a:rPr lang="en-US" altLang="zh-TW" sz="2400" b="1" dirty="0">
                <a:latin typeface="標楷體" panose="03000509000000000000" pitchFamily="65" charset="-120"/>
                <a:ea typeface="標楷體" panose="03000509000000000000" pitchFamily="65" charset="-120"/>
              </a:rPr>
              <a:t>?</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zh-TW" altLang="en-US" sz="2400" b="0" i="0" dirty="0">
                <a:solidFill>
                  <a:srgbClr val="333333"/>
                </a:solidFill>
                <a:effectLst/>
                <a:latin typeface="標楷體" panose="03000509000000000000" pitchFamily="65" charset="-120"/>
                <a:ea typeface="標楷體" panose="03000509000000000000" pitchFamily="65" charset="-120"/>
              </a:rPr>
              <a:t>    </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數據科學新任務</a:t>
            </a:r>
            <a:r>
              <a:rPr lang="en-US" altLang="zh-TW" sz="2400" b="0" i="0" dirty="0">
                <a:solidFill>
                  <a:srgbClr val="333333"/>
                </a:solidFill>
                <a:effectLst/>
                <a:latin typeface="標楷體" panose="03000509000000000000" pitchFamily="65" charset="-120"/>
                <a:ea typeface="標楷體" panose="03000509000000000000" pitchFamily="65" charset="-120"/>
              </a:rPr>
              <a:t>: </a:t>
            </a:r>
            <a:r>
              <a:rPr lang="zh-TW" altLang="en-US" sz="2400" b="0" i="0" dirty="0">
                <a:solidFill>
                  <a:srgbClr val="333333"/>
                </a:solidFill>
                <a:effectLst/>
                <a:latin typeface="標楷體" panose="03000509000000000000" pitchFamily="65" charset="-120"/>
                <a:ea typeface="標楷體" panose="03000509000000000000" pitchFamily="65" charset="-120"/>
              </a:rPr>
              <a:t>預測、描述、反事實預測</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zh-TW" altLang="en-US" sz="2400" b="0" i="0" dirty="0">
                <a:solidFill>
                  <a:srgbClr val="333333"/>
                </a:solidFill>
                <a:effectLst/>
                <a:latin typeface="標楷體" panose="03000509000000000000" pitchFamily="65" charset="-120"/>
                <a:ea typeface="標楷體" panose="03000509000000000000" pitchFamily="65" charset="-120"/>
              </a:rPr>
              <a:t>    </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因果階梯</a:t>
            </a:r>
            <a:r>
              <a:rPr lang="en-US" altLang="zh-TW" sz="2400" dirty="0">
                <a:solidFill>
                  <a:srgbClr val="333333"/>
                </a:solidFill>
                <a:latin typeface="標楷體" panose="03000509000000000000" pitchFamily="65" charset="-120"/>
                <a:ea typeface="標楷體" panose="03000509000000000000" pitchFamily="65" charset="-120"/>
              </a:rPr>
              <a:t>: </a:t>
            </a:r>
            <a:r>
              <a:rPr lang="zh-TW" altLang="en-US" sz="2400" b="0" i="0" dirty="0">
                <a:solidFill>
                  <a:srgbClr val="333333"/>
                </a:solidFill>
                <a:effectLst/>
                <a:latin typeface="標楷體" panose="03000509000000000000" pitchFamily="65" charset="-120"/>
                <a:ea typeface="標楷體" panose="03000509000000000000" pitchFamily="65" charset="-120"/>
              </a:rPr>
              <a:t>關聯</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相關</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看</a:t>
            </a:r>
            <a:r>
              <a:rPr lang="en-US" altLang="zh-TW" sz="2400" b="0" i="0" dirty="0">
                <a:solidFill>
                  <a:srgbClr val="333333"/>
                </a:solidFill>
                <a:effectLst/>
                <a:latin typeface="標楷體" panose="03000509000000000000" pitchFamily="65" charset="-120"/>
                <a:ea typeface="標楷體" panose="03000509000000000000" pitchFamily="65" charset="-120"/>
              </a:rPr>
              <a:t>) </a:t>
            </a:r>
            <a:r>
              <a:rPr lang="en-US" altLang="zh-TW" sz="2400" b="1" i="0" dirty="0">
                <a:solidFill>
                  <a:srgbClr val="333333"/>
                </a:solidFill>
                <a:effectLst/>
                <a:latin typeface="Cambria Math" panose="02040503050406030204" pitchFamily="18" charset="0"/>
                <a:ea typeface="Cambria Math" panose="02040503050406030204" pitchFamily="18" charset="0"/>
              </a:rPr>
              <a:t>↗</a:t>
            </a:r>
            <a:r>
              <a:rPr lang="en-US" altLang="zh-TW" sz="2400" b="0" i="0" dirty="0">
                <a:solidFill>
                  <a:srgbClr val="333333"/>
                </a:solidFill>
                <a:effectLst/>
                <a:latin typeface="Cambria Math" panose="02040503050406030204" pitchFamily="18" charset="0"/>
                <a:ea typeface="Cambria Math" panose="02040503050406030204" pitchFamily="18" charset="0"/>
              </a:rPr>
              <a:t> </a:t>
            </a:r>
            <a:r>
              <a:rPr lang="zh-TW" altLang="en-US" sz="2400" b="0" i="0" dirty="0">
                <a:solidFill>
                  <a:srgbClr val="333333"/>
                </a:solidFill>
                <a:effectLst/>
                <a:latin typeface="標楷體" panose="03000509000000000000" pitchFamily="65" charset="-120"/>
                <a:ea typeface="標楷體" panose="03000509000000000000" pitchFamily="65" charset="-120"/>
              </a:rPr>
              <a:t>干預</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做</a:t>
            </a:r>
            <a:r>
              <a:rPr lang="en-US" altLang="zh-TW" sz="2400" b="0" i="0" dirty="0">
                <a:solidFill>
                  <a:srgbClr val="333333"/>
                </a:solidFill>
                <a:effectLst/>
                <a:latin typeface="標楷體" panose="03000509000000000000" pitchFamily="65" charset="-120"/>
                <a:ea typeface="標楷體" panose="03000509000000000000" pitchFamily="65" charset="-120"/>
              </a:rPr>
              <a:t>) </a:t>
            </a:r>
            <a:r>
              <a:rPr lang="en-US" altLang="zh-TW" sz="2400" b="1" i="0" dirty="0">
                <a:solidFill>
                  <a:srgbClr val="333333"/>
                </a:solidFill>
                <a:effectLst/>
                <a:latin typeface="Cambria Math" panose="02040503050406030204" pitchFamily="18" charset="0"/>
                <a:ea typeface="Cambria Math" panose="02040503050406030204" pitchFamily="18" charset="0"/>
              </a:rPr>
              <a:t>↗ </a:t>
            </a:r>
            <a:r>
              <a:rPr lang="zh-TW" altLang="en-US" sz="2400" b="0" i="0" dirty="0">
                <a:solidFill>
                  <a:srgbClr val="333333"/>
                </a:solidFill>
                <a:effectLst/>
                <a:latin typeface="標楷體" panose="03000509000000000000" pitchFamily="65" charset="-120"/>
                <a:ea typeface="標楷體" panose="03000509000000000000" pitchFamily="65" charset="-120"/>
              </a:rPr>
              <a:t>反事實</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想像</a:t>
            </a:r>
            <a:r>
              <a:rPr lang="en-US" altLang="zh-TW" sz="2400" b="0" i="0" dirty="0">
                <a:solidFill>
                  <a:srgbClr val="333333"/>
                </a:solidFill>
                <a:effectLst/>
                <a:latin typeface="標楷體" panose="03000509000000000000" pitchFamily="65" charset="-120"/>
                <a:ea typeface="標楷體" panose="03000509000000000000" pitchFamily="65" charset="-120"/>
              </a:rPr>
              <a:t>)</a:t>
            </a:r>
          </a:p>
          <a:p>
            <a:pPr marL="0" indent="0">
              <a:buNone/>
            </a:pPr>
            <a:r>
              <a:rPr lang="en-US" altLang="zh-TW" sz="2400" kern="1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0" i="0" dirty="0">
                <a:solidFill>
                  <a:srgbClr val="333333"/>
                </a:solidFill>
                <a:effectLst/>
                <a:latin typeface="標楷體" panose="03000509000000000000" pitchFamily="65" charset="-120"/>
                <a:ea typeface="標楷體" panose="03000509000000000000" pitchFamily="65" charset="-120"/>
              </a:rPr>
              <a:t>統計模型</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數據驅動</a:t>
            </a:r>
            <a:r>
              <a:rPr lang="en-US" altLang="zh-TW" sz="2400" b="0" i="0" dirty="0">
                <a:solidFill>
                  <a:srgbClr val="333333"/>
                </a:solidFill>
                <a:effectLst/>
                <a:latin typeface="標楷體" panose="03000509000000000000" pitchFamily="65" charset="-120"/>
                <a:ea typeface="標楷體" panose="03000509000000000000" pitchFamily="65" charset="-120"/>
              </a:rPr>
              <a:t>) </a:t>
            </a:r>
            <a:r>
              <a:rPr lang="zh-TW" altLang="en-US" sz="2400" b="1"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 因果模型</a:t>
            </a: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理論驅動</a:t>
            </a:r>
            <a:r>
              <a:rPr lang="en-US" altLang="zh-TW" sz="2400" b="0" i="0" dirty="0">
                <a:solidFill>
                  <a:srgbClr val="333333"/>
                </a:solidFill>
                <a:effectLst/>
                <a:latin typeface="標楷體" panose="03000509000000000000" pitchFamily="65" charset="-120"/>
                <a:ea typeface="標楷體" panose="03000509000000000000" pitchFamily="65" charset="-120"/>
              </a:rPr>
              <a:t>) </a:t>
            </a:r>
            <a:r>
              <a:rPr lang="en-US" altLang="zh-TW" sz="2400" b="1"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 物理模型</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zh-TW" altLang="en-US" sz="2400" b="0" i="0" dirty="0">
                <a:solidFill>
                  <a:srgbClr val="333333"/>
                </a:solidFill>
                <a:effectLst/>
                <a:latin typeface="標楷體" panose="03000509000000000000" pitchFamily="65" charset="-120"/>
                <a:ea typeface="標楷體" panose="03000509000000000000" pitchFamily="65" charset="-120"/>
              </a:rPr>
              <a:t>     機器學習－關聯推理 </a:t>
            </a:r>
            <a:r>
              <a:rPr lang="zh-TW" altLang="en-US" sz="2400" b="1" i="0" dirty="0">
                <a:solidFill>
                  <a:srgbClr val="333333"/>
                </a:solidFill>
                <a:effectLst/>
                <a:latin typeface="標楷體" panose="03000509000000000000" pitchFamily="65" charset="-120"/>
                <a:ea typeface="標楷體" panose="03000509000000000000" pitchFamily="65" charset="-120"/>
              </a:rPr>
              <a:t>→</a:t>
            </a:r>
            <a:r>
              <a:rPr lang="zh-TW" altLang="en-US" sz="2400" b="0" i="0" dirty="0">
                <a:solidFill>
                  <a:srgbClr val="333333"/>
                </a:solidFill>
                <a:effectLst/>
                <a:latin typeface="標楷體" panose="03000509000000000000" pitchFamily="65" charset="-120"/>
                <a:ea typeface="標楷體" panose="03000509000000000000" pitchFamily="65" charset="-120"/>
              </a:rPr>
              <a:t> 因果推理      </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AI </a:t>
            </a:r>
            <a:r>
              <a:rPr lang="zh-TW" altLang="en-US" sz="2400" b="0" i="0" dirty="0">
                <a:solidFill>
                  <a:srgbClr val="333333"/>
                </a:solidFill>
                <a:effectLst/>
                <a:latin typeface="標楷體" panose="03000509000000000000" pitchFamily="65" charset="-120"/>
                <a:ea typeface="標楷體" panose="03000509000000000000" pitchFamily="65" charset="-120"/>
              </a:rPr>
              <a:t>→ </a:t>
            </a:r>
            <a:r>
              <a:rPr lang="en-US" altLang="zh-TW" sz="2400" b="0" i="0" dirty="0">
                <a:solidFill>
                  <a:srgbClr val="333333"/>
                </a:solidFill>
                <a:effectLst/>
                <a:latin typeface="標楷體" panose="03000509000000000000" pitchFamily="65" charset="-120"/>
                <a:ea typeface="標楷體" panose="03000509000000000000" pitchFamily="65" charset="-120"/>
              </a:rPr>
              <a:t>strong AI (AGI)</a:t>
            </a:r>
            <a:endParaRPr lang="en-US" altLang="zh-TW" sz="2400" dirty="0">
              <a:latin typeface="標楷體" panose="03000509000000000000" pitchFamily="65" charset="-120"/>
              <a:ea typeface="標楷體" panose="03000509000000000000" pitchFamily="65" charset="-120"/>
              <a:cs typeface="Helvetica" panose="020B0604020202020204" pitchFamily="34" charset="0"/>
            </a:endParaRPr>
          </a:p>
          <a:p>
            <a:pPr marL="0" indent="0">
              <a:buFontTx/>
              <a:buNone/>
            </a:pP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 Q.</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如何將機統理性</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大數據理性</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 &amp;</a:t>
            </a:r>
            <a:r>
              <a:rPr lang="en-US" altLang="zh-TW" sz="2400" b="1" i="0" dirty="0">
                <a:solidFill>
                  <a:srgbClr val="333333"/>
                </a:solidFill>
                <a:latin typeface="標楷體" panose="03000509000000000000" pitchFamily="65" charset="-120"/>
                <a:ea typeface="標楷體" panose="03000509000000000000" pitchFamily="65" charset="-120"/>
                <a:cs typeface="Helvetica" panose="020B0604020202020204" pitchFamily="34" charset="0"/>
              </a:rPr>
              <a:t> </a:t>
            </a:r>
            <a:r>
              <a:rPr lang="zh-TW" altLang="en-US" sz="2400" b="1" i="0" dirty="0">
                <a:solidFill>
                  <a:srgbClr val="333333"/>
                </a:solidFill>
                <a:effectLst/>
                <a:latin typeface="標楷體" panose="03000509000000000000" pitchFamily="65" charset="-120"/>
                <a:ea typeface="標楷體" panose="03000509000000000000" pitchFamily="65" charset="-120"/>
              </a:rPr>
              <a:t>因果推理</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融合統一</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 </a:t>
            </a:r>
          </a:p>
          <a:p>
            <a:pPr marL="0" indent="0">
              <a:buFontTx/>
              <a:buNone/>
            </a:pPr>
            <a:r>
              <a:rPr lang="en-US" altLang="zh-TW" sz="2400" b="1" kern="100" dirty="0">
                <a:latin typeface="標楷體" panose="03000509000000000000" pitchFamily="65" charset="-120"/>
                <a:ea typeface="標楷體" panose="03000509000000000000" pitchFamily="65" charset="-120"/>
                <a:cs typeface="Helvetica" panose="020B0604020202020204" pitchFamily="34" charset="0"/>
              </a:rPr>
              <a:t>   </a:t>
            </a:r>
            <a:r>
              <a:rPr lang="zh-TW" altLang="en-US" sz="2400" b="1" kern="100" dirty="0">
                <a:effectLst/>
                <a:latin typeface="Cambria Math" panose="02040503050406030204" pitchFamily="18" charset="0"/>
                <a:ea typeface="標楷體" panose="03000509000000000000" pitchFamily="65" charset="-120"/>
                <a:cs typeface="Times New Roman" panose="02020603050405020304" pitchFamily="18" charset="0"/>
              </a:rPr>
              <a:t>⟹</a:t>
            </a:r>
            <a:r>
              <a:rPr lang="zh-TW" altLang="en-US" sz="2400" kern="100" dirty="0">
                <a:effectLst/>
                <a:latin typeface="Cambria Math" panose="02040503050406030204" pitchFamily="18" charset="0"/>
                <a:ea typeface="標楷體" panose="03000509000000000000" pitchFamily="65" charset="-120"/>
                <a:cs typeface="Times New Roman" panose="02020603050405020304" pitchFamily="18" charset="0"/>
              </a:rPr>
              <a:t> </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成為</a:t>
            </a:r>
            <a:r>
              <a:rPr lang="zh-TW" altLang="zh-TW" sz="2400" b="1" dirty="0">
                <a:effectLst/>
                <a:latin typeface="標楷體" panose="03000509000000000000" pitchFamily="65" charset="-120"/>
                <a:ea typeface="標楷體" panose="03000509000000000000" pitchFamily="65" charset="-120"/>
                <a:cs typeface="Helvetica" panose="020B0604020202020204" pitchFamily="34" charset="0"/>
              </a:rPr>
              <a:t>圓融的「數據科學理性」</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b="1" kern="100" dirty="0">
              <a:latin typeface="標楷體" panose="03000509000000000000" pitchFamily="65" charset="-120"/>
              <a:ea typeface="標楷體" panose="03000509000000000000" pitchFamily="65" charset="-120"/>
              <a:cs typeface="Helvetica" panose="020B0604020202020204" pitchFamily="34" charset="0"/>
            </a:endParaRPr>
          </a:p>
          <a:p>
            <a:pPr marL="0" indent="0">
              <a:buFontTx/>
              <a:buNone/>
            </a:pP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kern="100" dirty="0">
                <a:effectLst/>
                <a:latin typeface="Cambria Math" panose="02040503050406030204" pitchFamily="18" charset="0"/>
                <a:ea typeface="標楷體" panose="03000509000000000000" pitchFamily="65" charset="-120"/>
                <a:cs typeface="Times New Roman" panose="02020603050405020304" pitchFamily="18" charset="0"/>
              </a:rPr>
              <a:t>構成</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研究</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整個</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數據世界方法學的基礎</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p>
          <a:p>
            <a:pPr marL="0" indent="0">
              <a:buFontTx/>
              <a:buNone/>
            </a:pPr>
            <a:endParaRPr lang="en-US" altLang="zh-TW" sz="2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378F9987-0CC6-4B08-906D-9CAE6A4F0ECB}"/>
              </a:ext>
            </a:extLst>
          </p:cNvPr>
          <p:cNvSpPr>
            <a:spLocks noGrp="1"/>
          </p:cNvSpPr>
          <p:nvPr>
            <p:ph type="sldNum" sz="quarter" idx="12"/>
          </p:nvPr>
        </p:nvSpPr>
        <p:spPr/>
        <p:txBody>
          <a:bodyPr/>
          <a:lstStyle/>
          <a:p>
            <a:fld id="{55436794-EC18-4AE1-8ABB-83CC2A36505B}" type="slidenum">
              <a:rPr lang="en-US" altLang="zh-TW" smtClean="0"/>
              <a:pPr/>
              <a:t>25</a:t>
            </a:fld>
            <a:endParaRPr lang="en-US" altLang="zh-TW"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6B0424-D69F-4C70-964F-EBBD12C13140}"/>
              </a:ext>
            </a:extLst>
          </p:cNvPr>
          <p:cNvSpPr>
            <a:spLocks noGrp="1"/>
          </p:cNvSpPr>
          <p:nvPr>
            <p:ph type="title"/>
          </p:nvPr>
        </p:nvSpPr>
        <p:spPr>
          <a:xfrm>
            <a:off x="575556" y="-338097"/>
            <a:ext cx="7992888" cy="332656"/>
          </a:xfrm>
        </p:spPr>
        <p:txBody>
          <a:bodyPr/>
          <a:lstStyle/>
          <a:p>
            <a:endParaRPr lang="zh-TW" altLang="en-US" dirty="0"/>
          </a:p>
        </p:txBody>
      </p:sp>
      <p:sp>
        <p:nvSpPr>
          <p:cNvPr id="3" name="內容版面配置區 2">
            <a:extLst>
              <a:ext uri="{FF2B5EF4-FFF2-40B4-BE49-F238E27FC236}">
                <a16:creationId xmlns:a16="http://schemas.microsoft.com/office/drawing/2014/main" id="{A60EF691-B280-4120-BCCF-476B0295E920}"/>
              </a:ext>
            </a:extLst>
          </p:cNvPr>
          <p:cNvSpPr>
            <a:spLocks noGrp="1"/>
          </p:cNvSpPr>
          <p:nvPr>
            <p:ph idx="1"/>
          </p:nvPr>
        </p:nvSpPr>
        <p:spPr>
          <a:xfrm>
            <a:off x="0" y="-12048"/>
            <a:ext cx="9144000" cy="6597352"/>
          </a:xfrm>
        </p:spPr>
        <p:txBody>
          <a:bodyPr/>
          <a:lstStyle/>
          <a:p>
            <a:pPr marL="0" indent="0">
              <a:buNone/>
            </a:pPr>
            <a:r>
              <a:rPr lang="en-US"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E.</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大數據與</a:t>
            </a:r>
            <a:r>
              <a:rPr lang="zh-TW" altLang="zh-TW" sz="2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人工智能</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世界</a:t>
            </a:r>
            <a:r>
              <a:rPr lang="zh-TW" altLang="zh-TW" sz="2800" b="1" kern="100" dirty="0">
                <a:effectLst/>
                <a:latin typeface="標楷體" panose="03000509000000000000" pitchFamily="65" charset="-120"/>
                <a:ea typeface="標楷體" panose="03000509000000000000" pitchFamily="65" charset="-120"/>
                <a:cs typeface="Helvetica" panose="020B0604020202020204" pitchFamily="34" charset="0"/>
              </a:rPr>
              <a:t>人類</a:t>
            </a:r>
            <a:r>
              <a:rPr lang="zh-TW" altLang="zh-TW" sz="2800" b="1" kern="0" dirty="0">
                <a:solidFill>
                  <a:srgbClr val="000000"/>
                </a:solidFill>
                <a:effectLst/>
                <a:latin typeface="標楷體" panose="03000509000000000000" pitchFamily="65" charset="-120"/>
                <a:ea typeface="標楷體" panose="03000509000000000000" pitchFamily="65" charset="-120"/>
                <a:cs typeface="FZShuSong-Z01S"/>
              </a:rPr>
              <a:t>的</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沈淪和異化</a:t>
            </a: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一</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0" dirty="0">
                <a:solidFill>
                  <a:srgbClr val="000000"/>
                </a:solidFill>
                <a:effectLst/>
                <a:latin typeface="標楷體" panose="03000509000000000000" pitchFamily="65" charset="-120"/>
                <a:ea typeface="標楷體" panose="03000509000000000000" pitchFamily="65" charset="-120"/>
                <a:cs typeface="FZShuSong-Z01S"/>
              </a:rPr>
              <a:t>外在及內在皆被異化的雙重危機</a:t>
            </a:r>
            <a:endParaRPr lang="en-US" altLang="zh-TW" sz="2400" b="1" kern="0" dirty="0">
              <a:solidFill>
                <a:srgbClr val="000000"/>
              </a:solidFill>
              <a:effectLst/>
              <a:latin typeface="標楷體" panose="03000509000000000000" pitchFamily="65" charset="-120"/>
              <a:ea typeface="標楷體" panose="03000509000000000000" pitchFamily="65" charset="-120"/>
              <a:cs typeface="FZShuSong-Z01S"/>
            </a:endParaRPr>
          </a:p>
          <a:p>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數據</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不斷</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快速增大</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數位</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世界和真實世界彼此滲透</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界限模糊</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虛擬</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數位</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世界</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人物變</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為</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主角</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真實世界</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人物</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淪為</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配角</a:t>
            </a:r>
            <a:endParaRPr lang="en-US" altLang="zh-TW" sz="2400" kern="100" dirty="0">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u="sng" kern="100" dirty="0">
                <a:effectLst/>
                <a:latin typeface="標楷體" panose="03000509000000000000" pitchFamily="65" charset="-120"/>
                <a:ea typeface="標楷體" panose="03000509000000000000" pitchFamily="65" charset="-120"/>
                <a:cs typeface="Helvetica" panose="020B0604020202020204" pitchFamily="34" charset="0"/>
              </a:rPr>
              <a:t>靈魂落腳於數據</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u="sng" kern="100" dirty="0">
                <a:effectLst/>
                <a:latin typeface="標楷體" panose="03000509000000000000" pitchFamily="65" charset="-120"/>
                <a:ea typeface="標楷體" panose="03000509000000000000" pitchFamily="65" charset="-120"/>
                <a:cs typeface="Helvetica" panose="020B0604020202020204" pitchFamily="34" charset="0"/>
              </a:rPr>
              <a:t>數據是存在的寓所</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endParaRPr lang="en-US" altLang="zh-TW" sz="800" kern="100" dirty="0">
              <a:effectLst/>
              <a:latin typeface="標楷體" panose="03000509000000000000" pitchFamily="65" charset="-120"/>
              <a:ea typeface="標楷體" panose="03000509000000000000" pitchFamily="65" charset="-120"/>
              <a:cs typeface="Helvetica" panose="020B0604020202020204" pitchFamily="34" charset="0"/>
            </a:endParaRPr>
          </a:p>
          <a:p>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大數據是理性融合了非</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反理性中正面因素後的勝利</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b="1" kern="100" dirty="0">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被負面的反理性反道德力量掌控</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造成</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人類新形式的異化</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p>
          <a:p>
            <a:pPr marL="0" indent="0">
              <a:buNone/>
            </a:pP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(1)</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宏觀</a:t>
            </a:r>
            <a:r>
              <a:rPr lang="en-US"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大數據技術</a:t>
            </a:r>
            <a:r>
              <a:rPr lang="en-US" altLang="zh-TW" sz="2400" b="1"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AI </a:t>
            </a:r>
            <a:r>
              <a:rPr lang="en-US" altLang="zh-TW" sz="2400" kern="100"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a:t>⟹</a:t>
            </a:r>
            <a:r>
              <a:rPr lang="en-US" altLang="zh-TW" sz="2400" b="1" kern="100" dirty="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a:t> </a:t>
            </a:r>
            <a:r>
              <a:rPr lang="zh-TW" altLang="zh-TW" sz="2400" b="1"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使人異化成數據及演算法之奴 </a:t>
            </a:r>
            <a:endParaRPr lang="en-US" altLang="zh-TW" sz="2400" b="1"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大數據被政</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府</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高科技巨頭</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大小企業的掌控利用</a:t>
            </a:r>
            <a:r>
              <a:rPr lang="en-US" altLang="zh-TW" sz="24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p>
          <a:p>
            <a:pPr marL="0" indent="0">
              <a:buNone/>
            </a:pP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 </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形成統治全球的數據大帝國</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地球淪為數據大監獄</a:t>
            </a:r>
            <a:endParaRPr lang="en-US"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endParaRPr lang="en-US" altLang="zh-TW" sz="2400" kern="1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kern="10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endParaRPr lang="en-US" altLang="zh-TW" sz="2400" b="1" kern="0" dirty="0">
              <a:solidFill>
                <a:srgbClr val="000000"/>
              </a:solidFill>
              <a:effectLst/>
              <a:latin typeface="標楷體" panose="03000509000000000000" pitchFamily="65" charset="-120"/>
              <a:ea typeface="標楷體" panose="03000509000000000000" pitchFamily="65" charset="-120"/>
              <a:cs typeface="FZShuSong-Z01S"/>
            </a:endParaRPr>
          </a:p>
          <a:p>
            <a:pPr marL="0" indent="0">
              <a:buNone/>
            </a:pP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F637103F-88C3-425E-868E-24F66AC18745}"/>
              </a:ext>
            </a:extLst>
          </p:cNvPr>
          <p:cNvSpPr>
            <a:spLocks noGrp="1"/>
          </p:cNvSpPr>
          <p:nvPr>
            <p:ph type="sldNum" sz="quarter" idx="12"/>
          </p:nvPr>
        </p:nvSpPr>
        <p:spPr/>
        <p:txBody>
          <a:bodyPr/>
          <a:lstStyle/>
          <a:p>
            <a:fld id="{55436794-EC18-4AE1-8ABB-83CC2A36505B}" type="slidenum">
              <a:rPr lang="en-US" altLang="zh-TW" smtClean="0"/>
              <a:pPr/>
              <a:t>26</a:t>
            </a:fld>
            <a:endParaRPr lang="en-US" altLang="zh-TW" dirty="0"/>
          </a:p>
        </p:txBody>
      </p:sp>
      <p:pic>
        <p:nvPicPr>
          <p:cNvPr id="3074" name="Picture 2">
            <a:extLst>
              <a:ext uri="{FF2B5EF4-FFF2-40B4-BE49-F238E27FC236}">
                <a16:creationId xmlns:a16="http://schemas.microsoft.com/office/drawing/2014/main" id="{67998ACB-C4E9-495B-BDB3-67D19BC99A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66610"/>
            <a:ext cx="1934147" cy="255328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B0AEB24D-F93B-4C56-B966-E09FE3E1BC3D}"/>
              </a:ext>
            </a:extLst>
          </p:cNvPr>
          <p:cNvSpPr txBox="1"/>
          <p:nvPr/>
        </p:nvSpPr>
        <p:spPr>
          <a:xfrm>
            <a:off x="7746944" y="2995044"/>
            <a:ext cx="973755" cy="369332"/>
          </a:xfrm>
          <a:prstGeom prst="rect">
            <a:avLst/>
          </a:prstGeom>
          <a:noFill/>
        </p:spPr>
        <p:txBody>
          <a:bodyPr wrap="square">
            <a:spAutoFit/>
          </a:bodyPr>
          <a:lstStyle/>
          <a:p>
            <a:r>
              <a:rPr kumimoji="1" lang="zh-TW" altLang="en-US" b="0" i="0" u="none" strike="noStrike" kern="1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Helvetica" panose="020B0604020202020204" pitchFamily="34" charset="0"/>
              </a:rPr>
              <a:t>海德格</a:t>
            </a:r>
            <a:endParaRPr lang="zh-TW" altLang="en-US" dirty="0"/>
          </a:p>
        </p:txBody>
      </p:sp>
    </p:spTree>
    <p:extLst>
      <p:ext uri="{BB962C8B-B14F-4D97-AF65-F5344CB8AC3E}">
        <p14:creationId xmlns:p14="http://schemas.microsoft.com/office/powerpoint/2010/main" val="50112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E7C104-4FBF-407D-A405-1071194A6B1B}"/>
              </a:ext>
            </a:extLst>
          </p:cNvPr>
          <p:cNvSpPr>
            <a:spLocks noGrp="1"/>
          </p:cNvSpPr>
          <p:nvPr>
            <p:ph type="title"/>
          </p:nvPr>
        </p:nvSpPr>
        <p:spPr>
          <a:xfrm>
            <a:off x="457200" y="-387424"/>
            <a:ext cx="8028586" cy="144016"/>
          </a:xfrm>
        </p:spPr>
        <p:txBody>
          <a:bodyPr/>
          <a:lstStyle/>
          <a:p>
            <a:endParaRPr lang="zh-TW" altLang="en-US" dirty="0"/>
          </a:p>
        </p:txBody>
      </p:sp>
      <p:sp>
        <p:nvSpPr>
          <p:cNvPr id="3" name="內容版面配置區 2">
            <a:extLst>
              <a:ext uri="{FF2B5EF4-FFF2-40B4-BE49-F238E27FC236}">
                <a16:creationId xmlns:a16="http://schemas.microsoft.com/office/drawing/2014/main" id="{EFCE4811-AF79-4260-9F34-9DD86C01FC24}"/>
              </a:ext>
            </a:extLst>
          </p:cNvPr>
          <p:cNvSpPr>
            <a:spLocks noGrp="1"/>
          </p:cNvSpPr>
          <p:nvPr>
            <p:ph idx="1"/>
          </p:nvPr>
        </p:nvSpPr>
        <p:spPr>
          <a:xfrm>
            <a:off x="-85463" y="-45951"/>
            <a:ext cx="9113912" cy="6949901"/>
          </a:xfrm>
        </p:spPr>
        <p:txBody>
          <a:bodyPr/>
          <a:lstStyle/>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FZShuSong-Z01S"/>
              </a:rPr>
              <a:t>海德格</a:t>
            </a:r>
            <a:r>
              <a:rPr lang="en-US" altLang="zh-TW" sz="2400" kern="0" dirty="0">
                <a:solidFill>
                  <a:srgbClr val="000000"/>
                </a:solidFill>
                <a:effectLst/>
                <a:latin typeface="標楷體" panose="03000509000000000000" pitchFamily="65" charset="-120"/>
                <a:ea typeface="標楷體" panose="03000509000000000000" pitchFamily="65" charset="-120"/>
                <a:cs typeface="FZShuSong-Z01S"/>
              </a:rPr>
              <a:t>: </a:t>
            </a:r>
            <a:r>
              <a:rPr lang="zh-TW" altLang="zh-TW" sz="2400" kern="0" dirty="0">
                <a:solidFill>
                  <a:srgbClr val="000000"/>
                </a:solidFill>
                <a:effectLst/>
                <a:latin typeface="標楷體" panose="03000509000000000000" pitchFamily="65" charset="-120"/>
                <a:ea typeface="標楷體" panose="03000509000000000000" pitchFamily="65" charset="-120"/>
                <a:cs typeface="FZShuSong-Z01S"/>
              </a:rPr>
              <a:t>一切都掉入規劃和計算</a:t>
            </a:r>
            <a:r>
              <a:rPr lang="en-US" altLang="zh-TW" sz="2400" kern="0" dirty="0">
                <a:solidFill>
                  <a:srgbClr val="000000"/>
                </a:solidFill>
                <a:effectLst/>
                <a:latin typeface="標楷體" panose="03000509000000000000" pitchFamily="65" charset="-120"/>
                <a:ea typeface="標楷體" panose="03000509000000000000" pitchFamily="65" charset="-120"/>
                <a:cs typeface="FZShuSong-Z01S"/>
              </a:rPr>
              <a:t>, </a:t>
            </a:r>
            <a:r>
              <a:rPr lang="zh-TW" altLang="zh-TW" sz="2400" kern="0" dirty="0">
                <a:solidFill>
                  <a:srgbClr val="000000"/>
                </a:solidFill>
                <a:effectLst/>
                <a:latin typeface="標楷體" panose="03000509000000000000" pitchFamily="65" charset="-120"/>
                <a:ea typeface="標楷體" panose="03000509000000000000" pitchFamily="65" charset="-120"/>
                <a:cs typeface="FZShuSong-Z01S"/>
              </a:rPr>
              <a:t>組織和自動化的强制之中</a:t>
            </a:r>
            <a:endParaRPr lang="en-US" altLang="zh-TW" sz="2400" kern="0" dirty="0">
              <a:solidFill>
                <a:srgbClr val="000000"/>
              </a:solidFill>
              <a:effectLst/>
              <a:latin typeface="標楷體" panose="03000509000000000000" pitchFamily="65" charset="-120"/>
              <a:ea typeface="標楷體" panose="03000509000000000000" pitchFamily="65" charset="-120"/>
              <a:cs typeface="FZShuSong-Z01S"/>
            </a:endParaRPr>
          </a:p>
          <a:p>
            <a:pPr marL="0" indent="0">
              <a:buNone/>
            </a:pPr>
            <a:r>
              <a:rPr lang="en-US" altLang="zh-CN" sz="2400" kern="0" dirty="0">
                <a:solidFill>
                  <a:srgbClr val="000000"/>
                </a:solidFill>
                <a:effectLst/>
                <a:latin typeface="標楷體" panose="03000509000000000000" pitchFamily="65" charset="-120"/>
                <a:ea typeface="標楷體" panose="03000509000000000000" pitchFamily="65" charset="-120"/>
                <a:cs typeface="FZShuSong-Z01S"/>
              </a:rPr>
              <a:t> /</a:t>
            </a:r>
            <a:r>
              <a:rPr lang="zh-CN" altLang="zh-TW" sz="2400" kern="0" dirty="0">
                <a:solidFill>
                  <a:srgbClr val="000000"/>
                </a:solidFill>
                <a:effectLst/>
                <a:latin typeface="標楷體" panose="03000509000000000000" pitchFamily="65" charset="-120"/>
                <a:ea typeface="標楷體" panose="03000509000000000000" pitchFamily="65" charset="-120"/>
                <a:cs typeface="FZShuSong-Z01S"/>
              </a:rPr>
              <a:t>拳王路易</a:t>
            </a:r>
            <a:r>
              <a:rPr lang="en-US" altLang="zh-TW" sz="2400" kern="0" dirty="0">
                <a:solidFill>
                  <a:srgbClr val="000000"/>
                </a:solidFill>
                <a:effectLst/>
                <a:latin typeface="標楷體" panose="03000509000000000000" pitchFamily="65" charset="-120"/>
                <a:ea typeface="標楷體" panose="03000509000000000000" pitchFamily="65" charset="-120"/>
                <a:cs typeface="FZShuSong-Z01S"/>
              </a:rPr>
              <a:t>: </a:t>
            </a:r>
            <a:r>
              <a:rPr lang="zh-CN" altLang="zh-TW" sz="2400" kern="0" dirty="0">
                <a:solidFill>
                  <a:srgbClr val="000000"/>
                </a:solidFill>
                <a:effectLst/>
                <a:latin typeface="標楷體" panose="03000509000000000000" pitchFamily="65" charset="-120"/>
                <a:ea typeface="標楷體" panose="03000509000000000000" pitchFamily="65" charset="-120"/>
                <a:cs typeface="FZShuSong-Z01S"/>
              </a:rPr>
              <a:t>你可逃</a:t>
            </a:r>
            <a:r>
              <a:rPr lang="en-US" altLang="zh-TW" sz="2400" kern="0" dirty="0">
                <a:solidFill>
                  <a:srgbClr val="000000"/>
                </a:solidFill>
                <a:effectLst/>
                <a:latin typeface="標楷體" panose="03000509000000000000" pitchFamily="65" charset="-120"/>
                <a:ea typeface="標楷體" panose="03000509000000000000" pitchFamily="65" charset="-120"/>
                <a:cs typeface="FZShuSong-Z01S"/>
              </a:rPr>
              <a:t>,</a:t>
            </a:r>
            <a:r>
              <a:rPr lang="zh-CN" altLang="zh-TW" sz="2400" kern="0" dirty="0">
                <a:solidFill>
                  <a:srgbClr val="000000"/>
                </a:solidFill>
                <a:effectLst/>
                <a:latin typeface="標楷體" panose="03000509000000000000" pitchFamily="65" charset="-120"/>
                <a:ea typeface="標楷體" panose="03000509000000000000" pitchFamily="65" charset="-120"/>
                <a:cs typeface="FZShuSong-Z01S"/>
              </a:rPr>
              <a:t>卻無處可躲</a:t>
            </a:r>
            <a:r>
              <a:rPr lang="en-US" altLang="zh-CN" sz="2400" kern="0" dirty="0">
                <a:solidFill>
                  <a:srgbClr val="000000"/>
                </a:solidFill>
                <a:effectLst/>
                <a:latin typeface="標楷體" panose="03000509000000000000" pitchFamily="65" charset="-120"/>
                <a:ea typeface="標楷體" panose="03000509000000000000" pitchFamily="65" charset="-120"/>
                <a:cs typeface="FZShuSong-Z01S"/>
              </a:rPr>
              <a:t> </a:t>
            </a:r>
            <a:r>
              <a:rPr lang="en-US" altLang="zh-TW" sz="2400" kern="0" dirty="0">
                <a:solidFill>
                  <a:srgbClr val="000000"/>
                </a:solidFill>
                <a:effectLst/>
                <a:latin typeface="標楷體" panose="03000509000000000000" pitchFamily="65" charset="-120"/>
                <a:ea typeface="標楷體" panose="03000509000000000000" pitchFamily="65" charset="-120"/>
                <a:cs typeface="FZShuSong-Z01S"/>
              </a:rPr>
              <a:t>You can run, but can’t hide</a:t>
            </a:r>
            <a:endParaRPr lang="en-US" altLang="zh-TW"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數據科學家</a:t>
            </a:r>
            <a:r>
              <a:rPr lang="zh-TW"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歐尼爾</a:t>
            </a:r>
            <a:r>
              <a:rPr lang="en-US"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(C. O</a:t>
            </a:r>
            <a:r>
              <a:rPr lang="zh-TW"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a:t>
            </a:r>
            <a:r>
              <a:rPr lang="en-US"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Neil)</a:t>
            </a:r>
            <a:r>
              <a:rPr lang="en-US" altLang="zh-TW" sz="2400" dirty="0">
                <a:solidFill>
                  <a:srgbClr val="000000"/>
                </a:solidFill>
                <a:latin typeface="標楷體" panose="03000509000000000000" pitchFamily="65" charset="-120"/>
                <a:ea typeface="標楷體" panose="03000509000000000000" pitchFamily="65" charset="-120"/>
                <a:cs typeface="Segoe UI" panose="020B0502040204020203"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大數據</a:t>
            </a:r>
            <a:r>
              <a:rPr lang="zh-TW" altLang="en-US"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是</a:t>
            </a:r>
            <a:r>
              <a:rPr lang="zh-TW"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這個時代</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的</a:t>
            </a:r>
            <a:endParaRPr lang="en-US" altLang="zh-TW" sz="2400" b="1"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endParaRPr>
          </a:p>
          <a:p>
            <a:pPr marL="0" indent="0">
              <a:buNone/>
            </a:pPr>
            <a:r>
              <a:rPr lang="en-US" altLang="zh-TW" sz="2400" b="1" dirty="0">
                <a:solidFill>
                  <a:srgbClr val="000000"/>
                </a:solidFill>
                <a:latin typeface="標楷體" panose="03000509000000000000" pitchFamily="65" charset="-120"/>
                <a:ea typeface="標楷體" panose="03000509000000000000" pitchFamily="65" charset="-120"/>
                <a:cs typeface="Segoe UI" panose="020B0502040204020203" pitchFamily="34" charset="0"/>
              </a:rPr>
              <a:t>   </a:t>
            </a:r>
            <a:r>
              <a:rPr lang="zh-TW" altLang="zh-TW" sz="2400" b="1"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「數學毀滅性武器」</a:t>
            </a:r>
            <a:r>
              <a:rPr lang="zh-TW"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最安静的恐怖主義</a:t>
            </a:r>
            <a:r>
              <a:rPr lang="zh-TW"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歷史家</a:t>
            </a:r>
            <a:r>
              <a:rPr lang="zh-TW" altLang="en-US"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哈拉瑞</a:t>
            </a:r>
            <a:r>
              <a:rPr lang="en-US"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en-US" altLang="zh-TW" sz="2400" spc="60" dirty="0" err="1">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Y.Harari</a:t>
            </a:r>
            <a:r>
              <a:rPr lang="en-US" altLang="zh-TW"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提出</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400" b="1"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數據主義</a:t>
            </a:r>
            <a:r>
              <a:rPr lang="zh-TW" altLang="zh-TW" sz="24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神人統治論</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b="0" i="0" dirty="0">
                <a:effectLst/>
                <a:latin typeface="Cambria Math" panose="02040503050406030204" pitchFamily="18" charset="0"/>
                <a:ea typeface="標楷體" panose="03000509000000000000" pitchFamily="65" charset="-120"/>
              </a:rPr>
              <a:t>     </a:t>
            </a:r>
            <a:r>
              <a:rPr lang="zh-TW" altLang="en-US" sz="2400" b="1" i="0" dirty="0">
                <a:effectLst/>
                <a:latin typeface="Cambria Math" panose="02040503050406030204" pitchFamily="18" charset="0"/>
                <a:ea typeface="標楷體" panose="03000509000000000000" pitchFamily="65" charset="-120"/>
              </a:rPr>
              <a:t>⟹</a:t>
            </a:r>
            <a:r>
              <a:rPr lang="zh-TW" altLang="en-US" sz="2400" b="0" i="0" dirty="0">
                <a:effectLst/>
                <a:latin typeface="Cambria Math" panose="02040503050406030204" pitchFamily="18" charset="0"/>
                <a:ea typeface="標楷體" panose="03000509000000000000" pitchFamily="65" charset="-120"/>
              </a:rPr>
              <a:t> </a:t>
            </a:r>
            <a:r>
              <a:rPr lang="zh-TW" altLang="en-US" sz="2400" b="0" i="0" dirty="0">
                <a:effectLst/>
                <a:latin typeface="標楷體" panose="03000509000000000000" pitchFamily="65" charset="-120"/>
                <a:ea typeface="標楷體" panose="03000509000000000000" pitchFamily="65" charset="-120"/>
              </a:rPr>
              <a:t>未來的世界智能＝人類智能＋人類可控 </a:t>
            </a:r>
            <a:r>
              <a:rPr lang="en-US" altLang="zh-TW" sz="2400" b="0" i="0" dirty="0">
                <a:effectLst/>
                <a:latin typeface="標楷體" panose="03000509000000000000" pitchFamily="65" charset="-120"/>
                <a:ea typeface="標楷體" panose="03000509000000000000" pitchFamily="65" charset="-120"/>
              </a:rPr>
              <a:t>AI</a:t>
            </a:r>
            <a:r>
              <a:rPr lang="zh-TW" altLang="en-US" sz="2400" b="0" i="0" dirty="0">
                <a:effectLst/>
                <a:latin typeface="標楷體" panose="03000509000000000000" pitchFamily="65" charset="-120"/>
                <a:ea typeface="標楷體" panose="03000509000000000000" pitchFamily="65" charset="-120"/>
              </a:rPr>
              <a:t>＋</a:t>
            </a:r>
            <a:r>
              <a:rPr lang="zh-TW" altLang="en-US" sz="2400" b="1" i="0" dirty="0">
                <a:effectLst/>
                <a:latin typeface="標楷體" panose="03000509000000000000" pitchFamily="65" charset="-120"/>
                <a:ea typeface="標楷體" panose="03000509000000000000" pitchFamily="65" charset="-120"/>
              </a:rPr>
              <a:t>人類不可控 </a:t>
            </a:r>
            <a:r>
              <a:rPr lang="en-US" altLang="zh-TW" sz="2400" b="1" i="0" dirty="0">
                <a:effectLst/>
                <a:latin typeface="標楷體" panose="03000509000000000000" pitchFamily="65" charset="-120"/>
                <a:ea typeface="標楷體" panose="03000509000000000000" pitchFamily="65" charset="-120"/>
              </a:rPr>
              <a:t>AI</a:t>
            </a:r>
            <a:r>
              <a:rPr lang="en-US" altLang="zh-TW" sz="2400" b="0" i="0" dirty="0">
                <a:effectLst/>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(2)</a:t>
            </a:r>
            <a:r>
              <a:rPr lang="zh-TW" altLang="en-US"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微</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觀</a:t>
            </a:r>
            <a:r>
              <a:rPr lang="en-US"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人</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沈迷大數據</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互聯</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網</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數位</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世界</a:t>
            </a: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逃避孤獨</a:t>
            </a:r>
            <a:r>
              <a:rPr lang="zh-TW" altLang="en-US"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自己</a:t>
            </a:r>
            <a:r>
              <a:rPr lang="zh-TW" altLang="en-US"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自由</a:t>
            </a:r>
            <a:endParaRPr lang="en-US" altLang="zh-TW" sz="24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latin typeface="標楷體" panose="03000509000000000000" pitchFamily="65" charset="-120"/>
                <a:ea typeface="標楷體" panose="03000509000000000000" pitchFamily="65" charset="-120"/>
                <a:cs typeface="Helvetica" panose="020B0604020202020204" pitchFamily="34" charset="0"/>
              </a:rPr>
              <a:t>      </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成為自己的陌生人</a:t>
            </a:r>
            <a:r>
              <a:rPr lang="zh-TW" altLang="en-US"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真實世界的陌生客</a:t>
            </a:r>
            <a:r>
              <a:rPr lang="en-US"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 遠離</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真實人生</a:t>
            </a:r>
            <a:endParaRPr lang="en-US" altLang="zh-TW" sz="2400" b="1"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endParaRPr>
          </a:p>
          <a:p>
            <a:pPr marL="0" indent="0">
              <a:buNone/>
            </a:pPr>
            <a:endParaRPr lang="en-US" altLang="zh-TW" sz="2400" b="1"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互聯</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網是</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21</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世紀新型「</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精神舞台</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」與</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精神鴉片</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b="1" dirty="0">
                <a:effectLst/>
                <a:latin typeface="標楷體" panose="03000509000000000000" pitchFamily="65" charset="-120"/>
                <a:ea typeface="標楷體" panose="03000509000000000000" pitchFamily="65" charset="-120"/>
                <a:cs typeface="Helvetica" panose="020B0604020202020204" pitchFamily="34" charset="0"/>
              </a:rPr>
              <a:t>我上網故我在</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a:t>
            </a:r>
          </a:p>
          <a:p>
            <a:pPr marL="0" indent="0">
              <a:buNone/>
            </a:pPr>
            <a:r>
              <a:rPr lang="zh-TW" altLang="en-US" sz="2400" kern="100" dirty="0">
                <a:latin typeface="標楷體" panose="03000509000000000000" pitchFamily="65" charset="-120"/>
                <a:ea typeface="標楷體" panose="03000509000000000000" pitchFamily="65" charset="-120"/>
                <a:cs typeface="Helvetica" panose="020B0604020202020204" pitchFamily="34" charset="0"/>
              </a:rPr>
              <a:t>      搜索</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就</a:t>
            </a:r>
            <a:r>
              <a:rPr lang="zh-TW" altLang="en-US" sz="2400" kern="100" dirty="0">
                <a:latin typeface="標楷體" panose="03000509000000000000" pitchFamily="65" charset="-120"/>
                <a:ea typeface="標楷體" panose="03000509000000000000" pitchFamily="65" charset="-120"/>
                <a:cs typeface="Helvetica" panose="020B0604020202020204" pitchFamily="34" charset="0"/>
              </a:rPr>
              <a:t>知道</a:t>
            </a: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瀏覽</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就</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快樂</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留言</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就</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存在</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交友</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就</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希望</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上網尋獲</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虛擬的</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u="sng" dirty="0">
                <a:effectLst/>
                <a:latin typeface="標楷體" panose="03000509000000000000" pitchFamily="65" charset="-120"/>
                <a:ea typeface="標楷體" panose="03000509000000000000" pitchFamily="65" charset="-120"/>
                <a:cs typeface="Helvetica" panose="020B0604020202020204" pitchFamily="34" charset="0"/>
              </a:rPr>
              <a:t>道路</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u="sng" dirty="0">
                <a:effectLst/>
                <a:latin typeface="標楷體" panose="03000509000000000000" pitchFamily="65" charset="-120"/>
                <a:ea typeface="標楷體" panose="03000509000000000000" pitchFamily="65" charset="-120"/>
                <a:cs typeface="Helvetica" panose="020B0604020202020204" pitchFamily="34" charset="0"/>
              </a:rPr>
              <a:t>真理</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u="sng" dirty="0">
                <a:effectLst/>
                <a:latin typeface="標楷體" panose="03000509000000000000" pitchFamily="65" charset="-120"/>
                <a:ea typeface="標楷體" panose="03000509000000000000" pitchFamily="65" charset="-120"/>
                <a:cs typeface="Helvetica" panose="020B0604020202020204" pitchFamily="34" charset="0"/>
              </a:rPr>
              <a:t>生命</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endParaRPr lang="en-US" altLang="zh-TW" sz="24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B55DCA0A-59CC-4228-8DF4-A87234D02E92}"/>
              </a:ext>
            </a:extLst>
          </p:cNvPr>
          <p:cNvSpPr>
            <a:spLocks noGrp="1"/>
          </p:cNvSpPr>
          <p:nvPr>
            <p:ph type="sldNum" sz="quarter" idx="12"/>
          </p:nvPr>
        </p:nvSpPr>
        <p:spPr/>
        <p:txBody>
          <a:bodyPr/>
          <a:lstStyle/>
          <a:p>
            <a:fld id="{55436794-EC18-4AE1-8ABB-83CC2A36505B}" type="slidenum">
              <a:rPr lang="en-US" altLang="zh-TW" smtClean="0"/>
              <a:pPr/>
              <a:t>27</a:t>
            </a:fld>
            <a:endParaRPr lang="en-US" altLang="zh-TW"/>
          </a:p>
        </p:txBody>
      </p:sp>
      <p:pic>
        <p:nvPicPr>
          <p:cNvPr id="1026" name="Picture 2" descr="刻苦己心• 榮耀十架: 耶穌說: 「我就是道路、真理、生命」">
            <a:extLst>
              <a:ext uri="{FF2B5EF4-FFF2-40B4-BE49-F238E27FC236}">
                <a16:creationId xmlns:a16="http://schemas.microsoft.com/office/drawing/2014/main" id="{1EB34E37-BD54-4DAA-BFD8-F8C57B335551}"/>
              </a:ext>
            </a:extLst>
          </p:cNvPr>
          <p:cNvPicPr>
            <a:picLocks noChangeAspect="1" noChangeArrowheads="1"/>
          </p:cNvPicPr>
          <p:nvPr/>
        </p:nvPicPr>
        <p:blipFill>
          <a:blip r:embed="rId2">
            <a:alphaModFix amt="85000"/>
            <a:extLst>
              <a:ext uri="{28A0092B-C50C-407E-A947-70E740481C1C}">
                <a14:useLocalDpi xmlns:a14="http://schemas.microsoft.com/office/drawing/2010/main" val="0"/>
              </a:ext>
            </a:extLst>
          </a:blip>
          <a:srcRect/>
          <a:stretch>
            <a:fillRect/>
          </a:stretch>
        </p:blipFill>
        <p:spPr bwMode="auto">
          <a:xfrm>
            <a:off x="7517947" y="3899907"/>
            <a:ext cx="1935678" cy="1919558"/>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DB72CDC9-5674-488B-AF92-BBD2B2E4545F}"/>
              </a:ext>
            </a:extLst>
          </p:cNvPr>
          <p:cNvSpPr txBox="1"/>
          <p:nvPr/>
        </p:nvSpPr>
        <p:spPr>
          <a:xfrm>
            <a:off x="6804248" y="5819465"/>
            <a:ext cx="2807595" cy="215444"/>
          </a:xfrm>
          <a:prstGeom prst="rect">
            <a:avLst/>
          </a:prstGeom>
          <a:noFill/>
        </p:spPr>
        <p:txBody>
          <a:bodyPr wrap="square">
            <a:spAutoFit/>
          </a:bodyPr>
          <a:lstStyle/>
          <a:p>
            <a:r>
              <a:rPr lang="zh-TW" altLang="en-US" sz="800" b="0" i="1" dirty="0"/>
              <a:t>ssrc40f.blogspot.com/2012/02</a:t>
            </a:r>
            <a:r>
              <a:rPr lang="en-US" altLang="zh-TW" sz="800" b="0" i="1" dirty="0"/>
              <a:t>/blog-post_06.html</a:t>
            </a:r>
            <a:endParaRPr lang="zh-TW" altLang="en-US" sz="800" b="0" i="1" dirty="0"/>
          </a:p>
        </p:txBody>
      </p:sp>
    </p:spTree>
    <p:extLst>
      <p:ext uri="{BB962C8B-B14F-4D97-AF65-F5344CB8AC3E}">
        <p14:creationId xmlns:p14="http://schemas.microsoft.com/office/powerpoint/2010/main" val="1038164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標題 1">
            <a:extLst>
              <a:ext uri="{FF2B5EF4-FFF2-40B4-BE49-F238E27FC236}">
                <a16:creationId xmlns:a16="http://schemas.microsoft.com/office/drawing/2014/main" id="{9ACCDF2D-BB29-4311-AB9E-B60057BAA3E9}"/>
              </a:ext>
            </a:extLst>
          </p:cNvPr>
          <p:cNvSpPr>
            <a:spLocks noGrp="1"/>
          </p:cNvSpPr>
          <p:nvPr>
            <p:ph type="title"/>
          </p:nvPr>
        </p:nvSpPr>
        <p:spPr>
          <a:xfrm>
            <a:off x="457200" y="-160762"/>
            <a:ext cx="8147248" cy="160762"/>
          </a:xfrm>
        </p:spPr>
        <p:txBody>
          <a:bodyPr/>
          <a:lstStyle/>
          <a:p>
            <a:endParaRPr lang="zh-TW" altLang="en-US" dirty="0"/>
          </a:p>
        </p:txBody>
      </p:sp>
      <p:sp>
        <p:nvSpPr>
          <p:cNvPr id="145411" name="內容版面配置區 2">
            <a:extLst>
              <a:ext uri="{FF2B5EF4-FFF2-40B4-BE49-F238E27FC236}">
                <a16:creationId xmlns:a16="http://schemas.microsoft.com/office/drawing/2014/main" id="{2543BC87-5720-4761-93C9-1FCFB7FB1FDD}"/>
              </a:ext>
            </a:extLst>
          </p:cNvPr>
          <p:cNvSpPr>
            <a:spLocks noGrp="1"/>
          </p:cNvSpPr>
          <p:nvPr>
            <p:ph idx="1"/>
          </p:nvPr>
        </p:nvSpPr>
        <p:spPr>
          <a:xfrm>
            <a:off x="-10789" y="0"/>
            <a:ext cx="9154789" cy="6525344"/>
          </a:xfrm>
        </p:spPr>
        <p:txBody>
          <a:bodyPr/>
          <a:lstStyle/>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哲學家趙林感嘆</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人類經幾十萬年努力才從形象思維進展</a:t>
            </a:r>
            <a:endPar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到抽象思維</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但僅經兩三代人</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又</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從抽象倒退回形象思維</a:t>
            </a:r>
            <a:endParaRPr lang="en-US"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b="1"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提昇與</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拯救</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zh-TW" sz="2400" b="1" u="sng" kern="100" dirty="0">
                <a:effectLst/>
                <a:latin typeface="標楷體" panose="03000509000000000000" pitchFamily="65" charset="-120"/>
                <a:ea typeface="標楷體" panose="03000509000000000000" pitchFamily="65" charset="-120"/>
                <a:cs typeface="Helvetica" panose="020B0604020202020204" pitchFamily="34" charset="0"/>
              </a:rPr>
              <a:t>共產主義</a:t>
            </a: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大數據真善美主義</a:t>
            </a:r>
            <a:endPar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辯證法觀之</a:t>
            </a: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正</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反</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大數據及</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AI</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負面因素</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p>
          <a:p>
            <a:pPr marL="0" indent="0">
              <a:buNone/>
            </a:pP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              </a:t>
            </a:r>
            <a:r>
              <a:rPr lang="zh-TW" altLang="en-US" sz="2400" b="1" kern="100" dirty="0">
                <a:effectLst/>
                <a:latin typeface="Cambria Math" panose="02040503050406030204" pitchFamily="18" charset="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合</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前進</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的方向與目標</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(1)</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大數據共產主義</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在數據</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世界</a:t>
            </a:r>
            <a:r>
              <a:rPr lang="en-US" altLang="zh-TW" sz="24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各盡所能</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各取所需</a:t>
            </a:r>
            <a:endParaRPr lang="zh-TW" alt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人人在數據前完全平等</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en-US"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人人能自由使用</a:t>
            </a:r>
            <a:endParaRPr lang="en-US" altLang="zh-TW" sz="24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latin typeface="標楷體" panose="03000509000000000000" pitchFamily="65" charset="-120"/>
                <a:ea typeface="標楷體" panose="03000509000000000000" pitchFamily="65" charset="-120"/>
                <a:cs typeface="Helvetica" panose="020B0604020202020204" pitchFamily="34" charset="0"/>
              </a:rPr>
              <a:t>   </a:t>
            </a:r>
            <a:r>
              <a:rPr lang="en-US" altLang="zh-TW"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在最大可能範圍</a:t>
            </a:r>
            <a:r>
              <a:rPr lang="zh-TW" altLang="en-US" sz="2400" dirty="0">
                <a:effectLst/>
                <a:latin typeface="標楷體" panose="03000509000000000000" pitchFamily="65" charset="-120"/>
                <a:ea typeface="標楷體" panose="03000509000000000000" pitchFamily="65" charset="-120"/>
                <a:cs typeface="Helvetica" panose="020B0604020202020204" pitchFamily="34" charset="0"/>
              </a:rPr>
              <a:t>內</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數據應完全公開</a:t>
            </a:r>
            <a:r>
              <a:rPr lang="en-US" altLang="zh-TW"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en-US"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避免暗數據現象</a:t>
            </a:r>
            <a:endPar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zh-TW" sz="2400" b="1" u="sng"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無政府主義</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破除美國在全世界的數位霸權</a:t>
            </a:r>
            <a:endPar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en-US" altLang="zh-TW"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摧毀「數位圓形監獄」「數位利維坦」</a:t>
            </a:r>
            <a:endParaRPr lang="en-US" altLang="zh-TW" sz="2400" dirty="0">
              <a:solidFill>
                <a:srgbClr val="000000"/>
              </a:solidFill>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大數據公有化</a:t>
            </a:r>
            <a:r>
              <a:rPr lang="en-US"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打破數據孤島</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找出</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數據私有範圍最小化</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zh-TW" altLang="en-US" sz="2400" b="1" dirty="0">
                <a:solidFill>
                  <a:srgbClr val="000000"/>
                </a:solidFill>
                <a:latin typeface="標楷體" panose="03000509000000000000" pitchFamily="65" charset="-120"/>
                <a:ea typeface="標楷體" panose="03000509000000000000" pitchFamily="65" charset="-120"/>
                <a:cs typeface="Helvetica" panose="020B0604020202020204" pitchFamily="34" charset="0"/>
              </a:rPr>
              <a:t> </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&amp; </a:t>
            </a:r>
            <a:r>
              <a:rPr lang="zh-TW" altLang="zh-TW" sz="2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公有數據範圍最大化</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之間的</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恰當平衡</a:t>
            </a:r>
            <a:r>
              <a:rPr lang="zh-TW" altLang="en-US"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界限</a:t>
            </a:r>
            <a:endParaRPr lang="zh-TW" altLang="en-US" sz="2400" dirty="0">
              <a:latin typeface="標楷體" panose="03000509000000000000" pitchFamily="65" charset="-120"/>
              <a:ea typeface="標楷體" panose="03000509000000000000" pitchFamily="65" charset="-120"/>
            </a:endParaRPr>
          </a:p>
        </p:txBody>
      </p:sp>
      <p:sp>
        <p:nvSpPr>
          <p:cNvPr id="2" name="投影片編號版面配置區 1">
            <a:extLst>
              <a:ext uri="{FF2B5EF4-FFF2-40B4-BE49-F238E27FC236}">
                <a16:creationId xmlns:a16="http://schemas.microsoft.com/office/drawing/2014/main" id="{AEDBB4D7-8E7E-4D95-975E-F420FA074EF2}"/>
              </a:ext>
            </a:extLst>
          </p:cNvPr>
          <p:cNvSpPr>
            <a:spLocks noGrp="1"/>
          </p:cNvSpPr>
          <p:nvPr>
            <p:ph type="sldNum" sz="quarter" idx="12"/>
          </p:nvPr>
        </p:nvSpPr>
        <p:spPr>
          <a:xfrm>
            <a:off x="8208404" y="6368765"/>
            <a:ext cx="792088" cy="288032"/>
          </a:xfrm>
        </p:spPr>
        <p:txBody>
          <a:bodyPr/>
          <a:lstStyle/>
          <a:p>
            <a:pPr algn="l" fontAlgn="base"/>
            <a:r>
              <a:rPr lang="zh-TW" altLang="en-US" b="0" i="0" dirty="0">
                <a:solidFill>
                  <a:srgbClr val="202122"/>
                </a:solidFill>
                <a:effectLst/>
                <a:latin typeface="標楷體" panose="03000509000000000000" pitchFamily="65" charset="-120"/>
                <a:ea typeface="標楷體" panose="03000509000000000000" pitchFamily="65" charset="-120"/>
              </a:rPr>
              <a:t>巴枯寧</a:t>
            </a:r>
          </a:p>
        </p:txBody>
      </p:sp>
      <p:pic>
        <p:nvPicPr>
          <p:cNvPr id="1026" name="Picture 2" descr="柏拉图- 维基百科，自由的百科全书">
            <a:extLst>
              <a:ext uri="{FF2B5EF4-FFF2-40B4-BE49-F238E27FC236}">
                <a16:creationId xmlns:a16="http://schemas.microsoft.com/office/drawing/2014/main" id="{91961786-27F5-4CC8-90AB-909F2A22A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047" y="0"/>
            <a:ext cx="1400123" cy="2276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弗拉基米尔·伊里奇·列宁- 维基百科，自由的百科全书">
            <a:extLst>
              <a:ext uri="{FF2B5EF4-FFF2-40B4-BE49-F238E27FC236}">
                <a16:creationId xmlns:a16="http://schemas.microsoft.com/office/drawing/2014/main" id="{EEE0E977-7AB9-4DA6-A8B4-24B2FBEBC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047" y="2197025"/>
            <a:ext cx="1534970" cy="2125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EF2C5D-4B84-4406-8FC2-B52E0D690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047" y="4322818"/>
            <a:ext cx="1548911" cy="2126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E0FC2-8DEC-4AC7-8949-3D0F60D7496B}"/>
              </a:ext>
            </a:extLst>
          </p:cNvPr>
          <p:cNvSpPr>
            <a:spLocks noGrp="1"/>
          </p:cNvSpPr>
          <p:nvPr>
            <p:ph type="title"/>
          </p:nvPr>
        </p:nvSpPr>
        <p:spPr>
          <a:xfrm>
            <a:off x="426368" y="-315416"/>
            <a:ext cx="8291264" cy="130026"/>
          </a:xfrm>
        </p:spPr>
        <p:txBody>
          <a:bodyPr/>
          <a:lstStyle/>
          <a:p>
            <a:endParaRPr lang="zh-TW" altLang="en-US" dirty="0"/>
          </a:p>
        </p:txBody>
      </p:sp>
      <p:sp>
        <p:nvSpPr>
          <p:cNvPr id="3" name="內容版面配置區 2">
            <a:extLst>
              <a:ext uri="{FF2B5EF4-FFF2-40B4-BE49-F238E27FC236}">
                <a16:creationId xmlns:a16="http://schemas.microsoft.com/office/drawing/2014/main" id="{AA850253-19AE-43E3-AEFD-B9AE392B4972}"/>
              </a:ext>
            </a:extLst>
          </p:cNvPr>
          <p:cNvSpPr>
            <a:spLocks noGrp="1"/>
          </p:cNvSpPr>
          <p:nvPr>
            <p:ph idx="1"/>
          </p:nvPr>
        </p:nvSpPr>
        <p:spPr>
          <a:xfrm>
            <a:off x="-324544" y="0"/>
            <a:ext cx="9577064" cy="6739404"/>
          </a:xfrm>
        </p:spPr>
        <p:txBody>
          <a:bodyPr/>
          <a:lstStyle/>
          <a:p>
            <a:pPr indent="0" algn="just">
              <a:buNone/>
              <a:tabLst>
                <a:tab pos="746760" algn="l"/>
                <a:tab pos="3191510" algn="l"/>
              </a:tabLst>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大數據</a:t>
            </a: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真善美主義</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46760" algn="l"/>
                <a:tab pos="3191510" algn="l"/>
              </a:tabLst>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將巨量真善美事物融入大數據世界</a:t>
            </a:r>
            <a:r>
              <a:rPr lang="zh-TW"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如</a:t>
            </a:r>
            <a:r>
              <a:rPr lang="en-US" altLang="zh-TW" sz="2400" kern="100" dirty="0">
                <a:solidFill>
                  <a:srgbClr val="000000"/>
                </a:solidFill>
                <a:latin typeface="標楷體" panose="03000509000000000000" pitchFamily="65" charset="-120"/>
                <a:ea typeface="標楷體" panose="03000509000000000000" pitchFamily="65" charset="-120"/>
                <a:cs typeface="Helvetica" panose="020B0604020202020204" pitchFamily="34" charset="0"/>
              </a:rPr>
              <a:t>:</a:t>
            </a:r>
          </a:p>
          <a:p>
            <a:pPr indent="0" algn="just">
              <a:buNone/>
              <a:tabLst>
                <a:tab pos="746760" algn="l"/>
                <a:tab pos="3191510" algn="l"/>
              </a:tabLst>
            </a:pPr>
            <a:r>
              <a:rPr lang="en-US" altLang="zh-TW" sz="2400" kern="1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使</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互聯</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網具有巨量</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的</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高</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尚</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的數據內涵</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p>
          <a:p>
            <a:pPr indent="0" algn="just">
              <a:buNone/>
              <a:tabLst>
                <a:tab pos="746760" algn="l"/>
                <a:tab pos="3191510" algn="l"/>
              </a:tabLst>
            </a:pP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使</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AI</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(ABI,</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u="sng" kern="100" dirty="0">
                <a:effectLst/>
                <a:latin typeface="標楷體" panose="03000509000000000000" pitchFamily="65" charset="-120"/>
                <a:ea typeface="標楷體" panose="03000509000000000000" pitchFamily="65" charset="-120"/>
                <a:cs typeface="Times New Roman" panose="02020603050405020304" pitchFamily="18" charset="0"/>
              </a:rPr>
              <a:t>AGI</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u="sng" kern="100" dirty="0">
                <a:effectLst/>
                <a:latin typeface="標楷體" panose="03000509000000000000" pitchFamily="65" charset="-120"/>
                <a:ea typeface="標楷體" panose="03000509000000000000" pitchFamily="65" charset="-120"/>
                <a:cs typeface="Times New Roman" panose="02020603050405020304" pitchFamily="18" charset="0"/>
              </a:rPr>
              <a:t>strong AI</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能根據大數據演算法</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＋因果</a:t>
            </a:r>
            <a:r>
              <a:rPr lang="zh-TW" altLang="en-US" sz="2400" b="0" i="0" dirty="0">
                <a:solidFill>
                  <a:srgbClr val="333333"/>
                </a:solidFill>
                <a:effectLst/>
                <a:latin typeface="標楷體" panose="03000509000000000000" pitchFamily="65" charset="-120"/>
                <a:ea typeface="標楷體" panose="03000509000000000000" pitchFamily="65" charset="-120"/>
              </a:rPr>
              <a:t>推論</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indent="0" algn="just">
              <a:buNone/>
              <a:tabLst>
                <a:tab pos="746760" algn="l"/>
                <a:tab pos="3191510" algn="l"/>
              </a:tabLst>
            </a:pPr>
            <a:r>
              <a:rPr lang="en-US" altLang="zh-TW" sz="2400" dirty="0">
                <a:solidFill>
                  <a:srgbClr val="333333"/>
                </a:solidFill>
                <a:latin typeface="標楷體" panose="03000509000000000000" pitchFamily="65" charset="-120"/>
                <a:ea typeface="標楷體" panose="03000509000000000000" pitchFamily="65" charset="-120"/>
              </a:rPr>
              <a:t> </a:t>
            </a:r>
            <a:r>
              <a:rPr lang="zh-TW" altLang="en-US" sz="2400" b="0" i="0" dirty="0">
                <a:solidFill>
                  <a:srgbClr val="333333"/>
                </a:solidFill>
                <a:effectLst/>
                <a:latin typeface="標楷體" panose="03000509000000000000" pitchFamily="65" charset="-120"/>
                <a:ea typeface="標楷體" panose="03000509000000000000" pitchFamily="65" charset="-120"/>
              </a:rPr>
              <a:t>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＋量子計算＋碳基晶片</a:t>
            </a:r>
            <a:r>
              <a:rPr lang="zh-TW" altLang="en-US" sz="2400" b="0" i="0" dirty="0">
                <a:solidFill>
                  <a:srgbClr val="333333"/>
                </a:solidFill>
                <a:effectLst/>
                <a:latin typeface="標楷體" panose="03000509000000000000" pitchFamily="65" charset="-120"/>
                <a:ea typeface="標楷體" panose="03000509000000000000" pitchFamily="65" charset="-12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學習真善美</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46760" algn="l"/>
                <a:tab pos="3191510" algn="l"/>
              </a:tabLs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希冀人</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人</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能夠</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進入理性又審美的</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indent="0" algn="just">
              <a:buNone/>
              <a:tabLst>
                <a:tab pos="746760" algn="l"/>
                <a:tab pos="3191510" algn="l"/>
              </a:tabLst>
            </a:pP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詩意的棲居於數據中</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latin typeface="標楷體" panose="03000509000000000000" pitchFamily="65" charset="-120"/>
              <a:ea typeface="標楷體" panose="03000509000000000000" pitchFamily="65" charset="-120"/>
              <a:cs typeface="Helvetica" panose="020B0604020202020204" pitchFamily="34" charset="0"/>
            </a:endParaRPr>
          </a:p>
          <a:p>
            <a:pPr indent="0" algn="just">
              <a:buNone/>
              <a:tabLst>
                <a:tab pos="746760" algn="l"/>
                <a:tab pos="3191510" algn="l"/>
              </a:tabLst>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而非</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異化成數據之奴</a:t>
            </a:r>
            <a:r>
              <a:rPr lang="zh-TW" altLang="en-US"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的</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慘狀</a:t>
            </a:r>
            <a:r>
              <a:rPr lang="zh-TW" altLang="zh-TW" sz="2400" dirty="0">
                <a:effectLst/>
                <a:latin typeface="標楷體" panose="03000509000000000000" pitchFamily="65" charset="-120"/>
                <a:ea typeface="標楷體" panose="03000509000000000000" pitchFamily="65" charset="-120"/>
                <a:cs typeface="Helvetica" panose="020B0604020202020204" pitchFamily="34" charset="0"/>
              </a:rPr>
              <a:t>裡</a:t>
            </a:r>
            <a:endParaRPr lang="en-US" altLang="zh-TW" sz="2400" dirty="0">
              <a:effectLst/>
              <a:latin typeface="標楷體" panose="03000509000000000000" pitchFamily="65" charset="-120"/>
              <a:ea typeface="標楷體" panose="03000509000000000000" pitchFamily="65" charset="-120"/>
              <a:cs typeface="Helvetica" panose="020B0604020202020204" pitchFamily="34" charset="0"/>
            </a:endParaRPr>
          </a:p>
          <a:p>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人除了在數據世界中存在</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kern="100" dirty="0">
                <a:effectLst/>
                <a:latin typeface="標楷體" panose="03000509000000000000" pitchFamily="65" charset="-120"/>
                <a:ea typeface="標楷體" panose="03000509000000000000" pitchFamily="65" charset="-120"/>
                <a:cs typeface="Helvetica" panose="020B0604020202020204" pitchFamily="34" charset="0"/>
              </a:rPr>
              <a:t>有時</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也要</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p>
          <a:p>
            <a:pPr marL="0" indent="0">
              <a:buNone/>
            </a:pP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掙脱數據的枷鎖</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逃奔天地的盡頭、回歸自然的深處</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buNone/>
            </a:pP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latin typeface="標楷體" panose="03000509000000000000" pitchFamily="65" charset="-120"/>
                <a:ea typeface="標楷體" panose="03000509000000000000" pitchFamily="65" charset="-120"/>
                <a:cs typeface="Helvetica"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在非</a:t>
            </a:r>
            <a:r>
              <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無數據的世界中本真的存在</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lgn="ctr">
              <a:buNone/>
            </a:pP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b="1" dirty="0">
                <a:latin typeface="標楷體" panose="03000509000000000000" pitchFamily="65" charset="-120"/>
                <a:ea typeface="標楷體" panose="03000509000000000000" pitchFamily="65" charset="-120"/>
              </a:rPr>
              <a:t>數學與科學的鐵蹄</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請不要輾壓詩、文、哲、藝的心臟</a:t>
            </a:r>
            <a:r>
              <a:rPr lang="zh-TW" altLang="en-US" sz="2400" dirty="0">
                <a:latin typeface="標楷體" panose="03000509000000000000" pitchFamily="65" charset="-120"/>
                <a:ea typeface="標楷體" panose="03000509000000000000" pitchFamily="65" charset="-120"/>
              </a:rPr>
              <a:t>！</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lgn="ctr">
              <a:buNone/>
            </a:pP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數據崩解處</a:t>
            </a:r>
            <a:r>
              <a:rPr lang="en-US" altLang="zh-TW" sz="2400" b="1" kern="100" dirty="0">
                <a:effectLst/>
                <a:latin typeface="標楷體" panose="03000509000000000000" pitchFamily="65" charset="-120"/>
                <a:ea typeface="標楷體" panose="03000509000000000000" pitchFamily="65" charset="-120"/>
                <a:cs typeface="Helvetica" panose="020B0604020202020204" pitchFamily="34" charset="0"/>
              </a:rPr>
              <a:t>,</a:t>
            </a:r>
            <a:r>
              <a:rPr lang="zh-TW" altLang="zh-TW" sz="2400" b="1" kern="100" dirty="0">
                <a:effectLst/>
                <a:latin typeface="標楷體" panose="03000509000000000000" pitchFamily="65" charset="-120"/>
                <a:ea typeface="標楷體" panose="03000509000000000000" pitchFamily="65" charset="-120"/>
                <a:cs typeface="Helvetica" panose="020B0604020202020204" pitchFamily="34" charset="0"/>
              </a:rPr>
              <a:t>有一種存在出現</a:t>
            </a:r>
            <a:r>
              <a:rPr lang="zh-TW" altLang="zh-TW" sz="2400" kern="100" dirty="0">
                <a:effectLst/>
                <a:latin typeface="標楷體" panose="03000509000000000000" pitchFamily="65" charset="-120"/>
                <a:ea typeface="標楷體" panose="03000509000000000000" pitchFamily="65" charset="-120"/>
                <a:cs typeface="Helvetica" panose="020B0604020202020204" pitchFamily="34" charset="0"/>
              </a:rPr>
              <a:t>」</a:t>
            </a: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pPr marL="0" indent="0" algn="ctr">
              <a:buNone/>
            </a:pPr>
            <a:endParaRPr lang="zh-TW" altLang="en-US" sz="2400" dirty="0">
              <a:latin typeface="標楷體" panose="03000509000000000000" pitchFamily="65" charset="-120"/>
              <a:ea typeface="標楷體" panose="03000509000000000000" pitchFamily="65" charset="-120"/>
            </a:endParaRPr>
          </a:p>
          <a:p>
            <a:pPr marL="0" indent="0">
              <a:buNone/>
            </a:pPr>
            <a:endParaRPr lang="en-US" altLang="zh-TW" sz="2400" kern="100" dirty="0">
              <a:effectLst/>
              <a:latin typeface="標楷體" panose="03000509000000000000" pitchFamily="65" charset="-120"/>
              <a:ea typeface="標楷體" panose="03000509000000000000" pitchFamily="65" charset="-120"/>
              <a:cs typeface="Helvetica" panose="020B0604020202020204" pitchFamily="34" charset="0"/>
            </a:endParaRPr>
          </a:p>
          <a:p>
            <a:endParaRPr lang="zh-TW" altLang="en-US" dirty="0"/>
          </a:p>
        </p:txBody>
      </p:sp>
      <p:sp>
        <p:nvSpPr>
          <p:cNvPr id="4" name="投影片編號版面配置區 3">
            <a:extLst>
              <a:ext uri="{FF2B5EF4-FFF2-40B4-BE49-F238E27FC236}">
                <a16:creationId xmlns:a16="http://schemas.microsoft.com/office/drawing/2014/main" id="{1EB188C5-486A-4A0B-9F29-9F85EE286E15}"/>
              </a:ext>
            </a:extLst>
          </p:cNvPr>
          <p:cNvSpPr>
            <a:spLocks noGrp="1"/>
          </p:cNvSpPr>
          <p:nvPr>
            <p:ph type="sldNum" sz="quarter" idx="12"/>
          </p:nvPr>
        </p:nvSpPr>
        <p:spPr/>
        <p:txBody>
          <a:bodyPr/>
          <a:lstStyle/>
          <a:p>
            <a:fld id="{55436794-EC18-4AE1-8ABB-83CC2A36505B}" type="slidenum">
              <a:rPr lang="en-US" altLang="zh-TW" smtClean="0"/>
              <a:pPr/>
              <a:t>29</a:t>
            </a:fld>
            <a:endParaRPr lang="en-US" altLang="zh-TW"/>
          </a:p>
        </p:txBody>
      </p:sp>
      <p:pic>
        <p:nvPicPr>
          <p:cNvPr id="2050" name="Picture 2" descr="Data Science and Law Forum shows Microsoft's strong AI stance">
            <a:extLst>
              <a:ext uri="{FF2B5EF4-FFF2-40B4-BE49-F238E27FC236}">
                <a16:creationId xmlns:a16="http://schemas.microsoft.com/office/drawing/2014/main" id="{F052B441-C3CF-42C6-897B-AB96B4EE5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584" y="1916832"/>
            <a:ext cx="3342641" cy="223976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0A16FE8D-46F8-4EB1-B0CB-7C2111A268DF}"/>
              </a:ext>
            </a:extLst>
          </p:cNvPr>
          <p:cNvSpPr txBox="1"/>
          <p:nvPr/>
        </p:nvSpPr>
        <p:spPr>
          <a:xfrm>
            <a:off x="6490992" y="4156639"/>
            <a:ext cx="1700353" cy="216024"/>
          </a:xfrm>
          <a:prstGeom prst="rect">
            <a:avLst/>
          </a:prstGeom>
          <a:noFill/>
        </p:spPr>
        <p:txBody>
          <a:bodyPr wrap="square">
            <a:spAutoFit/>
          </a:bodyPr>
          <a:lstStyle/>
          <a:p>
            <a:r>
              <a:rPr lang="zh-TW" altLang="en-US" sz="800" b="0" i="1" dirty="0"/>
              <a:t>mobileeurope.co.uk/features-me</a:t>
            </a:r>
          </a:p>
        </p:txBody>
      </p:sp>
    </p:spTree>
    <p:extLst>
      <p:ext uri="{BB962C8B-B14F-4D97-AF65-F5344CB8AC3E}">
        <p14:creationId xmlns:p14="http://schemas.microsoft.com/office/powerpoint/2010/main" val="42315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6BBA39-0969-45C0-9C07-18DCA7BBAB22}"/>
              </a:ext>
            </a:extLst>
          </p:cNvPr>
          <p:cNvSpPr>
            <a:spLocks noGrp="1"/>
          </p:cNvSpPr>
          <p:nvPr>
            <p:ph type="title"/>
          </p:nvPr>
        </p:nvSpPr>
        <p:spPr>
          <a:xfrm>
            <a:off x="457200" y="-163352"/>
            <a:ext cx="8229600" cy="130026"/>
          </a:xfrm>
        </p:spPr>
        <p:txBody>
          <a:bodyPr/>
          <a:lstStyle/>
          <a:p>
            <a:endParaRPr lang="zh-TW" altLang="en-US" dirty="0"/>
          </a:p>
        </p:txBody>
      </p:sp>
      <p:sp>
        <p:nvSpPr>
          <p:cNvPr id="3" name="內容版面配置區 2">
            <a:extLst>
              <a:ext uri="{FF2B5EF4-FFF2-40B4-BE49-F238E27FC236}">
                <a16:creationId xmlns:a16="http://schemas.microsoft.com/office/drawing/2014/main" id="{ACE2F0A3-48A7-4C8A-8854-63700F66DF94}"/>
              </a:ext>
            </a:extLst>
          </p:cNvPr>
          <p:cNvSpPr>
            <a:spLocks noGrp="1"/>
          </p:cNvSpPr>
          <p:nvPr>
            <p:ph idx="1"/>
          </p:nvPr>
        </p:nvSpPr>
        <p:spPr>
          <a:xfrm>
            <a:off x="35496" y="44624"/>
            <a:ext cx="9001000" cy="6813376"/>
          </a:xfrm>
        </p:spPr>
        <p:txBody>
          <a:bodyPr/>
          <a:lstStyle/>
          <a:p>
            <a:pPr marL="0" indent="0">
              <a:buNone/>
            </a:pPr>
            <a:r>
              <a:rPr lang="zh-TW" altLang="en-US" dirty="0">
                <a:latin typeface="標楷體" panose="03000509000000000000" pitchFamily="65" charset="-120"/>
                <a:ea typeface="標楷體" panose="03000509000000000000" pitchFamily="65" charset="-120"/>
              </a:rPr>
              <a:t>      </a:t>
            </a:r>
            <a:endParaRPr lang="en-US" altLang="zh-TW"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知道量化、懂得數據的人</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對事物易有正確的認識和決策</a:t>
            </a:r>
          </a:p>
        </p:txBody>
      </p:sp>
      <p:sp>
        <p:nvSpPr>
          <p:cNvPr id="4" name="投影片編號版面配置區 3">
            <a:extLst>
              <a:ext uri="{FF2B5EF4-FFF2-40B4-BE49-F238E27FC236}">
                <a16:creationId xmlns:a16="http://schemas.microsoft.com/office/drawing/2014/main" id="{526CBB79-688D-460F-9C13-F0939D5B8A2B}"/>
              </a:ext>
            </a:extLst>
          </p:cNvPr>
          <p:cNvSpPr>
            <a:spLocks noGrp="1"/>
          </p:cNvSpPr>
          <p:nvPr>
            <p:ph type="sldNum" sz="quarter" idx="12"/>
          </p:nvPr>
        </p:nvSpPr>
        <p:spPr/>
        <p:txBody>
          <a:bodyPr/>
          <a:lstStyle/>
          <a:p>
            <a:fld id="{FDB212B7-AEA7-4417-AEBD-1946754A61F6}" type="slidenum">
              <a:rPr lang="en-US" altLang="zh-TW" smtClean="0"/>
              <a:pPr/>
              <a:t>3</a:t>
            </a:fld>
            <a:endParaRPr lang="en-US" altLang="zh-TW"/>
          </a:p>
        </p:txBody>
      </p:sp>
      <p:pic>
        <p:nvPicPr>
          <p:cNvPr id="5" name="圖片 4">
            <a:extLst>
              <a:ext uri="{FF2B5EF4-FFF2-40B4-BE49-F238E27FC236}">
                <a16:creationId xmlns:a16="http://schemas.microsoft.com/office/drawing/2014/main" id="{6B83DE5B-9406-4C8C-8033-90F93A008300}"/>
              </a:ext>
            </a:extLst>
          </p:cNvPr>
          <p:cNvPicPr>
            <a:picLocks noChangeAspect="1"/>
          </p:cNvPicPr>
          <p:nvPr/>
        </p:nvPicPr>
        <p:blipFill>
          <a:blip r:embed="rId2"/>
          <a:stretch>
            <a:fillRect/>
          </a:stretch>
        </p:blipFill>
        <p:spPr>
          <a:xfrm>
            <a:off x="2590801" y="1901852"/>
            <a:ext cx="3992876" cy="4405601"/>
          </a:xfrm>
          <a:prstGeom prst="rect">
            <a:avLst/>
          </a:prstGeom>
        </p:spPr>
      </p:pic>
      <p:sp>
        <p:nvSpPr>
          <p:cNvPr id="7" name="文字方塊 6">
            <a:extLst>
              <a:ext uri="{FF2B5EF4-FFF2-40B4-BE49-F238E27FC236}">
                <a16:creationId xmlns:a16="http://schemas.microsoft.com/office/drawing/2014/main" id="{A81E5ADD-6095-452D-A3A8-D28B476875E9}"/>
              </a:ext>
            </a:extLst>
          </p:cNvPr>
          <p:cNvSpPr txBox="1"/>
          <p:nvPr/>
        </p:nvSpPr>
        <p:spPr>
          <a:xfrm>
            <a:off x="3407433" y="6283632"/>
            <a:ext cx="2213992" cy="215444"/>
          </a:xfrm>
          <a:prstGeom prst="rect">
            <a:avLst/>
          </a:prstGeom>
          <a:noFill/>
        </p:spPr>
        <p:txBody>
          <a:bodyPr wrap="square">
            <a:spAutoFit/>
          </a:bodyPr>
          <a:lstStyle/>
          <a:p>
            <a:r>
              <a:rPr lang="en-US" altLang="zh-TW" sz="800" b="0" i="1" dirty="0"/>
              <a:t>www.awoo.com.tw/blog/data-driven</a:t>
            </a:r>
            <a:endParaRPr lang="zh-TW" altLang="en-US" sz="800" b="0" i="1" dirty="0"/>
          </a:p>
        </p:txBody>
      </p:sp>
    </p:spTree>
    <p:extLst>
      <p:ext uri="{BB962C8B-B14F-4D97-AF65-F5344CB8AC3E}">
        <p14:creationId xmlns:p14="http://schemas.microsoft.com/office/powerpoint/2010/main" val="743187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F7EA98-06B4-4EED-9496-C60102B4E223}"/>
              </a:ext>
            </a:extLst>
          </p:cNvPr>
          <p:cNvSpPr>
            <a:spLocks noGrp="1"/>
          </p:cNvSpPr>
          <p:nvPr>
            <p:ph type="title"/>
          </p:nvPr>
        </p:nvSpPr>
        <p:spPr>
          <a:xfrm>
            <a:off x="457200" y="-459432"/>
            <a:ext cx="8229600" cy="202034"/>
          </a:xfrm>
        </p:spPr>
        <p:txBody>
          <a:bodyPr/>
          <a:lstStyle/>
          <a:p>
            <a:endParaRPr lang="zh-TW" altLang="en-US" dirty="0"/>
          </a:p>
        </p:txBody>
      </p:sp>
      <p:sp>
        <p:nvSpPr>
          <p:cNvPr id="3" name="內容版面配置區 2">
            <a:extLst>
              <a:ext uri="{FF2B5EF4-FFF2-40B4-BE49-F238E27FC236}">
                <a16:creationId xmlns:a16="http://schemas.microsoft.com/office/drawing/2014/main" id="{E5BEE2BC-17A6-41B7-BAF1-782FDAD8D023}"/>
              </a:ext>
            </a:extLst>
          </p:cNvPr>
          <p:cNvSpPr>
            <a:spLocks noGrp="1"/>
          </p:cNvSpPr>
          <p:nvPr>
            <p:ph idx="1"/>
          </p:nvPr>
        </p:nvSpPr>
        <p:spPr>
          <a:xfrm>
            <a:off x="304521" y="16874"/>
            <a:ext cx="8363272" cy="6244803"/>
          </a:xfrm>
        </p:spPr>
        <p:txBody>
          <a:bodyPr/>
          <a:lstStyle/>
          <a:p>
            <a:pPr marL="0" indent="0" algn="ctr">
              <a:buNone/>
            </a:pPr>
            <a:r>
              <a:rPr lang="zh-TW" altLang="en-US" sz="2800" b="1" kern="100">
                <a:effectLst/>
                <a:latin typeface="標楷體" panose="03000509000000000000" pitchFamily="65" charset="-120"/>
                <a:ea typeface="標楷體" panose="03000509000000000000" pitchFamily="65" charset="-120"/>
                <a:cs typeface="Times New Roman" panose="02020603050405020304" pitchFamily="18" charset="0"/>
              </a:rPr>
              <a:t>三</a:t>
            </a:r>
            <a:r>
              <a:rPr lang="zh-TW" altLang="zh-TW" sz="2800" b="1" kern="10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大數據應用舉例</a:t>
            </a:r>
            <a:endParaRPr lang="en-US" altLang="zh-TW" sz="2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ctr">
              <a:buNone/>
            </a:pP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預測美國總統選舉</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新冠肺炎防控</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星座與婚姻匹配度</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精準營銷策略</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購書行為與社會文化</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徹底認識你自己</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男女偏愛嫩妹與鮮肉嗎</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豬新郎與新娘選拔</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機器音樂家與畫家</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網路犯罪打擊</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網際網路法院</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52E95AD9-12A8-446D-8ED9-47D65950893D}"/>
              </a:ext>
            </a:extLst>
          </p:cNvPr>
          <p:cNvSpPr>
            <a:spLocks noGrp="1"/>
          </p:cNvSpPr>
          <p:nvPr>
            <p:ph type="sldNum" sz="quarter" idx="12"/>
          </p:nvPr>
        </p:nvSpPr>
        <p:spPr/>
        <p:txBody>
          <a:bodyPr/>
          <a:lstStyle/>
          <a:p>
            <a:fld id="{55436794-EC18-4AE1-8ABB-83CC2A36505B}" type="slidenum">
              <a:rPr lang="en-US" altLang="zh-TW" smtClean="0"/>
              <a:pPr/>
              <a:t>30</a:t>
            </a:fld>
            <a:endParaRPr lang="en-US" altLang="zh-TW"/>
          </a:p>
        </p:txBody>
      </p:sp>
    </p:spTree>
    <p:extLst>
      <p:ext uri="{BB962C8B-B14F-4D97-AF65-F5344CB8AC3E}">
        <p14:creationId xmlns:p14="http://schemas.microsoft.com/office/powerpoint/2010/main" val="2353656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99A030-4743-4F32-AD7E-2B5DE21487B0}"/>
              </a:ext>
            </a:extLst>
          </p:cNvPr>
          <p:cNvSpPr>
            <a:spLocks noGrp="1"/>
          </p:cNvSpPr>
          <p:nvPr>
            <p:ph type="title"/>
          </p:nvPr>
        </p:nvSpPr>
        <p:spPr>
          <a:xfrm>
            <a:off x="457200" y="-387424"/>
            <a:ext cx="8229600" cy="304778"/>
          </a:xfrm>
        </p:spPr>
        <p:txBody>
          <a:bodyPr/>
          <a:lstStyle/>
          <a:p>
            <a:endParaRPr lang="zh-TW" altLang="en-US"/>
          </a:p>
        </p:txBody>
      </p:sp>
      <p:sp>
        <p:nvSpPr>
          <p:cNvPr id="3" name="內容版面配置區 2">
            <a:extLst>
              <a:ext uri="{FF2B5EF4-FFF2-40B4-BE49-F238E27FC236}">
                <a16:creationId xmlns:a16="http://schemas.microsoft.com/office/drawing/2014/main" id="{8018EC9A-B508-4D8D-BBF0-6C2FA2C9F54D}"/>
              </a:ext>
            </a:extLst>
          </p:cNvPr>
          <p:cNvSpPr>
            <a:spLocks noGrp="1"/>
          </p:cNvSpPr>
          <p:nvPr>
            <p:ph idx="1"/>
          </p:nvPr>
        </p:nvSpPr>
        <p:spPr>
          <a:xfrm>
            <a:off x="0" y="-49696"/>
            <a:ext cx="9108504" cy="6957392"/>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預測美國總統選舉</a:t>
            </a:r>
            <a:endParaRPr lang="en-US" altLang="zh-TW" sz="2800" b="1" dirty="0">
              <a:effectLst/>
              <a:ea typeface="標楷體" panose="03000509000000000000" pitchFamily="65" charset="-120"/>
              <a:cs typeface="Times New Roman" panose="02020603050405020304" pitchFamily="18" charset="0"/>
            </a:endParaRPr>
          </a:p>
          <a:p>
            <a:pPr marL="0" indent="0">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微軟</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AI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預測引擎</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Bing Predicts, &amp; 538 </a:t>
            </a:r>
            <a:r>
              <a:rPr lang="zh-TW" altLang="zh-TW"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rPr>
              <a:t>民調</a:t>
            </a:r>
            <a:r>
              <a:rPr lang="zh-TW" altLang="en-US"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rPr>
              <a:t>網站</a:t>
            </a:r>
            <a:endParaRPr lang="en-US" altLang="zh-TW"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kern="100" dirty="0">
                <a:solidFill>
                  <a:srgbClr val="252525"/>
                </a:solidFill>
                <a:latin typeface="標楷體" panose="03000509000000000000" pitchFamily="65" charset="-120"/>
                <a:ea typeface="標楷體" panose="03000509000000000000" pitchFamily="65" charset="-120"/>
                <a:cs typeface="Arial" panose="020B0604020202020204" pitchFamily="34"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對美國總統大選</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2016</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預測大失凖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rgbClr val="252525"/>
                </a:solidFill>
                <a:latin typeface="標楷體" panose="03000509000000000000" pitchFamily="65" charset="-120"/>
                <a:ea typeface="標楷體" panose="03000509000000000000" pitchFamily="65" charset="-120"/>
                <a:cs typeface="Arial" panose="020B0604020202020204" pitchFamily="34"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2020</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預測</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小</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失凖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總體拜登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52% vs.</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川普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48%,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差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4% (</a:t>
            </a:r>
            <a:r>
              <a:rPr lang="zh-TW" altLang="zh-TW" sz="2400" kern="100" dirty="0">
                <a:solidFill>
                  <a:srgbClr val="252525"/>
                </a:solidFill>
                <a:effectLst/>
                <a:latin typeface="標楷體" panose="03000509000000000000" pitchFamily="65" charset="-120"/>
                <a:ea typeface="標楷體" panose="03000509000000000000" pitchFamily="65" charset="-120"/>
                <a:cs typeface="Arial" panose="020B0604020202020204" pitchFamily="34" charset="0"/>
              </a:rPr>
              <a:t>民調</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預測</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差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7-8%)</a:t>
            </a:r>
          </a:p>
          <a:p>
            <a:pPr marL="0"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/50</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州中</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僅佛州及北卡兩州</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失準</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低估共和黨支持人數</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拒答率高</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共和黨支持者和拒答者高相關</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高估民主黨支持人數</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新冠肺炎隔離</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較多的民主黨支持者</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遵守隔離宅在家</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,(b)</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是白領</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可在家上班</a:t>
            </a:r>
            <a:r>
              <a:rPr lang="en-US" altLang="zh-TW" sz="2400" kern="100" dirty="0">
                <a:latin typeface="Cambria Math" panose="02040503050406030204" pitchFamily="18" charset="0"/>
                <a:ea typeface="Cambria Math" panose="02040503050406030204" pitchFamily="18" charset="0"/>
                <a:cs typeface="Times New Roman" panose="02020603050405020304" pitchFamily="18" charset="0"/>
              </a:rPr>
              <a:t>⟹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較易電訪到</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社會愈分半對立</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民調</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預測</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困離度愈高</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有賴於受訪陌生人的仁慈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願意回答</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家電與手機電訪重疊</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家電區碼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(area code)</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與居住州 </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(resident)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不符</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p>
          <a:p>
            <a:pPr marL="0" indent="0">
              <a:buNone/>
            </a:pP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以上降低</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了</a:t>
            </a:r>
            <a:r>
              <a:rPr lang="zh-TW" altLang="en-US" sz="2400" b="1" kern="100" dirty="0">
                <a:latin typeface="標楷體" panose="03000509000000000000" pitchFamily="65" charset="-120"/>
                <a:ea typeface="標楷體" panose="03000509000000000000" pitchFamily="65" charset="-120"/>
                <a:cs typeface="Times New Roman" panose="02020603050405020304" pitchFamily="18" charset="0"/>
              </a:rPr>
              <a:t>數據隨機性及品質</a:t>
            </a:r>
            <a:r>
              <a:rPr lang="en-US" altLang="zh-TW" sz="2400" kern="100" dirty="0">
                <a:latin typeface="Cambria Math" panose="02040503050406030204" pitchFamily="18" charset="0"/>
                <a:ea typeface="Cambria Math" panose="02040503050406030204" pitchFamily="18" charset="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解釋了民調的川普現象</a:t>
            </a:r>
            <a:endPar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E384F2E6-25FF-49CD-8D24-648A2C8DA393}"/>
              </a:ext>
            </a:extLst>
          </p:cNvPr>
          <p:cNvSpPr>
            <a:spLocks noGrp="1"/>
          </p:cNvSpPr>
          <p:nvPr>
            <p:ph type="sldNum" sz="quarter" idx="12"/>
          </p:nvPr>
        </p:nvSpPr>
        <p:spPr>
          <a:xfrm>
            <a:off x="7383535" y="5877273"/>
            <a:ext cx="1773560" cy="216024"/>
          </a:xfrm>
        </p:spPr>
        <p:txBody>
          <a:bodyPr/>
          <a:lstStyle/>
          <a:p>
            <a:r>
              <a:rPr lang="en-US" altLang="zh-TW" sz="800" b="0" i="1" dirty="0"/>
              <a:t>/www.ctwant.com/article/76509</a:t>
            </a:r>
          </a:p>
        </p:txBody>
      </p:sp>
      <p:pic>
        <p:nvPicPr>
          <p:cNvPr id="6" name="圖片 5" descr="一張含有 男人, 個人, 套裝, 穿著 的圖片&#10;&#10;自動產生的描述">
            <a:extLst>
              <a:ext uri="{FF2B5EF4-FFF2-40B4-BE49-F238E27FC236}">
                <a16:creationId xmlns:a16="http://schemas.microsoft.com/office/drawing/2014/main" id="{922245CF-2153-4097-90C8-E24E57896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72" y="3573017"/>
            <a:ext cx="1906971" cy="2304256"/>
          </a:xfrm>
          <a:prstGeom prst="rect">
            <a:avLst/>
          </a:prstGeom>
        </p:spPr>
      </p:pic>
    </p:spTree>
    <p:extLst>
      <p:ext uri="{BB962C8B-B14F-4D97-AF65-F5344CB8AC3E}">
        <p14:creationId xmlns:p14="http://schemas.microsoft.com/office/powerpoint/2010/main" val="425526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A94EA3-7EE5-4B60-BDCB-A7A4CA60D6E2}"/>
              </a:ext>
            </a:extLst>
          </p:cNvPr>
          <p:cNvSpPr>
            <a:spLocks noGrp="1"/>
          </p:cNvSpPr>
          <p:nvPr>
            <p:ph type="title"/>
          </p:nvPr>
        </p:nvSpPr>
        <p:spPr>
          <a:xfrm>
            <a:off x="489357" y="-203822"/>
            <a:ext cx="7931224" cy="202034"/>
          </a:xfrm>
        </p:spPr>
        <p:txBody>
          <a:bodyPr/>
          <a:lstStyle/>
          <a:p>
            <a:endParaRPr lang="zh-TW" altLang="en-US" dirty="0"/>
          </a:p>
        </p:txBody>
      </p:sp>
      <p:sp>
        <p:nvSpPr>
          <p:cNvPr id="3" name="內容版面配置區 2">
            <a:extLst>
              <a:ext uri="{FF2B5EF4-FFF2-40B4-BE49-F238E27FC236}">
                <a16:creationId xmlns:a16="http://schemas.microsoft.com/office/drawing/2014/main" id="{1A36FB2F-1F89-4AFB-9B8B-10D77C20164F}"/>
              </a:ext>
            </a:extLst>
          </p:cNvPr>
          <p:cNvSpPr>
            <a:spLocks noGrp="1"/>
          </p:cNvSpPr>
          <p:nvPr>
            <p:ph idx="1"/>
          </p:nvPr>
        </p:nvSpPr>
        <p:spPr>
          <a:xfrm>
            <a:off x="-90264" y="-102805"/>
            <a:ext cx="9324528" cy="6854586"/>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新冠肺炎防控</a:t>
            </a:r>
            <a:endParaRPr lang="en-US" altLang="zh-TW" sz="2800" b="1" dirty="0">
              <a:effectLst/>
              <a:ea typeface="標楷體" panose="03000509000000000000" pitchFamily="65" charset="-120"/>
              <a:cs typeface="Times New Roman" panose="02020603050405020304" pitchFamily="18" charset="0"/>
            </a:endParaRP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－智能手機、手表、傳感器＋互、物聯網＋大數據</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-AI</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中心＋演算法</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just">
              <a:buNone/>
            </a:pP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收集病</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患</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院</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疾控</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衛生署</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保</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警戶政</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出入境</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航班</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電</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信</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業</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等</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的實時</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信息</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數據</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進</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行整合分析研判</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提供参</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考</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p>
          <a:p>
            <a:pPr marL="0" indent="0" algn="just">
              <a:buNone/>
            </a:pP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  → </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醫護</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人</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員及醫療物資</a:t>
            </a:r>
            <a:r>
              <a:rPr lang="zh-TW" altLang="en-US" sz="2400" kern="0" spc="75" dirty="0">
                <a:latin typeface="標楷體" panose="03000509000000000000" pitchFamily="65" charset="-120"/>
                <a:ea typeface="標楷體" panose="03000509000000000000" pitchFamily="65" charset="-120"/>
                <a:cs typeface="新細明體" panose="02020500000000000000" pitchFamily="18" charset="-120"/>
              </a:rPr>
              <a:t>轉運車輛</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分配</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院</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負壓隔離</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病床</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調</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度</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     入境隔離者居所安排</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確診者及接觸者行蹤定位</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居家隔離者</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     電子圍籬監控</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及</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違規追捕</a:t>
            </a:r>
            <a:r>
              <a:rPr lang="en-US" altLang="zh-TW" sz="2400" kern="0" spc="75" dirty="0">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latin typeface="標楷體" panose="03000509000000000000" pitchFamily="65" charset="-120"/>
                <a:ea typeface="標楷體" panose="03000509000000000000" pitchFamily="65" charset="-120"/>
                <a:cs typeface="新細明體" panose="02020500000000000000" pitchFamily="18" charset="-120"/>
              </a:rPr>
              <a:t>各場所</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及</a:t>
            </a:r>
            <a:r>
              <a:rPr lang="zh-TW" altLang="en-US" sz="2400" kern="0" spc="75" dirty="0">
                <a:latin typeface="標楷體" panose="03000509000000000000" pitchFamily="65" charset="-120"/>
                <a:ea typeface="標楷體" panose="03000509000000000000" pitchFamily="65" charset="-120"/>
                <a:cs typeface="新細明體" panose="02020500000000000000" pitchFamily="18" charset="-120"/>
              </a:rPr>
              <a:t>社區</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消毒</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等</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春運期間</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武漢封城前</a:t>
            </a:r>
            <a:r>
              <a:rPr lang="en-US" altLang="zh-TW" sz="2400" kern="100" spc="75"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kern="100" spc="75" dirty="0">
                <a:effectLst/>
                <a:latin typeface="標楷體" panose="03000509000000000000" pitchFamily="65" charset="-120"/>
                <a:ea typeface="標楷體" panose="03000509000000000000" pitchFamily="65" charset="-120"/>
                <a:cs typeface="Arial" panose="020B0604020202020204" pitchFamily="34" charset="0"/>
              </a:rPr>
              <a:t> </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500</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多萬離開武漢人群的</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追蹤定位</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zh-TW" altLang="en-US" sz="2400" kern="0" spc="75" dirty="0">
                <a:latin typeface="標楷體" panose="03000509000000000000" pitchFamily="65" charset="-120"/>
                <a:ea typeface="標楷體" panose="03000509000000000000" pitchFamily="65" charset="-120"/>
                <a:cs typeface="新細明體" panose="02020500000000000000" pitchFamily="18" charset="-120"/>
              </a:rPr>
              <a:t> </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火神山、雷神山、方艙醫院的建造 </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北斗、</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5G</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無人機</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p>
          <a:p>
            <a:pPr marL="0" indent="0" algn="just">
              <a:buNone/>
            </a:pPr>
            <a:r>
              <a:rPr lang="zh-CN" altLang="en-US" sz="2400" b="0" i="0" dirty="0">
                <a:effectLst/>
                <a:latin typeface="標楷體" panose="03000509000000000000" pitchFamily="65" charset="-120"/>
                <a:ea typeface="標楷體" panose="03000509000000000000" pitchFamily="65" charset="-120"/>
              </a:rPr>
              <a:t>  －智能工地數位管理平台</a:t>
            </a:r>
            <a:r>
              <a:rPr lang="en-US" altLang="zh-CN" sz="2400" b="0" i="0" dirty="0">
                <a:effectLst/>
                <a:latin typeface="標楷體" panose="03000509000000000000" pitchFamily="65" charset="-120"/>
                <a:ea typeface="標楷體" panose="03000509000000000000" pitchFamily="65" charset="-120"/>
              </a:rPr>
              <a:t>:</a:t>
            </a:r>
            <a:r>
              <a:rPr lang="zh-TW" altLang="en-US" sz="2400" b="0" i="0" dirty="0">
                <a:effectLst/>
                <a:latin typeface="標楷體" panose="03000509000000000000" pitchFamily="65" charset="-120"/>
                <a:ea typeface="標楷體" panose="03000509000000000000" pitchFamily="65" charset="-120"/>
              </a:rPr>
              <a:t>對</a:t>
            </a:r>
            <a:r>
              <a:rPr lang="zh-TW" altLang="en-US" sz="2400" i="0" dirty="0">
                <a:effectLst/>
                <a:latin typeface="標楷體" panose="03000509000000000000" pitchFamily="65" charset="-120"/>
                <a:ea typeface="標楷體" panose="03000509000000000000" pitchFamily="65" charset="-120"/>
              </a:rPr>
              <a:t>人</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i="0" dirty="0">
                <a:effectLst/>
                <a:latin typeface="標楷體" panose="03000509000000000000" pitchFamily="65" charset="-120"/>
                <a:ea typeface="標楷體" panose="03000509000000000000" pitchFamily="65" charset="-120"/>
              </a:rPr>
              <a:t>機</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i="0" dirty="0">
                <a:effectLst/>
                <a:latin typeface="標楷體" panose="03000509000000000000" pitchFamily="65" charset="-120"/>
                <a:ea typeface="標楷體" panose="03000509000000000000" pitchFamily="65" charset="-120"/>
              </a:rPr>
              <a:t>料</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i="0" dirty="0">
                <a:effectLst/>
                <a:latin typeface="標楷體" panose="03000509000000000000" pitchFamily="65" charset="-120"/>
                <a:ea typeface="標楷體" panose="03000509000000000000" pitchFamily="65" charset="-120"/>
              </a:rPr>
              <a:t>法</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i="0" dirty="0">
                <a:effectLst/>
                <a:latin typeface="標楷體" panose="03000509000000000000" pitchFamily="65" charset="-120"/>
                <a:ea typeface="標楷體" panose="03000509000000000000" pitchFamily="65" charset="-120"/>
              </a:rPr>
              <a:t>環</a:t>
            </a:r>
            <a:r>
              <a:rPr lang="zh-CN" altLang="en-US" sz="2400" b="0" i="0" dirty="0">
                <a:effectLst/>
                <a:latin typeface="標楷體" panose="03000509000000000000" pitchFamily="65" charset="-120"/>
                <a:ea typeface="標楷體" panose="03000509000000000000" pitchFamily="65" charset="-120"/>
              </a:rPr>
              <a:t>作實時全面監管</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algn="just">
              <a:buNone/>
            </a:pP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  －</a:t>
            </a:r>
            <a:r>
              <a:rPr lang="zh-CN" altLang="en-US" sz="2400" b="0" i="0" dirty="0">
                <a:effectLst/>
                <a:latin typeface="標楷體" panose="03000509000000000000" pitchFamily="65" charset="-120"/>
                <a:ea typeface="標楷體" panose="03000509000000000000" pitchFamily="65" charset="-120"/>
              </a:rPr>
              <a:t>智能大腦運維管理平台</a:t>
            </a:r>
            <a:r>
              <a:rPr lang="en-US" altLang="zh-CN" sz="2400" b="0" i="0" dirty="0">
                <a:effectLst/>
                <a:latin typeface="標楷體" panose="03000509000000000000" pitchFamily="65" charset="-120"/>
                <a:ea typeface="標楷體" panose="03000509000000000000" pitchFamily="65" charset="-120"/>
              </a:rPr>
              <a:t>: </a:t>
            </a:r>
            <a:r>
              <a:rPr lang="zh-CN" altLang="en-US" sz="2400" b="0" i="0" dirty="0">
                <a:effectLst/>
                <a:latin typeface="標楷體" panose="03000509000000000000" pitchFamily="65" charset="-120"/>
                <a:ea typeface="標楷體" panose="03000509000000000000" pitchFamily="65" charset="-120"/>
              </a:rPr>
              <a:t>聯接</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a:t>
            </a:r>
            <a:r>
              <a:rPr lang="zh-CN" altLang="en-US" sz="2400" b="0" i="0" dirty="0">
                <a:effectLst/>
                <a:latin typeface="標楷體" panose="03000509000000000000" pitchFamily="65" charset="-120"/>
                <a:ea typeface="標楷體" panose="03000509000000000000" pitchFamily="65" charset="-120"/>
              </a:rPr>
              <a:t>院全部信息系統</a:t>
            </a:r>
            <a:endParaRPr lang="en-US" altLang="zh-CN" sz="2400" b="0" i="0" dirty="0">
              <a:effectLst/>
              <a:latin typeface="標楷體" panose="03000509000000000000" pitchFamily="65" charset="-120"/>
              <a:ea typeface="標楷體" panose="03000509000000000000" pitchFamily="65" charset="-120"/>
            </a:endParaRPr>
          </a:p>
          <a:p>
            <a:pPr marL="0" indent="0" algn="just">
              <a:buNone/>
            </a:pPr>
            <a:r>
              <a:rPr lang="zh-CN" altLang="en-US" sz="2400" b="0" i="0" dirty="0">
                <a:effectLst/>
                <a:latin typeface="標楷體" panose="03000509000000000000" pitchFamily="65" charset="-120"/>
                <a:ea typeface="標楷體" panose="03000509000000000000" pitchFamily="65" charset="-120"/>
              </a:rPr>
              <a:t>         → 實</a:t>
            </a:r>
            <a:r>
              <a:rPr lang="zh-CN" altLang="en-US" sz="2400" dirty="0">
                <a:latin typeface="標楷體" panose="03000509000000000000" pitchFamily="65" charset="-120"/>
                <a:ea typeface="標楷體" panose="03000509000000000000" pitchFamily="65" charset="-120"/>
              </a:rPr>
              <a:t>現智</a:t>
            </a:r>
            <a:r>
              <a:rPr lang="zh-CN" altLang="en-US" sz="2400" b="0" i="0" dirty="0">
                <a:effectLst/>
                <a:latin typeface="標楷體" panose="03000509000000000000" pitchFamily="65" charset="-120"/>
                <a:ea typeface="標楷體" panose="03000509000000000000" pitchFamily="65" charset="-120"/>
              </a:rPr>
              <a:t>能安防、智能物流、智能審片、零接觸運維</a:t>
            </a:r>
            <a:endPar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endParaRPr>
          </a:p>
        </p:txBody>
      </p:sp>
      <p:sp>
        <p:nvSpPr>
          <p:cNvPr id="4" name="投影片編號版面配置區 3">
            <a:extLst>
              <a:ext uri="{FF2B5EF4-FFF2-40B4-BE49-F238E27FC236}">
                <a16:creationId xmlns:a16="http://schemas.microsoft.com/office/drawing/2014/main" id="{34B480FE-7C87-46EB-8CBA-4236412390FA}"/>
              </a:ext>
            </a:extLst>
          </p:cNvPr>
          <p:cNvSpPr>
            <a:spLocks noGrp="1"/>
          </p:cNvSpPr>
          <p:nvPr>
            <p:ph type="sldNum" sz="quarter" idx="12"/>
          </p:nvPr>
        </p:nvSpPr>
        <p:spPr/>
        <p:txBody>
          <a:bodyPr/>
          <a:lstStyle/>
          <a:p>
            <a:fld id="{55436794-EC18-4AE1-8ABB-83CC2A36505B}" type="slidenum">
              <a:rPr lang="en-US" altLang="zh-TW" smtClean="0"/>
              <a:pPr/>
              <a:t>32</a:t>
            </a:fld>
            <a:endParaRPr lang="en-US" altLang="zh-TW" dirty="0"/>
          </a:p>
        </p:txBody>
      </p:sp>
    </p:spTree>
    <p:extLst>
      <p:ext uri="{BB962C8B-B14F-4D97-AF65-F5344CB8AC3E}">
        <p14:creationId xmlns:p14="http://schemas.microsoft.com/office/powerpoint/2010/main" val="1108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122E2B-61F2-4868-8F27-B83CD43F374F}"/>
              </a:ext>
            </a:extLst>
          </p:cNvPr>
          <p:cNvSpPr>
            <a:spLocks noGrp="1"/>
          </p:cNvSpPr>
          <p:nvPr>
            <p:ph type="title"/>
          </p:nvPr>
        </p:nvSpPr>
        <p:spPr>
          <a:xfrm>
            <a:off x="477711" y="-387424"/>
            <a:ext cx="8229600" cy="202034"/>
          </a:xfrm>
        </p:spPr>
        <p:txBody>
          <a:bodyPr/>
          <a:lstStyle/>
          <a:p>
            <a:endParaRPr lang="zh-TW" altLang="en-US"/>
          </a:p>
        </p:txBody>
      </p:sp>
      <p:sp>
        <p:nvSpPr>
          <p:cNvPr id="3" name="內容版面配置區 2">
            <a:extLst>
              <a:ext uri="{FF2B5EF4-FFF2-40B4-BE49-F238E27FC236}">
                <a16:creationId xmlns:a16="http://schemas.microsoft.com/office/drawing/2014/main" id="{46EC3B03-E203-40AC-9AF0-87DD07280343}"/>
              </a:ext>
            </a:extLst>
          </p:cNvPr>
          <p:cNvSpPr>
            <a:spLocks noGrp="1"/>
          </p:cNvSpPr>
          <p:nvPr>
            <p:ph idx="1"/>
          </p:nvPr>
        </p:nvSpPr>
        <p:spPr>
          <a:xfrm>
            <a:off x="-73024" y="0"/>
            <a:ext cx="9397552" cy="7101408"/>
          </a:xfrm>
        </p:spPr>
        <p:txBody>
          <a:bodyPr/>
          <a:lstStyle/>
          <a:p>
            <a:pPr marL="0" indent="0" algn="just">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利用智能裝置</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醫護人員可</a:t>
            </a:r>
            <a:r>
              <a:rPr lang="zh-TW" altLang="en-US" sz="2400" i="0" dirty="0">
                <a:effectLst/>
                <a:latin typeface="標楷體" panose="03000509000000000000" pitchFamily="65" charset="-120"/>
                <a:ea typeface="標楷體" panose="03000509000000000000" pitchFamily="65" charset="-120"/>
              </a:rPr>
              <a:t>線上</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探診監測</a:t>
            </a:r>
            <a:r>
              <a:rPr lang="zh-TW" altLang="en-US" sz="2400" b="0" i="0" dirty="0">
                <a:effectLst/>
                <a:latin typeface="標楷體" panose="03000509000000000000" pitchFamily="65" charset="-120"/>
                <a:ea typeface="標楷體" panose="03000509000000000000" pitchFamily="65" charset="-12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遠</a:t>
            </a:r>
            <a:r>
              <a:rPr lang="zh-TW" altLang="en-US" sz="2400" b="0" i="0" dirty="0">
                <a:effectLst/>
                <a:latin typeface="標楷體" panose="03000509000000000000" pitchFamily="65" charset="-120"/>
                <a:ea typeface="標楷體" panose="03000509000000000000" pitchFamily="65" charset="-120"/>
              </a:rPr>
              <a:t>端醫療</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減少感染機會</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spcAft>
                <a:spcPts val="1350"/>
              </a:spcAft>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基於全球病患症狀大數據進行機器學習</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,AI</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可協助對疑似</a:t>
            </a:r>
            <a:r>
              <a:rPr lang="zh-TW"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患</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者 </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0" spc="75" dirty="0">
                <a:effectLst/>
                <a:latin typeface="標楷體" panose="03000509000000000000" pitchFamily="65" charset="-120"/>
                <a:ea typeface="標楷體" panose="03000509000000000000" pitchFamily="65" charset="-120"/>
                <a:cs typeface="新細明體" panose="02020500000000000000" pitchFamily="18" charset="-120"/>
              </a:rPr>
              <a:t>如 由其購買物品判斷</a:t>
            </a:r>
            <a:r>
              <a:rPr lang="en-US" altLang="zh-TW" sz="2400" kern="0" spc="75" dirty="0">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診斷</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spcAft>
                <a:spcPts val="1350"/>
              </a:spcAft>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新冠肺炎</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全球即時疫情地圖－大數據視覺化</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spcAft>
                <a:spcPts val="1500"/>
              </a:spcAft>
              <a:buNone/>
            </a:pP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英國公衛使用測試和追蹤程式</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追溯</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128,808</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人資料</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及 </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9,789</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個</a:t>
            </a:r>
            <a:r>
              <a:rPr lang="en-US" altLang="zh-TW" sz="24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公共位置</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新冠病毒測試呈陽性的人中</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最常見感染場所為</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endPar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r>
              <a:rPr lang="zh-TW" altLang="zh-TW" sz="2400" kern="0" dirty="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超市</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18.3</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0" dirty="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學</a:t>
            </a:r>
            <a:r>
              <a:rPr lang="zh-TW" altLang="en-US" sz="2400" kern="0" dirty="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校</a:t>
            </a:r>
            <a:r>
              <a:rPr lang="zh-TW" altLang="en-US"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28.4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中</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-12.7,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小</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en-US" altLang="zh-TW" sz="24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10.1,</a:t>
            </a:r>
            <a:r>
              <a:rPr lang="zh-TW" altLang="en-US" sz="24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大</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-3.8, </a:t>
            </a:r>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幼</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-1.8)</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醫院</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3.6</a:t>
            </a:r>
          </a:p>
          <a:p>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養老院等護理機構</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2.8</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酒吧</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1.6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健身房</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1.1</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r>
              <a:rPr lang="zh-TW"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餐廳或咖啡廳</a:t>
            </a:r>
            <a:r>
              <a:rPr lang="en-US" altLang="zh-TW" sz="24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1.0</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dirty="0">
              <a:effectLst/>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D1F7853C-7A8D-4AE7-80C4-CD9D32A23580}"/>
              </a:ext>
            </a:extLst>
          </p:cNvPr>
          <p:cNvSpPr>
            <a:spLocks noGrp="1"/>
          </p:cNvSpPr>
          <p:nvPr>
            <p:ph type="sldNum" sz="quarter" idx="12"/>
          </p:nvPr>
        </p:nvSpPr>
        <p:spPr/>
        <p:txBody>
          <a:bodyPr/>
          <a:lstStyle/>
          <a:p>
            <a:fld id="{55436794-EC18-4AE1-8ABB-83CC2A36505B}" type="slidenum">
              <a:rPr lang="en-US" altLang="zh-TW" smtClean="0"/>
              <a:pPr/>
              <a:t>33</a:t>
            </a:fld>
            <a:endParaRPr lang="en-US" altLang="zh-TW"/>
          </a:p>
        </p:txBody>
      </p:sp>
    </p:spTree>
    <p:extLst>
      <p:ext uri="{BB962C8B-B14F-4D97-AF65-F5344CB8AC3E}">
        <p14:creationId xmlns:p14="http://schemas.microsoft.com/office/powerpoint/2010/main" val="342502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80D04C-4F62-4960-8088-524F2DB86679}"/>
              </a:ext>
            </a:extLst>
          </p:cNvPr>
          <p:cNvSpPr>
            <a:spLocks noGrp="1"/>
          </p:cNvSpPr>
          <p:nvPr>
            <p:ph type="title"/>
          </p:nvPr>
        </p:nvSpPr>
        <p:spPr>
          <a:xfrm>
            <a:off x="35496" y="-747464"/>
            <a:ext cx="8610128" cy="631714"/>
          </a:xfrm>
        </p:spPr>
        <p:txBody>
          <a:bodyPr/>
          <a:lstStyle/>
          <a:p>
            <a:endParaRPr lang="zh-TW" altLang="en-US"/>
          </a:p>
        </p:txBody>
      </p:sp>
      <p:sp>
        <p:nvSpPr>
          <p:cNvPr id="3" name="內容版面配置區 2">
            <a:extLst>
              <a:ext uri="{FF2B5EF4-FFF2-40B4-BE49-F238E27FC236}">
                <a16:creationId xmlns:a16="http://schemas.microsoft.com/office/drawing/2014/main" id="{65FCFF82-A350-4284-8CEE-557DDD0BF457}"/>
              </a:ext>
            </a:extLst>
          </p:cNvPr>
          <p:cNvSpPr>
            <a:spLocks noGrp="1"/>
          </p:cNvSpPr>
          <p:nvPr>
            <p:ph idx="1"/>
          </p:nvPr>
        </p:nvSpPr>
        <p:spPr>
          <a:xfrm>
            <a:off x="35496" y="0"/>
            <a:ext cx="9173304" cy="6453336"/>
          </a:xfrm>
        </p:spPr>
        <p:txBody>
          <a:bodyPr/>
          <a:lstStyle/>
          <a:p>
            <a:pPr marL="0" indent="0" algn="ctr">
              <a:buNone/>
            </a:pPr>
            <a:r>
              <a:rPr lang="zh-TW" altLang="zh-TW" sz="2800" b="1" dirty="0">
                <a:effectLst/>
                <a:latin typeface="標楷體" panose="03000509000000000000" pitchFamily="65" charset="-120"/>
                <a:ea typeface="標楷體" panose="03000509000000000000" pitchFamily="65" charset="-120"/>
                <a:cs typeface="Times New Roman" panose="02020603050405020304" pitchFamily="18" charset="0"/>
              </a:rPr>
              <a:t>星座與婚姻匹配度</a:t>
            </a:r>
            <a:endParaRPr lang="en-US" altLang="zh-TW" sz="2800" b="1"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ctr">
              <a:buNone/>
            </a:pPr>
            <a:r>
              <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 </a:t>
            </a:r>
            <a:r>
              <a:rPr lang="en-US" altLang="zh-TW" sz="2400" kern="100" dirty="0" err="1">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Voas</a:t>
            </a:r>
            <a:r>
              <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根據</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英格蘭和威爾士在</a:t>
            </a:r>
            <a:r>
              <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2001</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年人口普查資料中</a:t>
            </a:r>
            <a:r>
              <a:rPr lang="zh-TW" altLang="en-US"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約</a:t>
            </a:r>
            <a:r>
              <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1000</a:t>
            </a:r>
            <a:r>
              <a:rPr lang="zh-TW" altLang="en-US"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萬</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對</a:t>
            </a:r>
            <a:endPar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endParaRPr>
          </a:p>
          <a:p>
            <a:pPr marL="0" indent="0" algn="ctr">
              <a:buNone/>
            </a:pPr>
            <a:r>
              <a:rPr lang="en-US" altLang="zh-TW" sz="2400" kern="100" dirty="0">
                <a:solidFill>
                  <a:srgbClr val="000000"/>
                </a:solidFill>
                <a:latin typeface="標楷體" panose="03000509000000000000" pitchFamily="65" charset="-120"/>
                <a:ea typeface="標楷體" panose="03000509000000000000" pitchFamily="65" charset="-120"/>
                <a:cs typeface="Segoe UI" panose="020B0502040204020203" pitchFamily="34"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夫婦的星座數據</a:t>
            </a:r>
            <a:r>
              <a:rPr lang="en-US"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來檢定</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星相對</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星座</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匹配與否所作</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預測</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的正確性</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gn="ctr">
              <a:buNone/>
            </a:pP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這是迄今</a:t>
            </a:r>
            <a:r>
              <a:rPr lang="zh-TW" altLang="en-US"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為止</a:t>
            </a:r>
            <a:r>
              <a:rPr lang="zh-TW"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對占星術有效與否所作的最大規模的統計檢定</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lgn="ctr">
              <a:buNone/>
            </a:pP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他發現並不能拒</a:t>
            </a: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絕 </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144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對可能的星座配對具有均勻分布</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p>
          <a:p>
            <a:pPr indent="0" algn="just">
              <a:buNone/>
              <a:tabLst>
                <a:tab pos="755650" algn="l"/>
                <a:tab pos="3150870" algn="l"/>
              </a:tabLst>
            </a:pP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即每一配對出現的機率都是</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1/144,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的假設</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一個人的星座對於他</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她和任何星座的人結婚－或維持住</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婚姻－的機率並無任何</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顯著</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影響</a:t>
            </a: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用星座來預測匹不匹配是無效的</a:t>
            </a:r>
            <a:endParaRPr lang="en-US" alt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endPar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寂寞的心要尋覓伴侶</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卻一味擔憂星座匹配與否</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甚至因之</a:t>
            </a: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r>
              <a:rPr lang="en-US" altLang="zh-TW" sz="2400" kern="1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影響交往和婚配決定</a:t>
            </a:r>
            <a:r>
              <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是對時間</a:t>
            </a:r>
            <a:r>
              <a:rPr lang="zh-TW" altLang="en-US"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、青春、</a:t>
            </a:r>
            <a:r>
              <a:rPr lang="zh-TW"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生命的可悲浪費</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0" algn="just">
              <a:buNone/>
              <a:tabLst>
                <a:tab pos="755650" algn="l"/>
                <a:tab pos="3150870" algn="l"/>
              </a:tabLst>
            </a:pPr>
            <a:endParaRPr lang="en-US" alt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457200" algn="just">
              <a:tabLst>
                <a:tab pos="755650" algn="l"/>
                <a:tab pos="3150870" algn="l"/>
              </a:tabLst>
            </a:pPr>
            <a:endParaRPr lang="zh-TW" altLang="zh-TW" sz="3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0D885343-540D-4A4D-B734-C8B41CF8D5E7}"/>
              </a:ext>
            </a:extLst>
          </p:cNvPr>
          <p:cNvSpPr>
            <a:spLocks noGrp="1"/>
          </p:cNvSpPr>
          <p:nvPr>
            <p:ph type="sldNum" sz="quarter" idx="12"/>
          </p:nvPr>
        </p:nvSpPr>
        <p:spPr/>
        <p:txBody>
          <a:bodyPr/>
          <a:lstStyle/>
          <a:p>
            <a:fld id="{55436794-EC18-4AE1-8ABB-83CC2A36505B}" type="slidenum">
              <a:rPr lang="en-US" altLang="zh-TW" smtClean="0"/>
              <a:pPr/>
              <a:t>34</a:t>
            </a:fld>
            <a:endParaRPr lang="en-US" altLang="zh-TW"/>
          </a:p>
        </p:txBody>
      </p:sp>
    </p:spTree>
    <p:extLst>
      <p:ext uri="{BB962C8B-B14F-4D97-AF65-F5344CB8AC3E}">
        <p14:creationId xmlns:p14="http://schemas.microsoft.com/office/powerpoint/2010/main" val="278735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EE5574-26A4-4BFF-BF33-60E2E80C448C}"/>
              </a:ext>
            </a:extLst>
          </p:cNvPr>
          <p:cNvSpPr>
            <a:spLocks noGrp="1"/>
          </p:cNvSpPr>
          <p:nvPr>
            <p:ph type="title"/>
          </p:nvPr>
        </p:nvSpPr>
        <p:spPr>
          <a:xfrm>
            <a:off x="467544" y="-220862"/>
            <a:ext cx="7519376" cy="220862"/>
          </a:xfrm>
        </p:spPr>
        <p:txBody>
          <a:bodyPr>
            <a:normAutofit fontScale="90000"/>
          </a:bodyPr>
          <a:lstStyle/>
          <a:p>
            <a:endParaRPr lang="zh-TW" altLang="en-US" dirty="0"/>
          </a:p>
        </p:txBody>
      </p:sp>
      <p:sp>
        <p:nvSpPr>
          <p:cNvPr id="3" name="內容版面配置區 2">
            <a:extLst>
              <a:ext uri="{FF2B5EF4-FFF2-40B4-BE49-F238E27FC236}">
                <a16:creationId xmlns:a16="http://schemas.microsoft.com/office/drawing/2014/main" id="{2F453B8B-D493-457B-9E5B-D49126BB1B2B}"/>
              </a:ext>
            </a:extLst>
          </p:cNvPr>
          <p:cNvSpPr>
            <a:spLocks noGrp="1"/>
          </p:cNvSpPr>
          <p:nvPr>
            <p:ph idx="1"/>
          </p:nvPr>
        </p:nvSpPr>
        <p:spPr>
          <a:xfrm>
            <a:off x="35496" y="0"/>
            <a:ext cx="9217024" cy="6381328"/>
          </a:xfrm>
        </p:spPr>
        <p:txBody>
          <a:bodyPr/>
          <a:lstStyle/>
          <a:p>
            <a:pPr marL="0" indent="0">
              <a:buNone/>
            </a:pPr>
            <a:r>
              <a:rPr lang="zh-TW" altLang="en-US" sz="1400" dirty="0">
                <a:effectLst/>
                <a:ea typeface="標楷體" panose="03000509000000000000" pitchFamily="65" charset="-120"/>
                <a:cs typeface="Times New Roman" panose="02020603050405020304" pitchFamily="18" charset="0"/>
              </a:rPr>
              <a:t>                                                          </a:t>
            </a:r>
            <a:r>
              <a:rPr lang="zh-TW" altLang="zh-TW" sz="2800" b="1" dirty="0">
                <a:effectLst/>
                <a:ea typeface="標楷體" panose="03000509000000000000" pitchFamily="65" charset="-120"/>
                <a:cs typeface="Times New Roman" panose="02020603050405020304" pitchFamily="18" charset="0"/>
              </a:rPr>
              <a:t>精準</a:t>
            </a:r>
            <a:r>
              <a:rPr lang="zh-TW" altLang="en-US" sz="2800" b="1" dirty="0">
                <a:effectLst/>
                <a:ea typeface="標楷體" panose="03000509000000000000" pitchFamily="65" charset="-120"/>
                <a:cs typeface="Times New Roman" panose="02020603050405020304" pitchFamily="18" charset="0"/>
              </a:rPr>
              <a:t>行</a:t>
            </a:r>
            <a:r>
              <a:rPr lang="zh-TW" altLang="zh-TW" sz="2800" b="1" dirty="0">
                <a:effectLst/>
                <a:ea typeface="標楷體" panose="03000509000000000000" pitchFamily="65" charset="-120"/>
                <a:cs typeface="Times New Roman" panose="02020603050405020304" pitchFamily="18" charset="0"/>
              </a:rPr>
              <a:t>銷</a:t>
            </a:r>
            <a:r>
              <a:rPr lang="zh-TW" altLang="en-US" sz="2800" b="1" dirty="0">
                <a:effectLst/>
                <a:ea typeface="標楷體" panose="03000509000000000000" pitchFamily="65" charset="-120"/>
                <a:cs typeface="Times New Roman" panose="02020603050405020304" pitchFamily="18" charset="0"/>
              </a:rPr>
              <a:t>運營</a:t>
            </a:r>
            <a:r>
              <a:rPr lang="zh-TW" altLang="zh-TW" sz="2800" b="1" dirty="0">
                <a:effectLst/>
                <a:ea typeface="標楷體" panose="03000509000000000000" pitchFamily="65" charset="-120"/>
                <a:cs typeface="Times New Roman" panose="02020603050405020304" pitchFamily="18" charset="0"/>
              </a:rPr>
              <a:t>策略</a:t>
            </a:r>
            <a:r>
              <a:rPr lang="en-US" altLang="zh-TW" sz="2800" b="1" dirty="0">
                <a:effectLst/>
                <a:ea typeface="標楷體" panose="03000509000000000000" pitchFamily="65" charset="-120"/>
                <a:cs typeface="Times New Roman" panose="02020603050405020304" pitchFamily="18" charset="0"/>
              </a:rPr>
              <a:t>   </a:t>
            </a:r>
            <a:r>
              <a:rPr lang="zh-TW" altLang="en-US" sz="2800" b="1" dirty="0">
                <a:effectLst/>
                <a:ea typeface="標楷體" panose="03000509000000000000" pitchFamily="65" charset="-120"/>
                <a:cs typeface="Times New Roman" panose="02020603050405020304" pitchFamily="18" charset="0"/>
              </a:rPr>
              <a:t> </a:t>
            </a:r>
            <a:r>
              <a:rPr lang="en-US" altLang="zh-CN" sz="1400" b="1" dirty="0">
                <a:latin typeface="標楷體" panose="03000509000000000000" pitchFamily="65" charset="-120"/>
                <a:ea typeface="標楷體" panose="03000509000000000000" pitchFamily="65" charset="-120"/>
              </a:rPr>
              <a:t>by </a:t>
            </a:r>
            <a:r>
              <a:rPr lang="en-US" altLang="zh-TW" sz="1400" b="1" i="0" dirty="0">
                <a:solidFill>
                  <a:srgbClr val="404040"/>
                </a:solidFill>
                <a:effectLst/>
                <a:latin typeface="標楷體" panose="03000509000000000000" pitchFamily="65" charset="-120"/>
                <a:ea typeface="標楷體" panose="03000509000000000000" pitchFamily="65" charset="-120"/>
              </a:rPr>
              <a:t>Gartner </a:t>
            </a:r>
            <a:r>
              <a:rPr lang="zh-TW" altLang="en-US" sz="1400" b="1" i="0" dirty="0">
                <a:solidFill>
                  <a:srgbClr val="404040"/>
                </a:solidFill>
                <a:effectLst/>
                <a:latin typeface="標楷體" panose="03000509000000000000" pitchFamily="65" charset="-120"/>
                <a:ea typeface="標楷體" panose="03000509000000000000" pitchFamily="65" charset="-120"/>
              </a:rPr>
              <a:t>的分析師 </a:t>
            </a:r>
            <a:r>
              <a:rPr lang="en-US" altLang="zh-TW" sz="1400" b="1" i="0" dirty="0">
                <a:solidFill>
                  <a:srgbClr val="404040"/>
                </a:solidFill>
                <a:effectLst/>
                <a:latin typeface="標楷體" panose="03000509000000000000" pitchFamily="65" charset="-120"/>
                <a:ea typeface="標楷體" panose="03000509000000000000" pitchFamily="65" charset="-120"/>
              </a:rPr>
              <a:t>Doug Laney</a:t>
            </a:r>
            <a:endPar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AutoNum type="arabicPeriod"/>
            </a:pPr>
            <a:r>
              <a:rPr lang="zh-CN" altLang="en-US" sz="2400" b="0" i="0" dirty="0">
                <a:solidFill>
                  <a:srgbClr val="404040"/>
                </a:solidFill>
                <a:effectLst/>
                <a:latin typeface="標楷體" panose="03000509000000000000" pitchFamily="65" charset="-120"/>
                <a:ea typeface="標楷體" panose="03000509000000000000" pitchFamily="65" charset="-120"/>
              </a:rPr>
              <a:t>梅西 </a:t>
            </a:r>
            <a:r>
              <a:rPr lang="en-US" altLang="zh-CN" sz="2400" b="0" i="0" dirty="0">
                <a:effectLst/>
                <a:latin typeface="標楷體" panose="03000509000000000000" pitchFamily="65" charset="-120"/>
                <a:ea typeface="標楷體" panose="03000509000000000000" pitchFamily="65" charset="-120"/>
              </a:rPr>
              <a:t>(</a:t>
            </a:r>
            <a:r>
              <a:rPr lang="en-US" altLang="zh-TW" sz="2400" b="0" i="0" dirty="0">
                <a:effectLst/>
                <a:latin typeface="標楷體" panose="03000509000000000000" pitchFamily="65" charset="-120"/>
                <a:ea typeface="標楷體" panose="03000509000000000000" pitchFamily="65" charset="-120"/>
              </a:rPr>
              <a:t>Macy's</a:t>
            </a:r>
            <a:r>
              <a:rPr lang="en-US" altLang="zh-CN" sz="2400" b="0" i="0" dirty="0">
                <a:effectLst/>
                <a:latin typeface="標楷體" panose="03000509000000000000" pitchFamily="65" charset="-120"/>
                <a:ea typeface="標楷體" panose="03000509000000000000" pitchFamily="65" charset="-120"/>
              </a:rPr>
              <a:t>)</a:t>
            </a:r>
            <a:r>
              <a:rPr lang="zh-CN" altLang="en-US" sz="2400" b="0" i="0" dirty="0">
                <a:solidFill>
                  <a:srgbClr val="404040"/>
                </a:solidFill>
                <a:effectLst/>
                <a:latin typeface="標楷體" panose="03000509000000000000" pitchFamily="65" charset="-120"/>
                <a:ea typeface="標楷體" panose="03000509000000000000" pitchFamily="65" charset="-120"/>
              </a:rPr>
              <a:t>百</a:t>
            </a:r>
            <a:r>
              <a:rPr lang="zh-TW" altLang="en-US" sz="2400" b="0" i="0" dirty="0">
                <a:solidFill>
                  <a:srgbClr val="404040"/>
                </a:solidFill>
                <a:effectLst/>
                <a:latin typeface="標楷體" panose="03000509000000000000" pitchFamily="65" charset="-120"/>
                <a:ea typeface="標楷體" panose="03000509000000000000" pitchFamily="65" charset="-120"/>
              </a:rPr>
              <a:t>貨實時定價機</a:t>
            </a:r>
            <a:r>
              <a:rPr lang="zh-CN" altLang="en-US" sz="2400" b="0" i="0" dirty="0">
                <a:solidFill>
                  <a:srgbClr val="404040"/>
                </a:solidFill>
                <a:effectLst/>
                <a:latin typeface="標楷體" panose="03000509000000000000" pitchFamily="65" charset="-120"/>
                <a:ea typeface="標楷體" panose="03000509000000000000" pitchFamily="65" charset="-120"/>
              </a:rPr>
              <a:t>制－根據需求和庫存的情况，該公司基于 </a:t>
            </a:r>
            <a:r>
              <a:rPr lang="en-US" altLang="zh-CN" sz="2400" b="0" i="0" dirty="0">
                <a:solidFill>
                  <a:srgbClr val="404040"/>
                </a:solidFill>
                <a:effectLst/>
                <a:latin typeface="標楷體" panose="03000509000000000000" pitchFamily="65" charset="-120"/>
                <a:ea typeface="標楷體" panose="03000509000000000000" pitchFamily="65" charset="-120"/>
              </a:rPr>
              <a:t>SAS </a:t>
            </a:r>
            <a:r>
              <a:rPr lang="zh-CN" altLang="en-US" sz="2400" b="0" i="0" dirty="0">
                <a:solidFill>
                  <a:srgbClr val="404040"/>
                </a:solidFill>
                <a:effectLst/>
                <a:latin typeface="標楷體" panose="03000509000000000000" pitchFamily="65" charset="-120"/>
                <a:ea typeface="標楷體" panose="03000509000000000000" pitchFamily="65" charset="-120"/>
              </a:rPr>
              <a:t>的系統對多達 </a:t>
            </a:r>
            <a:r>
              <a:rPr lang="en-US" altLang="zh-CN" sz="2400" b="0" i="0" dirty="0">
                <a:solidFill>
                  <a:srgbClr val="404040"/>
                </a:solidFill>
                <a:effectLst/>
                <a:latin typeface="標楷體" panose="03000509000000000000" pitchFamily="65" charset="-120"/>
                <a:ea typeface="標楷體" panose="03000509000000000000" pitchFamily="65" charset="-120"/>
              </a:rPr>
              <a:t>7300 </a:t>
            </a:r>
            <a:r>
              <a:rPr lang="zh-TW" altLang="en-US" sz="2400" b="0" i="0" dirty="0">
                <a:solidFill>
                  <a:srgbClr val="404040"/>
                </a:solidFill>
                <a:effectLst/>
                <a:latin typeface="標楷體" panose="03000509000000000000" pitchFamily="65" charset="-120"/>
                <a:ea typeface="標楷體" panose="03000509000000000000" pitchFamily="65" charset="-120"/>
              </a:rPr>
              <a:t>萬種貨品進行實</a:t>
            </a:r>
            <a:r>
              <a:rPr lang="zh-CN" altLang="en-US" sz="2400" b="0" i="0" dirty="0">
                <a:solidFill>
                  <a:srgbClr val="404040"/>
                </a:solidFill>
                <a:effectLst/>
                <a:latin typeface="標楷體" panose="03000509000000000000" pitchFamily="65" charset="-120"/>
                <a:ea typeface="標楷體" panose="03000509000000000000" pitchFamily="65" charset="-120"/>
              </a:rPr>
              <a:t>時調價</a:t>
            </a:r>
            <a:endParaRPr lang="en-US" altLang="zh-CN" sz="2400" b="0" i="0" dirty="0">
              <a:solidFill>
                <a:srgbClr val="404040"/>
              </a:solidFill>
              <a:effectLst/>
              <a:latin typeface="標楷體" panose="03000509000000000000" pitchFamily="65" charset="-120"/>
              <a:ea typeface="標楷體" panose="03000509000000000000" pitchFamily="65" charset="-120"/>
            </a:endParaRPr>
          </a:p>
          <a:p>
            <a:pPr marL="457200" indent="-457200">
              <a:buAutoNum type="arabicPeriod"/>
            </a:pPr>
            <a:endParaRPr lang="en-US" altLang="zh-CN" sz="2400" b="0" i="0" dirty="0">
              <a:solidFill>
                <a:srgbClr val="404040"/>
              </a:solidFill>
              <a:effectLst/>
              <a:latin typeface="標楷體" panose="03000509000000000000" pitchFamily="65" charset="-120"/>
              <a:ea typeface="標楷體" panose="03000509000000000000" pitchFamily="65" charset="-120"/>
            </a:endParaRPr>
          </a:p>
          <a:p>
            <a:pPr marL="0" indent="0">
              <a:buNone/>
            </a:pPr>
            <a:r>
              <a:rPr lang="en-US" altLang="zh-CN" sz="2400" b="0" i="0" dirty="0">
                <a:solidFill>
                  <a:srgbClr val="404040"/>
                </a:solidFill>
                <a:effectLst/>
                <a:latin typeface="標楷體" panose="03000509000000000000" pitchFamily="65" charset="-120"/>
                <a:ea typeface="標楷體" panose="03000509000000000000" pitchFamily="65" charset="-120"/>
              </a:rPr>
              <a:t>2. </a:t>
            </a:r>
            <a:r>
              <a:rPr lang="zh-CN" altLang="en-US" sz="2400" b="0" i="0" dirty="0">
                <a:solidFill>
                  <a:srgbClr val="404040"/>
                </a:solidFill>
                <a:effectLst/>
                <a:latin typeface="標楷體" panose="03000509000000000000" pitchFamily="65" charset="-120"/>
                <a:ea typeface="標楷體" panose="03000509000000000000" pitchFamily="65" charset="-120"/>
              </a:rPr>
              <a:t>快餐業視頻分析－依等候隊列長短</a:t>
            </a:r>
            <a:r>
              <a:rPr lang="en-US" altLang="zh-CN" sz="2400" b="0" i="0" dirty="0">
                <a:solidFill>
                  <a:srgbClr val="404040"/>
                </a:solidFill>
                <a:effectLst/>
                <a:latin typeface="標楷體" panose="03000509000000000000" pitchFamily="65" charset="-120"/>
                <a:ea typeface="標楷體" panose="03000509000000000000" pitchFamily="65" charset="-120"/>
              </a:rPr>
              <a:t>,</a:t>
            </a:r>
            <a:r>
              <a:rPr lang="zh-TW" altLang="en-US" sz="2400" b="0" i="0" dirty="0">
                <a:solidFill>
                  <a:srgbClr val="404040"/>
                </a:solidFill>
                <a:effectLst/>
                <a:latin typeface="標楷體" panose="03000509000000000000" pitchFamily="65" charset="-120"/>
                <a:ea typeface="標楷體" panose="03000509000000000000" pitchFamily="65" charset="-120"/>
              </a:rPr>
              <a:t>實</a:t>
            </a:r>
            <a:r>
              <a:rPr lang="zh-CN" altLang="en-US" sz="2400" b="0" i="0" dirty="0">
                <a:solidFill>
                  <a:srgbClr val="404040"/>
                </a:solidFill>
                <a:effectLst/>
                <a:latin typeface="標楷體" panose="03000509000000000000" pitchFamily="65" charset="-120"/>
                <a:ea typeface="標楷體" panose="03000509000000000000" pitchFamily="65" charset="-120"/>
              </a:rPr>
              <a:t>時</a:t>
            </a:r>
            <a:r>
              <a:rPr lang="zh-TW" altLang="en-US" sz="2400" b="0" i="0" dirty="0">
                <a:solidFill>
                  <a:srgbClr val="404040"/>
                </a:solidFill>
                <a:effectLst/>
                <a:latin typeface="標楷體" panose="03000509000000000000" pitchFamily="65" charset="-120"/>
                <a:ea typeface="標楷體" panose="03000509000000000000" pitchFamily="65" charset="-120"/>
              </a:rPr>
              <a:t>變化電子菜單顯</a:t>
            </a:r>
            <a:r>
              <a:rPr lang="zh-CN" altLang="en-US" sz="2400" b="0" i="0" dirty="0">
                <a:solidFill>
                  <a:srgbClr val="404040"/>
                </a:solidFill>
                <a:effectLst/>
                <a:latin typeface="標楷體" panose="03000509000000000000" pitchFamily="65" charset="-120"/>
                <a:ea typeface="標楷體" panose="03000509000000000000" pitchFamily="65" charset="-120"/>
              </a:rPr>
              <a:t>示内容</a:t>
            </a:r>
            <a:r>
              <a:rPr lang="en-US" altLang="zh-CN" sz="2400" b="0" i="0" dirty="0">
                <a:solidFill>
                  <a:srgbClr val="404040"/>
                </a:solidFill>
                <a:effectLst/>
                <a:latin typeface="標楷體" panose="03000509000000000000" pitchFamily="65" charset="-120"/>
                <a:ea typeface="標楷體" panose="03000509000000000000" pitchFamily="65" charset="-120"/>
              </a:rPr>
              <a:t>:</a:t>
            </a:r>
          </a:p>
          <a:p>
            <a:pPr marL="0" indent="0">
              <a:buNone/>
            </a:pPr>
            <a:r>
              <a:rPr lang="en-US" altLang="zh-CN" sz="2400" dirty="0">
                <a:solidFill>
                  <a:srgbClr val="404040"/>
                </a:solidFill>
                <a:latin typeface="標楷體" panose="03000509000000000000" pitchFamily="65" charset="-120"/>
                <a:ea typeface="標楷體" panose="03000509000000000000" pitchFamily="65" charset="-120"/>
              </a:rPr>
              <a:t>   </a:t>
            </a:r>
            <a:r>
              <a:rPr lang="zh-CN" altLang="en-US" sz="2400" dirty="0">
                <a:solidFill>
                  <a:srgbClr val="404040"/>
                </a:solidFill>
                <a:latin typeface="標楷體" panose="03000509000000000000" pitchFamily="65" charset="-120"/>
                <a:ea typeface="標楷體" panose="03000509000000000000" pitchFamily="65" charset="-120"/>
              </a:rPr>
              <a:t>→ </a:t>
            </a:r>
            <a:r>
              <a:rPr lang="zh-CN" altLang="en-US" sz="2400" b="0" i="0" dirty="0">
                <a:solidFill>
                  <a:srgbClr val="404040"/>
                </a:solidFill>
                <a:effectLst/>
                <a:latin typeface="標楷體" panose="03000509000000000000" pitchFamily="65" charset="-120"/>
                <a:ea typeface="標楷體" panose="03000509000000000000" pitchFamily="65" charset="-120"/>
              </a:rPr>
              <a:t>若隊列較長</a:t>
            </a:r>
            <a:r>
              <a:rPr lang="en-US" altLang="zh-CN" sz="2400" b="0" i="0" dirty="0">
                <a:solidFill>
                  <a:srgbClr val="404040"/>
                </a:solidFill>
                <a:effectLst/>
                <a:latin typeface="標楷體" panose="03000509000000000000" pitchFamily="65" charset="-120"/>
                <a:ea typeface="標楷體" panose="03000509000000000000" pitchFamily="65" charset="-120"/>
              </a:rPr>
              <a:t>,</a:t>
            </a:r>
            <a:r>
              <a:rPr lang="zh-CN" altLang="en-US" sz="2400" b="0" i="0" dirty="0">
                <a:solidFill>
                  <a:srgbClr val="404040"/>
                </a:solidFill>
                <a:effectLst/>
                <a:latin typeface="標楷體" panose="03000509000000000000" pitchFamily="65" charset="-120"/>
                <a:ea typeface="標楷體" panose="03000509000000000000" pitchFamily="65" charset="-120"/>
              </a:rPr>
              <a:t>則</a:t>
            </a:r>
            <a:r>
              <a:rPr lang="zh-TW" altLang="en-US" sz="2400" b="0" i="0" dirty="0">
                <a:solidFill>
                  <a:srgbClr val="404040"/>
                </a:solidFill>
                <a:effectLst/>
                <a:latin typeface="標楷體" panose="03000509000000000000" pitchFamily="65" charset="-120"/>
                <a:ea typeface="標楷體" panose="03000509000000000000" pitchFamily="65" charset="-120"/>
              </a:rPr>
              <a:t>顯</a:t>
            </a:r>
            <a:r>
              <a:rPr lang="zh-CN" altLang="en-US" sz="2400" b="0" i="0" dirty="0">
                <a:solidFill>
                  <a:srgbClr val="404040"/>
                </a:solidFill>
                <a:effectLst/>
                <a:latin typeface="標楷體" panose="03000509000000000000" pitchFamily="65" charset="-120"/>
                <a:ea typeface="標楷體" panose="03000509000000000000" pitchFamily="65" charset="-120"/>
              </a:rPr>
              <a:t>示可快速供給的食物</a:t>
            </a:r>
            <a:endParaRPr lang="en-US" altLang="zh-TW" sz="2400" b="0" i="0" dirty="0">
              <a:solidFill>
                <a:srgbClr val="404040"/>
              </a:solidFill>
              <a:effectLst/>
              <a:latin typeface="標楷體" panose="03000509000000000000" pitchFamily="65" charset="-120"/>
              <a:ea typeface="標楷體" panose="03000509000000000000" pitchFamily="65" charset="-120"/>
            </a:endParaRPr>
          </a:p>
          <a:p>
            <a:pPr marL="0" indent="0">
              <a:buNone/>
            </a:pPr>
            <a:r>
              <a:rPr lang="zh-CN" altLang="en-US" sz="2400" b="0" i="0" dirty="0">
                <a:solidFill>
                  <a:srgbClr val="404040"/>
                </a:solidFill>
                <a:effectLst/>
                <a:latin typeface="標楷體" panose="03000509000000000000" pitchFamily="65" charset="-120"/>
                <a:ea typeface="標楷體" panose="03000509000000000000" pitchFamily="65" charset="-120"/>
              </a:rPr>
              <a:t>   </a:t>
            </a:r>
            <a:r>
              <a:rPr lang="zh-CN" altLang="en-US" sz="2400" dirty="0">
                <a:solidFill>
                  <a:srgbClr val="404040"/>
                </a:solidFill>
                <a:latin typeface="標楷體" panose="03000509000000000000" pitchFamily="65" charset="-120"/>
                <a:ea typeface="標楷體" panose="03000509000000000000" pitchFamily="65" charset="-120"/>
              </a:rPr>
              <a:t>→ </a:t>
            </a:r>
            <a:r>
              <a:rPr lang="zh-CN" altLang="en-US" sz="2400" b="0" i="0" dirty="0">
                <a:solidFill>
                  <a:srgbClr val="404040"/>
                </a:solidFill>
                <a:effectLst/>
                <a:latin typeface="標楷體" panose="03000509000000000000" pitchFamily="65" charset="-120"/>
                <a:ea typeface="標楷體" panose="03000509000000000000" pitchFamily="65" charset="-120"/>
              </a:rPr>
              <a:t>若隊列較短</a:t>
            </a:r>
            <a:r>
              <a:rPr lang="en-US" altLang="zh-CN" sz="2400" b="0" i="0" dirty="0">
                <a:solidFill>
                  <a:srgbClr val="404040"/>
                </a:solidFill>
                <a:effectLst/>
                <a:latin typeface="標楷體" panose="03000509000000000000" pitchFamily="65" charset="-120"/>
                <a:ea typeface="標楷體" panose="03000509000000000000" pitchFamily="65" charset="-120"/>
              </a:rPr>
              <a:t>,</a:t>
            </a:r>
            <a:r>
              <a:rPr lang="zh-CN" altLang="en-US" sz="2400" b="0" i="0" dirty="0">
                <a:solidFill>
                  <a:srgbClr val="404040"/>
                </a:solidFill>
                <a:effectLst/>
                <a:latin typeface="標楷體" panose="03000509000000000000" pitchFamily="65" charset="-120"/>
                <a:ea typeface="標楷體" panose="03000509000000000000" pitchFamily="65" charset="-120"/>
              </a:rPr>
              <a:t>則</a:t>
            </a:r>
            <a:r>
              <a:rPr lang="zh-TW" altLang="en-US" sz="2400" b="0" i="0" dirty="0">
                <a:solidFill>
                  <a:srgbClr val="404040"/>
                </a:solidFill>
                <a:effectLst/>
                <a:latin typeface="標楷體" panose="03000509000000000000" pitchFamily="65" charset="-120"/>
                <a:ea typeface="標楷體" panose="03000509000000000000" pitchFamily="65" charset="-120"/>
              </a:rPr>
              <a:t>顯</a:t>
            </a:r>
            <a:r>
              <a:rPr lang="zh-CN" altLang="en-US" sz="2400" b="0" i="0" dirty="0">
                <a:solidFill>
                  <a:srgbClr val="404040"/>
                </a:solidFill>
                <a:effectLst/>
                <a:latin typeface="標楷體" panose="03000509000000000000" pitchFamily="65" charset="-120"/>
                <a:ea typeface="標楷體" panose="03000509000000000000" pitchFamily="65" charset="-120"/>
              </a:rPr>
              <a:t>示利潤較高</a:t>
            </a:r>
            <a:r>
              <a:rPr lang="en-US" altLang="zh-CN" sz="2400" dirty="0">
                <a:solidFill>
                  <a:srgbClr val="404040"/>
                </a:solidFill>
                <a:latin typeface="標楷體" panose="03000509000000000000" pitchFamily="65" charset="-120"/>
                <a:ea typeface="標楷體" panose="03000509000000000000" pitchFamily="65" charset="-120"/>
              </a:rPr>
              <a:t>,</a:t>
            </a:r>
            <a:r>
              <a:rPr lang="zh-CN" altLang="en-US" sz="2400" b="0" i="0" dirty="0">
                <a:solidFill>
                  <a:srgbClr val="404040"/>
                </a:solidFill>
                <a:effectLst/>
                <a:latin typeface="標楷體" panose="03000509000000000000" pitchFamily="65" charset="-120"/>
                <a:ea typeface="標楷體" panose="03000509000000000000" pitchFamily="65" charset="-120"/>
              </a:rPr>
              <a:t>但</a:t>
            </a:r>
            <a:r>
              <a:rPr lang="zh-TW" altLang="en-US" sz="2400" b="0" i="0" dirty="0">
                <a:solidFill>
                  <a:srgbClr val="404040"/>
                </a:solidFill>
                <a:effectLst/>
                <a:latin typeface="標楷體" panose="03000509000000000000" pitchFamily="65" charset="-120"/>
                <a:ea typeface="標楷體" panose="03000509000000000000" pitchFamily="65" charset="-120"/>
              </a:rPr>
              <a:t>準備時間相對長</a:t>
            </a:r>
            <a:r>
              <a:rPr lang="zh-CN" altLang="en-US" sz="2400" b="0" i="0" dirty="0">
                <a:solidFill>
                  <a:srgbClr val="404040"/>
                </a:solidFill>
                <a:effectLst/>
                <a:latin typeface="標楷體" panose="03000509000000000000" pitchFamily="65" charset="-120"/>
                <a:ea typeface="標楷體" panose="03000509000000000000" pitchFamily="65" charset="-120"/>
              </a:rPr>
              <a:t>的食品</a:t>
            </a:r>
            <a:endParaRPr lang="en-US" altLang="zh-CN" sz="2400" b="0" i="0" dirty="0">
              <a:solidFill>
                <a:srgbClr val="404040"/>
              </a:solidFill>
              <a:effectLst/>
              <a:latin typeface="標楷體" panose="03000509000000000000" pitchFamily="65" charset="-120"/>
              <a:ea typeface="標楷體" panose="03000509000000000000" pitchFamily="65" charset="-120"/>
            </a:endParaRPr>
          </a:p>
          <a:p>
            <a:pPr marL="0" indent="0">
              <a:buNone/>
            </a:pPr>
            <a:endParaRPr lang="en-US" altLang="zh-CN" sz="2400" b="0" i="0" dirty="0">
              <a:solidFill>
                <a:srgbClr val="404040"/>
              </a:solidFill>
              <a:effectLst/>
              <a:latin typeface="標楷體" panose="03000509000000000000" pitchFamily="65" charset="-120"/>
              <a:ea typeface="標楷體" panose="03000509000000000000" pitchFamily="65" charset="-120"/>
            </a:endParaRPr>
          </a:p>
          <a:p>
            <a:pPr marL="0" indent="0">
              <a:buNone/>
            </a:pPr>
            <a:r>
              <a:rPr lang="en-US" altLang="zh-CN" sz="2400" dirty="0">
                <a:latin typeface="標楷體" panose="03000509000000000000" pitchFamily="65" charset="-120"/>
                <a:ea typeface="標楷體" panose="03000509000000000000" pitchFamily="65" charset="-120"/>
              </a:rPr>
              <a:t>3. </a:t>
            </a:r>
            <a:r>
              <a:rPr lang="zh-CN" altLang="en-US" sz="2400" dirty="0">
                <a:latin typeface="標楷體" panose="03000509000000000000" pitchFamily="65" charset="-120"/>
                <a:ea typeface="標楷體" panose="03000509000000000000" pitchFamily="65" charset="-120"/>
              </a:rPr>
              <a:t>特易購（</a:t>
            </a:r>
            <a:r>
              <a:rPr lang="en-US" altLang="zh-CN" sz="2400" dirty="0">
                <a:latin typeface="標楷體" panose="03000509000000000000" pitchFamily="65" charset="-120"/>
                <a:ea typeface="標楷體" panose="03000509000000000000" pitchFamily="65" charset="-120"/>
              </a:rPr>
              <a:t>Tesco</a:t>
            </a:r>
            <a:r>
              <a:rPr lang="zh-CN" altLang="en-US" sz="2400" dirty="0">
                <a:latin typeface="標楷體" panose="03000509000000000000" pitchFamily="65" charset="-120"/>
                <a:ea typeface="標楷體" panose="03000509000000000000" pitchFamily="65" charset="-120"/>
              </a:rPr>
              <a:t>）</a:t>
            </a:r>
            <a:r>
              <a:rPr lang="zh-TW" altLang="en-US" sz="2400" dirty="0">
                <a:effectLst/>
                <a:ea typeface="標楷體" panose="03000509000000000000" pitchFamily="65" charset="-120"/>
                <a:cs typeface="Times New Roman" panose="02020603050405020304" pitchFamily="18" charset="0"/>
              </a:rPr>
              <a:t>運營</a:t>
            </a:r>
            <a:r>
              <a:rPr lang="zh-CN" altLang="en-US" sz="2400" dirty="0">
                <a:latin typeface="標楷體" panose="03000509000000000000" pitchFamily="65" charset="-120"/>
                <a:ea typeface="標楷體" panose="03000509000000000000" pitchFamily="65" charset="-120"/>
              </a:rPr>
              <a:t>效率－在其</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數據</a:t>
            </a:r>
            <a:r>
              <a:rPr lang="zh-CN" altLang="en-US" sz="2400" dirty="0">
                <a:latin typeface="標楷體" panose="03000509000000000000" pitchFamily="65" charset="-120"/>
                <a:ea typeface="標楷體" panose="03000509000000000000" pitchFamily="65" charset="-120"/>
              </a:rPr>
              <a:t>庫中收集了 </a:t>
            </a:r>
            <a:r>
              <a:rPr lang="en-US" altLang="zh-CN" sz="2400" dirty="0">
                <a:latin typeface="標楷體" panose="03000509000000000000" pitchFamily="65" charset="-120"/>
                <a:ea typeface="標楷體" panose="03000509000000000000" pitchFamily="65" charset="-120"/>
              </a:rPr>
              <a:t>700 </a:t>
            </a:r>
            <a:r>
              <a:rPr lang="zh-TW" altLang="en-US" sz="2400" dirty="0">
                <a:latin typeface="標楷體" panose="03000509000000000000" pitchFamily="65" charset="-120"/>
                <a:ea typeface="標楷體" panose="03000509000000000000" pitchFamily="65" charset="-120"/>
              </a:rPr>
              <a:t>萬</a:t>
            </a:r>
            <a:r>
              <a:rPr lang="zh-CN" altLang="en-US" sz="2400" dirty="0">
                <a:latin typeface="標楷體" panose="03000509000000000000" pitchFamily="65" charset="-120"/>
                <a:ea typeface="標楷體" panose="03000509000000000000" pitchFamily="65" charset="-120"/>
              </a:rPr>
              <a:t>部冰箱</a:t>
            </a:r>
            <a:endParaRPr lang="en-US" altLang="zh-CN" sz="2400" dirty="0">
              <a:latin typeface="標楷體" panose="03000509000000000000" pitchFamily="65" charset="-120"/>
              <a:ea typeface="標楷體" panose="03000509000000000000" pitchFamily="65" charset="-120"/>
            </a:endParaRPr>
          </a:p>
          <a:p>
            <a:pPr marL="0" indent="0">
              <a:buNone/>
            </a:pPr>
            <a:r>
              <a:rPr lang="zh-CN" altLang="en-US" sz="2400" dirty="0">
                <a:latin typeface="標楷體" panose="03000509000000000000" pitchFamily="65" charset="-120"/>
                <a:ea typeface="標楷體" panose="03000509000000000000" pitchFamily="65" charset="-120"/>
              </a:rPr>
              <a:t>   的</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數據</a:t>
            </a:r>
            <a:r>
              <a:rPr lang="zh-CN" altLang="en-US" sz="2400" dirty="0">
                <a:latin typeface="標楷體" panose="03000509000000000000" pitchFamily="65" charset="-120"/>
                <a:ea typeface="標楷體" panose="03000509000000000000" pitchFamily="65" charset="-120"/>
              </a:rPr>
              <a:t>。經由研析大</a:t>
            </a:r>
            <a:r>
              <a:rPr lang="zh-TW" altLang="zh-TW" sz="2400" kern="100" dirty="0">
                <a:solidFill>
                  <a:srgbClr val="000000"/>
                </a:solidFill>
                <a:effectLst/>
                <a:latin typeface="標楷體" panose="03000509000000000000" pitchFamily="65" charset="-120"/>
                <a:ea typeface="標楷體" panose="03000509000000000000" pitchFamily="65" charset="-120"/>
                <a:cs typeface="Segoe UI" panose="020B0502040204020203" pitchFamily="34" charset="0"/>
              </a:rPr>
              <a:t>數據</a:t>
            </a:r>
            <a:r>
              <a:rPr lang="en-US" altLang="zh-CN"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CN" altLang="en-US" sz="2400" dirty="0">
                <a:solidFill>
                  <a:srgbClr val="404040"/>
                </a:solidFill>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對</a:t>
            </a:r>
            <a:r>
              <a:rPr lang="zh-CN" altLang="en-US" sz="2400" dirty="0">
                <a:latin typeface="標楷體" panose="03000509000000000000" pitchFamily="65" charset="-120"/>
                <a:ea typeface="標楷體" panose="03000509000000000000" pitchFamily="65" charset="-120"/>
              </a:rPr>
              <a:t>冰箱進行實時全面</a:t>
            </a:r>
            <a:r>
              <a:rPr lang="zh-TW" altLang="en-US" sz="2400" dirty="0">
                <a:latin typeface="標楷體" panose="03000509000000000000" pitchFamily="65" charset="-120"/>
                <a:ea typeface="標楷體" panose="03000509000000000000" pitchFamily="65" charset="-120"/>
              </a:rPr>
              <a:t>監控</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並主動維修</a:t>
            </a:r>
            <a:r>
              <a:rPr lang="zh-CN" altLang="en-US" sz="2400" dirty="0">
                <a:latin typeface="標楷體" panose="03000509000000000000" pitchFamily="65" charset="-120"/>
                <a:ea typeface="標楷體" panose="03000509000000000000" pitchFamily="65" charset="-120"/>
              </a:rPr>
              <a:t>以降低整體能耗</a:t>
            </a:r>
            <a:endParaRPr lang="en-US" altLang="zh-CN" sz="2400" dirty="0">
              <a:latin typeface="標楷體" panose="03000509000000000000" pitchFamily="65" charset="-120"/>
              <a:ea typeface="標楷體" panose="03000509000000000000" pitchFamily="65" charset="-120"/>
            </a:endParaRPr>
          </a:p>
          <a:p>
            <a:pPr marL="0" indent="0">
              <a:buNone/>
            </a:pPr>
            <a:endParaRPr lang="en-US" altLang="zh-CN" sz="2400" dirty="0">
              <a:latin typeface="標楷體" panose="03000509000000000000" pitchFamily="65" charset="-120"/>
              <a:ea typeface="標楷體" panose="03000509000000000000" pitchFamily="65" charset="-120"/>
            </a:endParaRPr>
          </a:p>
          <a:p>
            <a:pPr marL="0" indent="0">
              <a:buNone/>
            </a:pPr>
            <a:r>
              <a:rPr lang="en-US" altLang="zh-CN" sz="2400" dirty="0">
                <a:latin typeface="標楷體" panose="03000509000000000000" pitchFamily="65" charset="-120"/>
                <a:ea typeface="標楷體" panose="03000509000000000000" pitchFamily="65" charset="-120"/>
              </a:rPr>
              <a:t>4. </a:t>
            </a:r>
            <a:r>
              <a:rPr lang="zh-TW" altLang="en-US" sz="2400" dirty="0">
                <a:latin typeface="標楷體" panose="03000509000000000000" pitchFamily="65" charset="-120"/>
                <a:ea typeface="標楷體" panose="03000509000000000000" pitchFamily="65" charset="-120"/>
              </a:rPr>
              <a:t>亞馬遜、谷歌、</a:t>
            </a:r>
            <a:r>
              <a:rPr lang="en-US" altLang="zh-TW" sz="2400" dirty="0">
                <a:latin typeface="標楷體" panose="03000509000000000000" pitchFamily="65" charset="-120"/>
                <a:ea typeface="標楷體" panose="03000509000000000000" pitchFamily="65" charset="-120"/>
              </a:rPr>
              <a:t>Walmart</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Target </a:t>
            </a:r>
            <a:r>
              <a:rPr lang="zh-TW" altLang="en-US" sz="2400" dirty="0">
                <a:latin typeface="標楷體" panose="03000509000000000000" pitchFamily="65" charset="-120"/>
                <a:ea typeface="標楷體" panose="03000509000000000000" pitchFamily="65" charset="-120"/>
              </a:rPr>
              <a:t>→ </a:t>
            </a:r>
            <a:r>
              <a:rPr lang="zh-TW" altLang="en-US" sz="2400" b="0" i="0" dirty="0">
                <a:solidFill>
                  <a:srgbClr val="202122"/>
                </a:solidFill>
                <a:effectLst/>
                <a:latin typeface="標楷體" panose="03000509000000000000" pitchFamily="65" charset="-120"/>
                <a:ea typeface="標楷體" panose="03000509000000000000" pitchFamily="65" charset="-120"/>
              </a:rPr>
              <a:t>市場購物籃分析</a:t>
            </a:r>
            <a:endParaRPr lang="en-US" altLang="zh-CN" sz="24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E5A3D3CA-9668-46CB-A113-C6DCA3D4A3BD}"/>
              </a:ext>
            </a:extLst>
          </p:cNvPr>
          <p:cNvSpPr>
            <a:spLocks noGrp="1"/>
          </p:cNvSpPr>
          <p:nvPr>
            <p:ph type="sldNum" sz="quarter" idx="12"/>
          </p:nvPr>
        </p:nvSpPr>
        <p:spPr/>
        <p:txBody>
          <a:bodyPr/>
          <a:lstStyle/>
          <a:p>
            <a:fld id="{55436794-EC18-4AE1-8ABB-83CC2A36505B}" type="slidenum">
              <a:rPr lang="en-US" altLang="zh-TW" smtClean="0"/>
              <a:pPr/>
              <a:t>35</a:t>
            </a:fld>
            <a:endParaRPr lang="en-US" altLang="zh-TW"/>
          </a:p>
        </p:txBody>
      </p:sp>
      <p:pic>
        <p:nvPicPr>
          <p:cNvPr id="6" name="圖片 5">
            <a:extLst>
              <a:ext uri="{FF2B5EF4-FFF2-40B4-BE49-F238E27FC236}">
                <a16:creationId xmlns:a16="http://schemas.microsoft.com/office/drawing/2014/main" id="{0E236BE8-AEF5-42FC-AAD3-330CEE2D807E}"/>
              </a:ext>
            </a:extLst>
          </p:cNvPr>
          <p:cNvPicPr>
            <a:picLocks noChangeAspect="1"/>
          </p:cNvPicPr>
          <p:nvPr/>
        </p:nvPicPr>
        <p:blipFill>
          <a:blip r:embed="rId2"/>
          <a:stretch>
            <a:fillRect/>
          </a:stretch>
        </p:blipFill>
        <p:spPr>
          <a:xfrm>
            <a:off x="-29544" y="6602190"/>
            <a:ext cx="1908213" cy="255810"/>
          </a:xfrm>
          <a:prstGeom prst="rect">
            <a:avLst/>
          </a:prstGeom>
        </p:spPr>
      </p:pic>
    </p:spTree>
    <p:extLst>
      <p:ext uri="{BB962C8B-B14F-4D97-AF65-F5344CB8AC3E}">
        <p14:creationId xmlns:p14="http://schemas.microsoft.com/office/powerpoint/2010/main" val="2675756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0DD002-C9C2-40B0-BFCF-B4B715F3793A}"/>
              </a:ext>
            </a:extLst>
          </p:cNvPr>
          <p:cNvSpPr>
            <a:spLocks noGrp="1"/>
          </p:cNvSpPr>
          <p:nvPr>
            <p:ph type="title"/>
          </p:nvPr>
        </p:nvSpPr>
        <p:spPr>
          <a:xfrm>
            <a:off x="457200" y="-315416"/>
            <a:ext cx="8075240" cy="274042"/>
          </a:xfrm>
        </p:spPr>
        <p:txBody>
          <a:bodyPr/>
          <a:lstStyle/>
          <a:p>
            <a:endParaRPr lang="zh-TW" altLang="en-US" dirty="0"/>
          </a:p>
        </p:txBody>
      </p:sp>
      <p:sp>
        <p:nvSpPr>
          <p:cNvPr id="3" name="內容版面配置區 2">
            <a:extLst>
              <a:ext uri="{FF2B5EF4-FFF2-40B4-BE49-F238E27FC236}">
                <a16:creationId xmlns:a16="http://schemas.microsoft.com/office/drawing/2014/main" id="{AF64A3A2-A3E8-4D97-BCE7-347D559C19ED}"/>
              </a:ext>
            </a:extLst>
          </p:cNvPr>
          <p:cNvSpPr>
            <a:spLocks noGrp="1"/>
          </p:cNvSpPr>
          <p:nvPr>
            <p:ph idx="1"/>
          </p:nvPr>
        </p:nvSpPr>
        <p:spPr>
          <a:xfrm>
            <a:off x="0" y="-84024"/>
            <a:ext cx="9242648" cy="6957392"/>
          </a:xfrm>
        </p:spPr>
        <p:txBody>
          <a:bodyPr/>
          <a:lstStyle/>
          <a:p>
            <a:pPr marL="0" indent="0">
              <a:buNone/>
            </a:pPr>
            <a:r>
              <a:rPr lang="zh-TW" altLang="en-US" sz="2800" b="1" dirty="0">
                <a:solidFill>
                  <a:srgbClr val="000000"/>
                </a:solidFill>
                <a:effectLst/>
                <a:latin typeface="標楷體" panose="03000509000000000000" pitchFamily="65" charset="-120"/>
                <a:ea typeface="標楷體" panose="03000509000000000000" pitchFamily="65" charset="-120"/>
              </a:rPr>
              <a:t>購書行為與社會文化</a:t>
            </a:r>
            <a:r>
              <a:rPr lang="en-US" altLang="zh-TW" sz="1800" b="1" dirty="0">
                <a:solidFill>
                  <a:srgbClr val="000000"/>
                </a:solidFill>
                <a:effectLst/>
                <a:latin typeface="標楷體" panose="03000509000000000000" pitchFamily="65" charset="-120"/>
                <a:ea typeface="標楷體" panose="03000509000000000000" pitchFamily="65" charset="-120"/>
              </a:rPr>
              <a:t>(</a:t>
            </a:r>
            <a:r>
              <a:rPr lang="zh-TW" altLang="en-US" sz="1800" b="1" dirty="0">
                <a:solidFill>
                  <a:srgbClr val="3B3F4A"/>
                </a:solidFill>
                <a:effectLst/>
                <a:latin typeface="標楷體" panose="03000509000000000000" pitchFamily="65" charset="-120"/>
                <a:ea typeface="標楷體" panose="03000509000000000000" pitchFamily="65" charset="-120"/>
              </a:rPr>
              <a:t>什麼書會暢銷？數據比你知道更多</a:t>
            </a:r>
            <a:r>
              <a:rPr lang="en-US" altLang="zh-TW" sz="1800" b="1" dirty="0">
                <a:solidFill>
                  <a:srgbClr val="3B3F4A"/>
                </a:solidFill>
                <a:effectLst/>
                <a:latin typeface="標楷體" panose="03000509000000000000" pitchFamily="65" charset="-120"/>
                <a:ea typeface="標楷體" panose="03000509000000000000" pitchFamily="65" charset="-120"/>
              </a:rPr>
              <a:t>-</a:t>
            </a:r>
            <a:r>
              <a:rPr lang="zh-TW" altLang="en-US" sz="1800" b="0" i="0" dirty="0">
                <a:solidFill>
                  <a:srgbClr val="3B3F4A"/>
                </a:solidFill>
                <a:effectLst/>
                <a:latin typeface="標楷體" panose="03000509000000000000" pitchFamily="65" charset="-120"/>
                <a:ea typeface="標楷體" panose="03000509000000000000" pitchFamily="65" charset="-120"/>
              </a:rPr>
              <a:t>中研院資訊所陳昇瑋</a:t>
            </a:r>
            <a:r>
              <a:rPr lang="en-US" altLang="zh-TW" sz="1800" b="1" dirty="0">
                <a:solidFill>
                  <a:srgbClr val="3B3F4A"/>
                </a:solidFill>
                <a:effectLst/>
                <a:latin typeface="標楷體" panose="03000509000000000000" pitchFamily="65" charset="-120"/>
                <a:ea typeface="標楷體" panose="03000509000000000000" pitchFamily="65" charset="-120"/>
              </a:rPr>
              <a:t>)</a:t>
            </a:r>
            <a:endParaRPr lang="zh-TW" altLang="en-US" sz="1800" b="1" dirty="0">
              <a:solidFill>
                <a:srgbClr val="3B3F4A"/>
              </a:solidFill>
              <a:effectLst/>
              <a:latin typeface="標楷體" panose="03000509000000000000" pitchFamily="65" charset="-120"/>
              <a:ea typeface="標楷體" panose="03000509000000000000" pitchFamily="65" charset="-120"/>
            </a:endParaRPr>
          </a:p>
          <a:p>
            <a:pPr marL="0" indent="0">
              <a:buNone/>
            </a:pPr>
            <a:endParaRPr lang="en-US" altLang="zh-TW" sz="2800" b="1" dirty="0">
              <a:solidFill>
                <a:srgbClr val="000000"/>
              </a:solidFill>
              <a:effectLst/>
              <a:latin typeface="標楷體" panose="03000509000000000000" pitchFamily="65" charset="-120"/>
              <a:ea typeface="標楷體" panose="03000509000000000000" pitchFamily="65" charset="-120"/>
            </a:endParaRPr>
          </a:p>
          <a:p>
            <a:pPr marL="0" indent="0">
              <a:buNone/>
            </a:pPr>
            <a:endParaRPr lang="zh-TW" altLang="en-US" dirty="0"/>
          </a:p>
        </p:txBody>
      </p:sp>
      <p:sp>
        <p:nvSpPr>
          <p:cNvPr id="4" name="投影片編號版面配置區 3">
            <a:extLst>
              <a:ext uri="{FF2B5EF4-FFF2-40B4-BE49-F238E27FC236}">
                <a16:creationId xmlns:a16="http://schemas.microsoft.com/office/drawing/2014/main" id="{CCFA0AC1-A94D-45E1-AF7A-A65C488813EA}"/>
              </a:ext>
            </a:extLst>
          </p:cNvPr>
          <p:cNvSpPr>
            <a:spLocks noGrp="1"/>
          </p:cNvSpPr>
          <p:nvPr>
            <p:ph type="sldNum" sz="quarter" idx="12"/>
          </p:nvPr>
        </p:nvSpPr>
        <p:spPr>
          <a:xfrm>
            <a:off x="3250196" y="6623810"/>
            <a:ext cx="2077888" cy="239249"/>
          </a:xfrm>
        </p:spPr>
        <p:txBody>
          <a:bodyPr/>
          <a:lstStyle/>
          <a:p>
            <a:pPr marL="0" indent="0">
              <a:buNone/>
            </a:pPr>
            <a:r>
              <a:rPr lang="en-US" altLang="zh-TW" sz="800" b="0" i="1" dirty="0">
                <a:solidFill>
                  <a:srgbClr val="3B3F4A"/>
                </a:solidFill>
                <a:latin typeface="標楷體" panose="03000509000000000000" pitchFamily="65" charset="-120"/>
                <a:ea typeface="標楷體" panose="03000509000000000000" pitchFamily="65" charset="-120"/>
              </a:rPr>
              <a:t>research.sinica.edu.tw/book-sale-data</a:t>
            </a:r>
          </a:p>
        </p:txBody>
      </p:sp>
      <p:sp>
        <p:nvSpPr>
          <p:cNvPr id="5" name="AutoShape 2" descr="什麼書會暢銷？數據比你知道得更多">
            <a:extLst>
              <a:ext uri="{FF2B5EF4-FFF2-40B4-BE49-F238E27FC236}">
                <a16:creationId xmlns:a16="http://schemas.microsoft.com/office/drawing/2014/main" id="{4642A1D3-92E3-4349-B271-DCB460744A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4" descr="什麼書會暢銷？數據比你知道得更多">
            <a:extLst>
              <a:ext uri="{FF2B5EF4-FFF2-40B4-BE49-F238E27FC236}">
                <a16:creationId xmlns:a16="http://schemas.microsoft.com/office/drawing/2014/main" id="{95A3BDD4-71D8-49F3-8948-7C2084AAA8B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圖片 8">
            <a:extLst>
              <a:ext uri="{FF2B5EF4-FFF2-40B4-BE49-F238E27FC236}">
                <a16:creationId xmlns:a16="http://schemas.microsoft.com/office/drawing/2014/main" id="{A1DC2BA0-FCF4-4B69-BC72-E1C0F931FC4A}"/>
              </a:ext>
            </a:extLst>
          </p:cNvPr>
          <p:cNvPicPr>
            <a:picLocks noChangeAspect="1"/>
          </p:cNvPicPr>
          <p:nvPr/>
        </p:nvPicPr>
        <p:blipFill>
          <a:blip r:embed="rId2"/>
          <a:stretch>
            <a:fillRect/>
          </a:stretch>
        </p:blipFill>
        <p:spPr>
          <a:xfrm>
            <a:off x="251520" y="404663"/>
            <a:ext cx="8075240" cy="6264697"/>
          </a:xfrm>
          <a:prstGeom prst="rect">
            <a:avLst/>
          </a:prstGeom>
        </p:spPr>
      </p:pic>
      <p:sp>
        <p:nvSpPr>
          <p:cNvPr id="10" name="文字方塊 9">
            <a:extLst>
              <a:ext uri="{FF2B5EF4-FFF2-40B4-BE49-F238E27FC236}">
                <a16:creationId xmlns:a16="http://schemas.microsoft.com/office/drawing/2014/main" id="{E8B8AE3A-AB72-47F7-84F6-3017F9EED437}"/>
              </a:ext>
            </a:extLst>
          </p:cNvPr>
          <p:cNvSpPr txBox="1"/>
          <p:nvPr/>
        </p:nvSpPr>
        <p:spPr>
          <a:xfrm>
            <a:off x="179512" y="370228"/>
            <a:ext cx="1440160" cy="369332"/>
          </a:xfrm>
          <a:prstGeom prst="rect">
            <a:avLst/>
          </a:prstGeom>
          <a:noFill/>
        </p:spPr>
        <p:txBody>
          <a:bodyPr wrap="square">
            <a:spAutoFit/>
          </a:bodyPr>
          <a:lstStyle/>
          <a:p>
            <a:r>
              <a:rPr lang="zh-TW" altLang="en-US" i="0" dirty="0">
                <a:effectLst/>
                <a:latin typeface="標楷體" panose="03000509000000000000" pitchFamily="65" charset="-120"/>
                <a:ea typeface="標楷體" panose="03000509000000000000" pitchFamily="65" charset="-120"/>
              </a:rPr>
              <a:t>心理勵志類</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83213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4D9F03-2D4E-459B-9A58-092606A67F49}"/>
              </a:ext>
            </a:extLst>
          </p:cNvPr>
          <p:cNvSpPr>
            <a:spLocks noGrp="1"/>
          </p:cNvSpPr>
          <p:nvPr>
            <p:ph type="title"/>
          </p:nvPr>
        </p:nvSpPr>
        <p:spPr>
          <a:xfrm>
            <a:off x="606388" y="-151606"/>
            <a:ext cx="7931224" cy="100012"/>
          </a:xfrm>
        </p:spPr>
        <p:txBody>
          <a:bodyPr/>
          <a:lstStyle/>
          <a:p>
            <a:endParaRPr lang="zh-TW" altLang="en-US" dirty="0"/>
          </a:p>
        </p:txBody>
      </p:sp>
      <p:sp>
        <p:nvSpPr>
          <p:cNvPr id="4" name="投影片編號版面配置區 3">
            <a:extLst>
              <a:ext uri="{FF2B5EF4-FFF2-40B4-BE49-F238E27FC236}">
                <a16:creationId xmlns:a16="http://schemas.microsoft.com/office/drawing/2014/main" id="{7690BD24-78CF-479A-803D-733D58B1D110}"/>
              </a:ext>
            </a:extLst>
          </p:cNvPr>
          <p:cNvSpPr>
            <a:spLocks noGrp="1"/>
          </p:cNvSpPr>
          <p:nvPr>
            <p:ph type="sldNum" sz="quarter" idx="12"/>
          </p:nvPr>
        </p:nvSpPr>
        <p:spPr/>
        <p:txBody>
          <a:bodyPr/>
          <a:lstStyle/>
          <a:p>
            <a:fld id="{55436794-EC18-4AE1-8ABB-83CC2A36505B}" type="slidenum">
              <a:rPr lang="en-US" altLang="zh-TW" smtClean="0"/>
              <a:pPr/>
              <a:t>37</a:t>
            </a:fld>
            <a:endParaRPr lang="en-US" altLang="zh-TW"/>
          </a:p>
        </p:txBody>
      </p:sp>
      <p:pic>
        <p:nvPicPr>
          <p:cNvPr id="6" name="內容版面配置區 5">
            <a:extLst>
              <a:ext uri="{FF2B5EF4-FFF2-40B4-BE49-F238E27FC236}">
                <a16:creationId xmlns:a16="http://schemas.microsoft.com/office/drawing/2014/main" id="{472BC295-46E1-4BBB-907C-F1E47C09AAED}"/>
              </a:ext>
            </a:extLst>
          </p:cNvPr>
          <p:cNvPicPr>
            <a:picLocks noGrp="1" noChangeAspect="1"/>
          </p:cNvPicPr>
          <p:nvPr>
            <p:ph idx="1"/>
          </p:nvPr>
        </p:nvPicPr>
        <p:blipFill>
          <a:blip r:embed="rId2"/>
          <a:stretch>
            <a:fillRect/>
          </a:stretch>
        </p:blipFill>
        <p:spPr>
          <a:xfrm>
            <a:off x="606388" y="-459432"/>
            <a:ext cx="8229599" cy="6704657"/>
          </a:xfrm>
          <a:prstGeom prst="rect">
            <a:avLst/>
          </a:prstGeom>
        </p:spPr>
      </p:pic>
      <p:sp>
        <p:nvSpPr>
          <p:cNvPr id="7" name="文字方塊 6">
            <a:extLst>
              <a:ext uri="{FF2B5EF4-FFF2-40B4-BE49-F238E27FC236}">
                <a16:creationId xmlns:a16="http://schemas.microsoft.com/office/drawing/2014/main" id="{D526AB24-FC0E-43B0-BB40-B8D61631E29F}"/>
              </a:ext>
            </a:extLst>
          </p:cNvPr>
          <p:cNvSpPr txBox="1"/>
          <p:nvPr/>
        </p:nvSpPr>
        <p:spPr>
          <a:xfrm>
            <a:off x="606388" y="0"/>
            <a:ext cx="1008112" cy="369332"/>
          </a:xfrm>
          <a:prstGeom prst="rect">
            <a:avLst/>
          </a:prstGeom>
          <a:noFill/>
        </p:spPr>
        <p:txBody>
          <a:bodyPr wrap="square">
            <a:spAutoFit/>
          </a:bodyPr>
          <a:lstStyle/>
          <a:p>
            <a:r>
              <a:rPr lang="zh-TW" altLang="en-US" i="0" dirty="0">
                <a:effectLst/>
                <a:latin typeface="標楷體" panose="03000509000000000000" pitchFamily="65" charset="-120"/>
                <a:ea typeface="標楷體" panose="03000509000000000000" pitchFamily="65" charset="-120"/>
              </a:rPr>
              <a:t>飲食類</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50946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3F3AE6-8386-43A2-AAD5-CC835E787511}"/>
              </a:ext>
            </a:extLst>
          </p:cNvPr>
          <p:cNvSpPr>
            <a:spLocks noGrp="1"/>
          </p:cNvSpPr>
          <p:nvPr>
            <p:ph type="title"/>
          </p:nvPr>
        </p:nvSpPr>
        <p:spPr>
          <a:xfrm>
            <a:off x="479692" y="-202034"/>
            <a:ext cx="8003232" cy="202034"/>
          </a:xfrm>
        </p:spPr>
        <p:txBody>
          <a:bodyPr/>
          <a:lstStyle/>
          <a:p>
            <a:endParaRPr lang="zh-TW" altLang="en-US"/>
          </a:p>
        </p:txBody>
      </p:sp>
      <p:pic>
        <p:nvPicPr>
          <p:cNvPr id="8" name="內容版面配置區 7">
            <a:extLst>
              <a:ext uri="{FF2B5EF4-FFF2-40B4-BE49-F238E27FC236}">
                <a16:creationId xmlns:a16="http://schemas.microsoft.com/office/drawing/2014/main" id="{266A80CC-3A50-4E49-8EF1-C0BB4EF0715A}"/>
              </a:ext>
            </a:extLst>
          </p:cNvPr>
          <p:cNvPicPr>
            <a:picLocks noGrp="1" noChangeAspect="1"/>
          </p:cNvPicPr>
          <p:nvPr>
            <p:ph idx="1"/>
          </p:nvPr>
        </p:nvPicPr>
        <p:blipFill>
          <a:blip r:embed="rId2"/>
          <a:stretch>
            <a:fillRect/>
          </a:stretch>
        </p:blipFill>
        <p:spPr>
          <a:xfrm>
            <a:off x="0" y="20462"/>
            <a:ext cx="9217025" cy="5840561"/>
          </a:xfrm>
          <a:prstGeom prst="rect">
            <a:avLst/>
          </a:prstGeom>
        </p:spPr>
      </p:pic>
      <p:sp>
        <p:nvSpPr>
          <p:cNvPr id="4" name="投影片編號版面配置區 3">
            <a:extLst>
              <a:ext uri="{FF2B5EF4-FFF2-40B4-BE49-F238E27FC236}">
                <a16:creationId xmlns:a16="http://schemas.microsoft.com/office/drawing/2014/main" id="{5BCCC0C8-C8BD-43EB-91EE-73F782181F0F}"/>
              </a:ext>
            </a:extLst>
          </p:cNvPr>
          <p:cNvSpPr>
            <a:spLocks noGrp="1"/>
          </p:cNvSpPr>
          <p:nvPr>
            <p:ph type="sldNum" sz="quarter" idx="12"/>
          </p:nvPr>
        </p:nvSpPr>
        <p:spPr/>
        <p:txBody>
          <a:bodyPr/>
          <a:lstStyle/>
          <a:p>
            <a:fld id="{55436794-EC18-4AE1-8ABB-83CC2A36505B}" type="slidenum">
              <a:rPr lang="en-US" altLang="zh-TW" smtClean="0"/>
              <a:pPr/>
              <a:t>38</a:t>
            </a:fld>
            <a:endParaRPr lang="en-US" altLang="zh-TW"/>
          </a:p>
        </p:txBody>
      </p:sp>
    </p:spTree>
    <p:extLst>
      <p:ext uri="{BB962C8B-B14F-4D97-AF65-F5344CB8AC3E}">
        <p14:creationId xmlns:p14="http://schemas.microsoft.com/office/powerpoint/2010/main" val="109407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B7938-4BC4-4374-8BB0-89B5DE1BC437}"/>
              </a:ext>
            </a:extLst>
          </p:cNvPr>
          <p:cNvSpPr>
            <a:spLocks noGrp="1"/>
          </p:cNvSpPr>
          <p:nvPr>
            <p:ph type="title"/>
          </p:nvPr>
        </p:nvSpPr>
        <p:spPr>
          <a:xfrm>
            <a:off x="539552" y="-194088"/>
            <a:ext cx="8229600" cy="202034"/>
          </a:xfrm>
        </p:spPr>
        <p:txBody>
          <a:bodyPr/>
          <a:lstStyle/>
          <a:p>
            <a:endParaRPr lang="zh-TW" altLang="en-US" dirty="0"/>
          </a:p>
        </p:txBody>
      </p:sp>
      <p:sp>
        <p:nvSpPr>
          <p:cNvPr id="3" name="內容版面配置區 2">
            <a:extLst>
              <a:ext uri="{FF2B5EF4-FFF2-40B4-BE49-F238E27FC236}">
                <a16:creationId xmlns:a16="http://schemas.microsoft.com/office/drawing/2014/main" id="{EFF73EA4-A1F9-47DD-AE8E-E84FD3705FA5}"/>
              </a:ext>
            </a:extLst>
          </p:cNvPr>
          <p:cNvSpPr>
            <a:spLocks noGrp="1"/>
          </p:cNvSpPr>
          <p:nvPr>
            <p:ph idx="1"/>
          </p:nvPr>
        </p:nvSpPr>
        <p:spPr>
          <a:xfrm>
            <a:off x="0" y="-93071"/>
            <a:ext cx="9252520" cy="6768752"/>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徹底認識你自己</a:t>
            </a:r>
            <a:r>
              <a:rPr lang="zh-TW" altLang="en-US" sz="2800" b="1"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800" b="1"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量化自我 </a:t>
            </a:r>
            <a:r>
              <a:rPr lang="en-US" altLang="zh-TW" sz="18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effectLst/>
                <a:latin typeface="標楷體" panose="03000509000000000000" pitchFamily="65" charset="-120"/>
                <a:ea typeface="標楷體" panose="03000509000000000000" pitchFamily="65" charset="-120"/>
                <a:cs typeface="Times New Roman" panose="02020603050405020304" pitchFamily="18" charset="0"/>
              </a:rPr>
              <a:t>參</a:t>
            </a:r>
            <a:r>
              <a:rPr lang="zh-TW" altLang="en-US" sz="18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哈拉瑞</a:t>
            </a:r>
            <a:r>
              <a:rPr lang="en-US" altLang="zh-TW" sz="18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en-US" altLang="zh-TW" sz="1800" b="1" dirty="0">
                <a:solidFill>
                  <a:srgbClr val="000000"/>
                </a:solidFill>
                <a:effectLst/>
                <a:latin typeface="標楷體" panose="03000509000000000000" pitchFamily="65" charset="-120"/>
                <a:ea typeface="標楷體" panose="03000509000000000000" pitchFamily="65" charset="-120"/>
              </a:rPr>
              <a:t>《</a:t>
            </a:r>
            <a:r>
              <a:rPr lang="zh-TW" altLang="en-US" sz="1800" spc="6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未來簡史</a:t>
            </a:r>
            <a:r>
              <a:rPr lang="en-US" altLang="zh-TW" sz="1800" b="1" dirty="0">
                <a:solidFill>
                  <a:srgbClr val="000000"/>
                </a:solidFill>
                <a:effectLst/>
                <a:latin typeface="標楷體" panose="03000509000000000000" pitchFamily="65" charset="-120"/>
                <a:ea typeface="標楷體" panose="03000509000000000000" pitchFamily="65" charset="-120"/>
              </a:rPr>
              <a:t>》)</a:t>
            </a:r>
            <a:endParaRPr lang="en-US" altLang="zh-TW" sz="18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spcBef>
                <a:spcPts val="750"/>
              </a:spcBef>
              <a:spcAft>
                <a:spcPts val="750"/>
              </a:spcAft>
              <a:buNone/>
            </a:pPr>
            <a:r>
              <a:rPr lang="en-US"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自我是</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一複雜的</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腦神經連動</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數學模式</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b="1"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認識自己</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即</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認識</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該</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模式</a:t>
            </a:r>
            <a:endParaRPr lang="en-US"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spcBef>
                <a:spcPts val="750"/>
              </a:spcBef>
              <a:spcAft>
                <a:spcPts val="750"/>
              </a:spcAft>
              <a:buNone/>
            </a:pP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別再浪費時間</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於玄</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學</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冥想或</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迷信</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遠離所謂大師、國師等妖僧尼</a:t>
            </a:r>
            <a:endPar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spcBef>
                <a:spcPts val="750"/>
              </a:spcBef>
              <a:spcAft>
                <a:spcPts val="750"/>
              </a:spcAft>
              <a:buNone/>
            </a:pP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基因</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數據</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庫公司</a:t>
            </a:r>
            <a:r>
              <a:rPr lang="en-US"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藉基因檢測</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收集</a:t>
            </a:r>
            <a:r>
              <a:rPr lang="zh-TW" altLang="zh-TW" sz="2400" dirty="0">
                <a:effectLst/>
                <a:ea typeface="標楷體" panose="03000509000000000000" pitchFamily="65" charset="-120"/>
                <a:cs typeface="Times New Roman" panose="02020603050405020304" pitchFamily="18" charset="0"/>
              </a:rPr>
              <a:t>你</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生物數據</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數據</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庫</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日愈擴大</a:t>
            </a:r>
            <a:r>
              <a:rPr lang="en-US"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spcBef>
                <a:spcPts val="750"/>
              </a:spcBef>
              <a:spcAft>
                <a:spcPts val="750"/>
              </a:spcAft>
              <a:buNone/>
            </a:pP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 用</a:t>
            </a:r>
            <a:r>
              <a:rPr lang="zh-TW" altLang="en-US"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序列比對等</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演算法分析數據</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可</a:t>
            </a:r>
            <a:r>
              <a:rPr lang="zh-TW" altLang="zh-TW" sz="2400"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預測</a:t>
            </a:r>
            <a:r>
              <a:rPr lang="en-US" altLang="zh-TW" sz="2400" dirty="0">
                <a:solidFill>
                  <a:srgbClr val="333333"/>
                </a:solidFill>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你是誰</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各種疾病</a:t>
            </a:r>
            <a:endPar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spcBef>
                <a:spcPts val="750"/>
              </a:spcBef>
              <a:spcAft>
                <a:spcPts val="750"/>
              </a:spcAft>
              <a:buNone/>
            </a:pPr>
            <a:r>
              <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風險</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CN" altLang="en-US" sz="2400" b="0" i="0" dirty="0">
                <a:solidFill>
                  <a:srgbClr val="2B2B2B"/>
                </a:solidFill>
                <a:effectLst/>
                <a:latin typeface="標楷體" panose="03000509000000000000" pitchFamily="65" charset="-120"/>
                <a:ea typeface="標楷體" panose="03000509000000000000" pitchFamily="65" charset="-120"/>
              </a:rPr>
              <a:t>興趣何在</a:t>
            </a:r>
            <a:r>
              <a:rPr lang="en-US" altLang="zh-CN" sz="2400" b="0" i="0" dirty="0">
                <a:solidFill>
                  <a:srgbClr val="2B2B2B"/>
                </a:solidFill>
                <a:effectLst/>
                <a:latin typeface="標楷體" panose="03000509000000000000" pitchFamily="65" charset="-120"/>
                <a:ea typeface="標楷體" panose="03000509000000000000" pitchFamily="65" charset="-120"/>
              </a:rPr>
              <a:t>?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該做</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何</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等 → </a:t>
            </a:r>
            <a:r>
              <a:rPr lang="zh-TW" altLang="en-US" sz="2400" b="1"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使</a:t>
            </a:r>
            <a:r>
              <a:rPr lang="zh-TW" altLang="zh-TW" sz="2400" b="1" dirty="0">
                <a:effectLst/>
                <a:ea typeface="標楷體" panose="03000509000000000000" pitchFamily="65" charset="-120"/>
                <a:cs typeface="Times New Roman" panose="02020603050405020304" pitchFamily="18" charset="0"/>
              </a:rPr>
              <a:t>你</a:t>
            </a:r>
            <a:r>
              <a:rPr lang="zh-TW"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更</a:t>
            </a:r>
            <a:r>
              <a:rPr lang="zh-TW" altLang="zh-TW" sz="2400" b="1" dirty="0">
                <a:solidFill>
                  <a:srgbClr val="333333"/>
                </a:solidFill>
                <a:effectLst/>
                <a:latin typeface="標楷體" panose="03000509000000000000" pitchFamily="65" charset="-120"/>
                <a:ea typeface="標楷體" panose="03000509000000000000" pitchFamily="65" charset="-120"/>
                <a:cs typeface="Times New Roman" panose="02020603050405020304" pitchFamily="18" charset="0"/>
              </a:rPr>
              <a:t>認識</a:t>
            </a:r>
            <a:r>
              <a:rPr lang="zh-TW" altLang="zh-TW" sz="2400" b="1" dirty="0">
                <a:effectLst/>
                <a:ea typeface="標楷體" panose="03000509000000000000" pitchFamily="65" charset="-120"/>
                <a:cs typeface="Times New Roman" panose="02020603050405020304" pitchFamily="18" charset="0"/>
              </a:rPr>
              <a:t>你</a:t>
            </a:r>
            <a:r>
              <a:rPr lang="zh-TW" altLang="zh-TW" sz="2400" b="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自己</a:t>
            </a:r>
            <a:endParaRPr lang="en-US" altLang="zh-TW" sz="2400" b="1" dirty="0">
              <a:solidFill>
                <a:srgbClr val="333333"/>
              </a:solidFill>
              <a:latin typeface="標楷體" panose="03000509000000000000" pitchFamily="65" charset="-120"/>
              <a:ea typeface="標楷體" panose="03000509000000000000" pitchFamily="65" charset="-120"/>
              <a:cs typeface="Times New Roman" panose="02020603050405020304" pitchFamily="18" charset="0"/>
            </a:endParaRPr>
          </a:p>
          <a:p>
            <a:pPr marL="0" indent="0">
              <a:spcBef>
                <a:spcPts val="750"/>
              </a:spcBef>
              <a:spcAft>
                <a:spcPts val="750"/>
              </a:spcAft>
              <a:buNone/>
            </a:pP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重</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要</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抉擇如</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從事何種活動</a:t>
            </a:r>
            <a:r>
              <a:rPr lang="en-US" altLang="zh-TW" sz="2400" dirty="0">
                <a:solidFill>
                  <a:srgbClr val="2B2B2B"/>
                </a:solidFill>
                <a:latin typeface="標楷體" panose="03000509000000000000" pitchFamily="65" charset="-120"/>
                <a:ea typeface="標楷體" panose="03000509000000000000" pitchFamily="65" charset="-120"/>
                <a:cs typeface="新細明體" panose="02020500000000000000" pitchFamily="18" charset="-120"/>
              </a:rPr>
              <a:t>,</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職業道路</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交往對象</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防癌醫療</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投資等</a:t>
            </a:r>
            <a:endPar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spcBef>
                <a:spcPts val="750"/>
              </a:spcBef>
              <a:spcAft>
                <a:spcPts val="750"/>
              </a:spcAft>
              <a:buNone/>
            </a:pP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放下自己心理上的判斷</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依賴大數據演算法所做的選擇</a:t>
            </a:r>
            <a:endPar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buNone/>
            </a:pPr>
            <a:r>
              <a:rPr lang="zh-TW" altLang="en-US"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    → </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數據導向的高質決策</a:t>
            </a:r>
            <a:r>
              <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使人走上正確道</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路</a:t>
            </a:r>
            <a:endPar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endParaRPr>
          </a:p>
          <a:p>
            <a:pPr marL="0" indent="0">
              <a:buNone/>
            </a:pPr>
            <a:endParaRPr lang="en-US"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a:buNone/>
            </a:pPr>
            <a:r>
              <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敵國</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的</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民族基因數據庫是生物戰</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的</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最高武器</a:t>
            </a:r>
            <a:endPar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endParaRPr>
          </a:p>
          <a:p>
            <a:pPr marL="0" indent="0">
              <a:buNone/>
            </a:pPr>
            <a:r>
              <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以恰當病毒攻擊敵國</a:t>
            </a:r>
            <a:r>
              <a:rPr lang="zh-TW" altLang="zh-TW" sz="2400" dirty="0">
                <a:solidFill>
                  <a:srgbClr val="333333"/>
                </a:solidFill>
                <a:effectLst/>
                <a:latin typeface="標楷體" panose="03000509000000000000" pitchFamily="65" charset="-120"/>
                <a:ea typeface="標楷體" panose="03000509000000000000" pitchFamily="65" charset="-120"/>
                <a:cs typeface="新細明體" panose="02020500000000000000" pitchFamily="18" charset="-120"/>
              </a:rPr>
              <a:t>的</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民族基因</a:t>
            </a:r>
            <a:r>
              <a:rPr lang="en-US" altLang="zh-TW"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a:t>
            </a:r>
            <a:r>
              <a:rPr lang="zh-TW" altLang="en-US" sz="240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則完勝</a:t>
            </a:r>
            <a:endParaRPr lang="zh-TW" altLang="zh-TW" sz="2400" dirty="0">
              <a:effectLst/>
              <a:latin typeface="標楷體" panose="03000509000000000000" pitchFamily="65" charset="-120"/>
              <a:ea typeface="標楷體" panose="03000509000000000000" pitchFamily="65" charset="-120"/>
              <a:cs typeface="新細明體" panose="02020500000000000000" pitchFamily="18" charset="-120"/>
            </a:endParaRPr>
          </a:p>
          <a:p>
            <a:endParaRPr lang="en-US" altLang="zh-TW" sz="1800" dirty="0">
              <a:solidFill>
                <a:srgbClr val="333333"/>
              </a:solidFill>
              <a:effectLst/>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1800" dirty="0">
              <a:solidFill>
                <a:srgbClr val="333333"/>
              </a:solidFill>
              <a:latin typeface="Times New Roman" panose="02020603050405020304" pitchFamily="18" charset="0"/>
              <a:ea typeface="新細明體" panose="02020500000000000000" pitchFamily="18" charset="-120"/>
              <a:cs typeface="Times New Roman" panose="02020603050405020304" pitchFamily="18" charset="0"/>
            </a:endParaRPr>
          </a:p>
          <a:p>
            <a:pPr marL="0" indent="0">
              <a:buNone/>
            </a:pPr>
            <a:endParaRPr lang="zh-TW" altLang="en-US" sz="2800" dirty="0"/>
          </a:p>
        </p:txBody>
      </p:sp>
      <p:sp>
        <p:nvSpPr>
          <p:cNvPr id="4" name="投影片編號版面配置區 3">
            <a:extLst>
              <a:ext uri="{FF2B5EF4-FFF2-40B4-BE49-F238E27FC236}">
                <a16:creationId xmlns:a16="http://schemas.microsoft.com/office/drawing/2014/main" id="{7C12048C-4560-44D5-A2ED-28A3D94775BA}"/>
              </a:ext>
            </a:extLst>
          </p:cNvPr>
          <p:cNvSpPr>
            <a:spLocks noGrp="1"/>
          </p:cNvSpPr>
          <p:nvPr>
            <p:ph type="sldNum" sz="quarter" idx="12"/>
          </p:nvPr>
        </p:nvSpPr>
        <p:spPr/>
        <p:txBody>
          <a:bodyPr/>
          <a:lstStyle/>
          <a:p>
            <a:fld id="{55436794-EC18-4AE1-8ABB-83CC2A36505B}" type="slidenum">
              <a:rPr lang="en-US" altLang="zh-TW" smtClean="0"/>
              <a:pPr/>
              <a:t>39</a:t>
            </a:fld>
            <a:endParaRPr lang="en-US" altLang="zh-TW"/>
          </a:p>
        </p:txBody>
      </p:sp>
      <p:pic>
        <p:nvPicPr>
          <p:cNvPr id="1028" name="Picture 4" descr="認識你自己Instagram posts - Gramho.com">
            <a:extLst>
              <a:ext uri="{FF2B5EF4-FFF2-40B4-BE49-F238E27FC236}">
                <a16:creationId xmlns:a16="http://schemas.microsoft.com/office/drawing/2014/main" id="{519A3AFB-3560-4564-B9A0-189F4108E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293096"/>
            <a:ext cx="2376264" cy="228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0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4933A7-B46C-4ADD-A73E-12F6DAFD41F9}"/>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5C6B70D1-FF0F-47A6-A9FD-25A3B0CF08E2}"/>
              </a:ext>
            </a:extLst>
          </p:cNvPr>
          <p:cNvSpPr>
            <a:spLocks noGrp="1"/>
          </p:cNvSpPr>
          <p:nvPr>
            <p:ph idx="1"/>
          </p:nvPr>
        </p:nvSpPr>
        <p:spPr>
          <a:xfrm>
            <a:off x="179512" y="1988840"/>
            <a:ext cx="4685743" cy="151216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zh-TW" altLang="en-US" dirty="0"/>
              <a:t> </a:t>
            </a:r>
            <a:r>
              <a:rPr lang="zh-TW" altLang="en-US" sz="3600" dirty="0">
                <a:latin typeface="標楷體" panose="03000509000000000000" pitchFamily="65" charset="-120"/>
                <a:ea typeface="標楷體" panose="03000509000000000000" pitchFamily="65" charset="-120"/>
              </a:rPr>
              <a:t>巨量數據引領世界</a:t>
            </a:r>
            <a:endParaRPr lang="en-US" altLang="zh-TW" sz="3600" dirty="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   哲學思辨掌握時代</a:t>
            </a:r>
            <a:endParaRPr lang="en-US" altLang="zh-TW" sz="3600" dirty="0">
              <a:latin typeface="標楷體" panose="03000509000000000000" pitchFamily="65" charset="-120"/>
              <a:ea typeface="標楷體" panose="03000509000000000000" pitchFamily="65" charset="-120"/>
            </a:endParaRPr>
          </a:p>
          <a:p>
            <a:pPr marL="0" indent="0">
              <a:buNone/>
            </a:pPr>
            <a:endParaRPr lang="en-US" altLang="zh-TW" sz="36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演講材料部分源自拙作</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第 </a:t>
            </a:r>
            <a:r>
              <a:rPr lang="en-US" altLang="zh-TW" sz="2400" dirty="0">
                <a:latin typeface="標楷體" panose="03000509000000000000" pitchFamily="65" charset="-120"/>
                <a:ea typeface="標楷體" panose="03000509000000000000" pitchFamily="65" charset="-120"/>
              </a:rPr>
              <a:t>9 </a:t>
            </a:r>
            <a:r>
              <a:rPr lang="zh-TW" altLang="en-US" sz="2400" dirty="0">
                <a:latin typeface="標楷體" panose="03000509000000000000" pitchFamily="65" charset="-120"/>
                <a:ea typeface="標楷體" panose="03000509000000000000" pitchFamily="65" charset="-120"/>
              </a:rPr>
              <a:t>章 </a:t>
            </a:r>
            <a:r>
              <a:rPr lang="en-US" altLang="zh-TW" sz="2400" dirty="0">
                <a:latin typeface="標楷體" panose="03000509000000000000" pitchFamily="65" charset="-120"/>
                <a:ea typeface="標楷體" panose="03000509000000000000" pitchFamily="65" charset="-120"/>
              </a:rPr>
              <a:t>(</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2020)</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    </a:t>
            </a:r>
          </a:p>
        </p:txBody>
      </p:sp>
      <p:pic>
        <p:nvPicPr>
          <p:cNvPr id="5" name="圖片 4">
            <a:extLst>
              <a:ext uri="{FF2B5EF4-FFF2-40B4-BE49-F238E27FC236}">
                <a16:creationId xmlns:a16="http://schemas.microsoft.com/office/drawing/2014/main" id="{3EF9F544-48F8-4089-AF2D-50CF03992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967" y="514220"/>
            <a:ext cx="7987665" cy="5829559"/>
          </a:xfrm>
          <a:prstGeom prst="rect">
            <a:avLst/>
          </a:prstGeom>
          <a:effectLst>
            <a:glow rad="127000">
              <a:schemeClr val="accent1">
                <a:alpha val="26000"/>
              </a:schemeClr>
            </a:glow>
            <a:softEdge rad="165100"/>
          </a:effectLst>
        </p:spPr>
      </p:pic>
      <p:sp>
        <p:nvSpPr>
          <p:cNvPr id="4" name="投影片編號版面配置區 3">
            <a:extLst>
              <a:ext uri="{FF2B5EF4-FFF2-40B4-BE49-F238E27FC236}">
                <a16:creationId xmlns:a16="http://schemas.microsoft.com/office/drawing/2014/main" id="{9C252837-09C8-439A-990C-1569CA7D7129}"/>
              </a:ext>
            </a:extLst>
          </p:cNvPr>
          <p:cNvSpPr>
            <a:spLocks noGrp="1"/>
          </p:cNvSpPr>
          <p:nvPr>
            <p:ph type="sldNum" sz="quarter" idx="12"/>
          </p:nvPr>
        </p:nvSpPr>
        <p:spPr/>
        <p:txBody>
          <a:bodyPr/>
          <a:lstStyle/>
          <a:p>
            <a:fld id="{FDB212B7-AEA7-4417-AEBD-1946754A61F6}" type="slidenum">
              <a:rPr lang="en-US" altLang="zh-TW" smtClean="0"/>
              <a:pPr/>
              <a:t>4</a:t>
            </a:fld>
            <a:endParaRPr lang="en-US" altLang="zh-TW"/>
          </a:p>
        </p:txBody>
      </p:sp>
    </p:spTree>
    <p:extLst>
      <p:ext uri="{BB962C8B-B14F-4D97-AF65-F5344CB8AC3E}">
        <p14:creationId xmlns:p14="http://schemas.microsoft.com/office/powerpoint/2010/main" val="20279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5" end="5"/>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7A5A5F-903E-4279-8156-4CE2D7A72160}"/>
              </a:ext>
            </a:extLst>
          </p:cNvPr>
          <p:cNvSpPr>
            <a:spLocks noGrp="1"/>
          </p:cNvSpPr>
          <p:nvPr>
            <p:ph type="title"/>
          </p:nvPr>
        </p:nvSpPr>
        <p:spPr>
          <a:xfrm>
            <a:off x="323528" y="-90735"/>
            <a:ext cx="8214084" cy="764704"/>
          </a:xfrm>
        </p:spPr>
        <p:txBody>
          <a:bodyPr/>
          <a:lstStyle/>
          <a:p>
            <a:r>
              <a:rPr lang="zh-TW" altLang="en-US" sz="2400" b="1" dirty="0">
                <a:latin typeface="標楷體" panose="03000509000000000000" pitchFamily="65" charset="-120"/>
                <a:ea typeface="標楷體" panose="03000509000000000000" pitchFamily="65" charset="-120"/>
              </a:rPr>
              <a:t>男人只愛年輕嫩妹</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 </a:t>
            </a:r>
            <a:r>
              <a:rPr lang="zh-TW" altLang="zh-TW" sz="2400" b="1" dirty="0">
                <a:effectLst/>
                <a:ea typeface="標楷體" panose="03000509000000000000" pitchFamily="65" charset="-120"/>
                <a:cs typeface="Times New Roman" panose="02020603050405020304" pitchFamily="18" charset="0"/>
              </a:rPr>
              <a:t>女人</a:t>
            </a:r>
            <a:r>
              <a:rPr lang="zh-TW" altLang="en-US" sz="2400" b="1" dirty="0">
                <a:effectLst/>
                <a:ea typeface="標楷體" panose="03000509000000000000" pitchFamily="65" charset="-120"/>
                <a:cs typeface="Times New Roman" panose="02020603050405020304" pitchFamily="18" charset="0"/>
              </a:rPr>
              <a:t>偏</a:t>
            </a:r>
            <a:r>
              <a:rPr lang="zh-TW" altLang="zh-TW" sz="2400" b="1" dirty="0">
                <a:effectLst/>
                <a:ea typeface="標楷體" panose="03000509000000000000" pitchFamily="65" charset="-120"/>
                <a:cs typeface="Times New Roman" panose="02020603050405020304" pitchFamily="18" charset="0"/>
              </a:rPr>
              <a:t>愛鮮肉</a:t>
            </a:r>
            <a:r>
              <a:rPr lang="en-US" altLang="zh-TW" sz="2400" b="1" dirty="0">
                <a:effectLst/>
                <a:ea typeface="標楷體" panose="03000509000000000000" pitchFamily="65" charset="-120"/>
                <a:cs typeface="Times New Roman" panose="02020603050405020304" pitchFamily="18" charset="0"/>
              </a:rPr>
              <a:t>?</a:t>
            </a:r>
            <a:br>
              <a:rPr lang="en-US" altLang="zh-TW" sz="2400" b="1" dirty="0">
                <a:effectLst/>
                <a:ea typeface="標楷體" panose="03000509000000000000" pitchFamily="65" charset="-120"/>
                <a:cs typeface="Times New Roman" panose="02020603050405020304" pitchFamily="18" charset="0"/>
              </a:rPr>
            </a:br>
            <a:r>
              <a:rPr lang="zh-TW" altLang="en-US" sz="1400" dirty="0">
                <a:effectLst/>
                <a:ea typeface="標楷體" panose="03000509000000000000" pitchFamily="65" charset="-120"/>
                <a:cs typeface="Times New Roman" panose="02020603050405020304" pitchFamily="18" charset="0"/>
              </a:rPr>
              <a:t>源自</a:t>
            </a:r>
            <a:r>
              <a:rPr lang="en-US" altLang="zh-TW" sz="1400" dirty="0">
                <a:effectLst/>
                <a:ea typeface="標楷體" panose="03000509000000000000" pitchFamily="65" charset="-120"/>
                <a:cs typeface="Times New Roman" panose="02020603050405020304" pitchFamily="18" charset="0"/>
              </a:rPr>
              <a:t>:</a:t>
            </a:r>
            <a:r>
              <a:rPr lang="zh-TW" altLang="en-US" sz="1400" dirty="0">
                <a:effectLst/>
                <a:ea typeface="標楷體" panose="03000509000000000000" pitchFamily="65" charset="-120"/>
                <a:cs typeface="Times New Roman" panose="02020603050405020304" pitchFamily="18" charset="0"/>
              </a:rPr>
              <a:t> </a:t>
            </a:r>
            <a:r>
              <a:rPr lang="en-US" altLang="zh-TW" sz="1400" b="1" dirty="0">
                <a:solidFill>
                  <a:srgbClr val="000000"/>
                </a:solidFill>
                <a:effectLst/>
              </a:rPr>
              <a:t>《</a:t>
            </a:r>
            <a:r>
              <a:rPr lang="zh-TW" altLang="zh-TW" sz="1400" dirty="0">
                <a:latin typeface="標楷體" panose="03000509000000000000" pitchFamily="65" charset="-120"/>
                <a:ea typeface="標楷體" panose="03000509000000000000" pitchFamily="65" charset="-120"/>
              </a:rPr>
              <a:t>我們是誰</a:t>
            </a:r>
            <a:r>
              <a:rPr lang="en-US" altLang="zh-TW" sz="1400" dirty="0">
                <a:latin typeface="標楷體" panose="03000509000000000000" pitchFamily="65" charset="-120"/>
                <a:ea typeface="標楷體" panose="03000509000000000000" pitchFamily="65" charset="-120"/>
              </a:rPr>
              <a:t>? </a:t>
            </a:r>
            <a:r>
              <a:rPr lang="zh-TW" altLang="zh-TW" sz="1400" dirty="0">
                <a:latin typeface="標楷體" panose="03000509000000000000" pitchFamily="65" charset="-120"/>
                <a:ea typeface="標楷體" panose="03000509000000000000" pitchFamily="65" charset="-120"/>
              </a:rPr>
              <a:t>大數據下的人類行為觀察</a:t>
            </a:r>
            <a:r>
              <a:rPr lang="en-US" altLang="zh-TW" sz="1400" b="1" dirty="0">
                <a:solidFill>
                  <a:srgbClr val="000000"/>
                </a:solidFill>
                <a:effectLst/>
              </a:rPr>
              <a:t>》</a:t>
            </a:r>
            <a:r>
              <a:rPr lang="zh-TW" altLang="en-US" sz="1400" dirty="0">
                <a:latin typeface="標楷體" panose="03000509000000000000" pitchFamily="65" charset="-120"/>
                <a:ea typeface="標楷體" panose="03000509000000000000" pitchFamily="65" charset="-120"/>
              </a:rPr>
              <a:t> </a:t>
            </a:r>
            <a:r>
              <a:rPr lang="en-US" altLang="zh-TW" sz="1400" dirty="0">
                <a:latin typeface="標楷體" panose="03000509000000000000" pitchFamily="65" charset="-120"/>
                <a:ea typeface="標楷體" panose="03000509000000000000" pitchFamily="65" charset="-120"/>
              </a:rPr>
              <a:t>by C. Rudder</a:t>
            </a:r>
            <a:r>
              <a:rPr lang="zh-TW" altLang="en-US" sz="1400" dirty="0">
                <a:latin typeface="標楷體" panose="03000509000000000000" pitchFamily="65" charset="-120"/>
                <a:ea typeface="標楷體" panose="03000509000000000000" pitchFamily="65" charset="-120"/>
              </a:rPr>
              <a:t>，</a:t>
            </a:r>
            <a:r>
              <a:rPr lang="zh-TW" altLang="zh-TW" sz="1400" dirty="0">
                <a:latin typeface="標楷體" panose="03000509000000000000" pitchFamily="65" charset="-120"/>
                <a:ea typeface="標楷體" panose="03000509000000000000" pitchFamily="65" charset="-120"/>
              </a:rPr>
              <a:t>林俊宏譯</a:t>
            </a:r>
            <a:endParaRPr lang="zh-TW" altLang="en-US" sz="1400" dirty="0">
              <a:latin typeface="標楷體" panose="03000509000000000000" pitchFamily="65" charset="-120"/>
              <a:ea typeface="標楷體" panose="03000509000000000000" pitchFamily="65" charset="-120"/>
            </a:endParaRPr>
          </a:p>
        </p:txBody>
      </p:sp>
      <p:pic>
        <p:nvPicPr>
          <p:cNvPr id="6" name="內容版面配置區 5" descr="一張含有 文字 的圖片&#10;&#10;自動產生的描述">
            <a:extLst>
              <a:ext uri="{FF2B5EF4-FFF2-40B4-BE49-F238E27FC236}">
                <a16:creationId xmlns:a16="http://schemas.microsoft.com/office/drawing/2014/main" id="{07B67A56-FFF4-4D26-ABFD-8735E4007E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79" y="625007"/>
            <a:ext cx="9144000" cy="5756322"/>
          </a:xfrm>
        </p:spPr>
      </p:pic>
      <p:sp>
        <p:nvSpPr>
          <p:cNvPr id="4" name="投影片編號版面配置區 3">
            <a:extLst>
              <a:ext uri="{FF2B5EF4-FFF2-40B4-BE49-F238E27FC236}">
                <a16:creationId xmlns:a16="http://schemas.microsoft.com/office/drawing/2014/main" id="{2B9EE22E-BFAB-415E-BF11-5276A1772837}"/>
              </a:ext>
            </a:extLst>
          </p:cNvPr>
          <p:cNvSpPr>
            <a:spLocks noGrp="1"/>
          </p:cNvSpPr>
          <p:nvPr>
            <p:ph type="sldNum" sz="quarter" idx="12"/>
          </p:nvPr>
        </p:nvSpPr>
        <p:spPr>
          <a:xfrm>
            <a:off x="6974521" y="6479711"/>
            <a:ext cx="2133600" cy="476250"/>
          </a:xfrm>
        </p:spPr>
        <p:txBody>
          <a:bodyPr/>
          <a:lstStyle/>
          <a:p>
            <a:fld id="{55436794-EC18-4AE1-8ABB-83CC2A36505B}" type="slidenum">
              <a:rPr lang="en-US" altLang="zh-TW" smtClean="0"/>
              <a:pPr/>
              <a:t>40</a:t>
            </a:fld>
            <a:endParaRPr lang="en-US" altLang="zh-TW" dirty="0"/>
          </a:p>
        </p:txBody>
      </p:sp>
    </p:spTree>
    <p:extLst>
      <p:ext uri="{BB962C8B-B14F-4D97-AF65-F5344CB8AC3E}">
        <p14:creationId xmlns:p14="http://schemas.microsoft.com/office/powerpoint/2010/main" val="879219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6196C4-137C-4B3B-810B-4F91CE6A94A4}"/>
              </a:ext>
            </a:extLst>
          </p:cNvPr>
          <p:cNvSpPr>
            <a:spLocks noGrp="1"/>
          </p:cNvSpPr>
          <p:nvPr>
            <p:ph type="title"/>
          </p:nvPr>
        </p:nvSpPr>
        <p:spPr>
          <a:xfrm>
            <a:off x="683568" y="-434975"/>
            <a:ext cx="7704856" cy="407591"/>
          </a:xfrm>
        </p:spPr>
        <p:txBody>
          <a:bodyPr/>
          <a:lstStyle/>
          <a:p>
            <a:endParaRPr lang="zh-TW" altLang="en-US" dirty="0"/>
          </a:p>
        </p:txBody>
      </p:sp>
      <p:pic>
        <p:nvPicPr>
          <p:cNvPr id="8" name="內容版面配置區 7">
            <a:extLst>
              <a:ext uri="{FF2B5EF4-FFF2-40B4-BE49-F238E27FC236}">
                <a16:creationId xmlns:a16="http://schemas.microsoft.com/office/drawing/2014/main" id="{263FD6DE-F9EB-4ED0-AC7F-2AC95E5943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063"/>
            <a:ext cx="9180512" cy="6362288"/>
          </a:xfrm>
        </p:spPr>
      </p:pic>
      <p:sp>
        <p:nvSpPr>
          <p:cNvPr id="4" name="投影片編號版面配置區 3">
            <a:extLst>
              <a:ext uri="{FF2B5EF4-FFF2-40B4-BE49-F238E27FC236}">
                <a16:creationId xmlns:a16="http://schemas.microsoft.com/office/drawing/2014/main" id="{3A43281D-81DE-4820-943C-11687E2D275E}"/>
              </a:ext>
            </a:extLst>
          </p:cNvPr>
          <p:cNvSpPr>
            <a:spLocks noGrp="1"/>
          </p:cNvSpPr>
          <p:nvPr>
            <p:ph type="sldNum" sz="quarter" idx="12"/>
          </p:nvPr>
        </p:nvSpPr>
        <p:spPr/>
        <p:txBody>
          <a:bodyPr/>
          <a:lstStyle/>
          <a:p>
            <a:fld id="{55436794-EC18-4AE1-8ABB-83CC2A36505B}" type="slidenum">
              <a:rPr lang="en-US" altLang="zh-TW" smtClean="0"/>
              <a:pPr/>
              <a:t>41</a:t>
            </a:fld>
            <a:endParaRPr lang="en-US" altLang="zh-TW"/>
          </a:p>
        </p:txBody>
      </p:sp>
    </p:spTree>
    <p:extLst>
      <p:ext uri="{BB962C8B-B14F-4D97-AF65-F5344CB8AC3E}">
        <p14:creationId xmlns:p14="http://schemas.microsoft.com/office/powerpoint/2010/main" val="577318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DA9811-6DF5-4DAA-BA3E-4EF2BDB505FC}"/>
              </a:ext>
            </a:extLst>
          </p:cNvPr>
          <p:cNvSpPr>
            <a:spLocks noGrp="1"/>
          </p:cNvSpPr>
          <p:nvPr>
            <p:ph type="title"/>
          </p:nvPr>
        </p:nvSpPr>
        <p:spPr>
          <a:xfrm>
            <a:off x="395536" y="0"/>
            <a:ext cx="7992888" cy="45719"/>
          </a:xfrm>
        </p:spPr>
        <p:txBody>
          <a:bodyPr/>
          <a:lstStyle/>
          <a:p>
            <a:endParaRPr lang="zh-TW" altLang="en-US" sz="2800" dirty="0"/>
          </a:p>
        </p:txBody>
      </p:sp>
      <p:pic>
        <p:nvPicPr>
          <p:cNvPr id="6" name="內容版面配置區 5">
            <a:extLst>
              <a:ext uri="{FF2B5EF4-FFF2-40B4-BE49-F238E27FC236}">
                <a16:creationId xmlns:a16="http://schemas.microsoft.com/office/drawing/2014/main" id="{8198B231-330F-4A68-8EF5-8B1716B010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584" y="-675456"/>
            <a:ext cx="9937104" cy="7057206"/>
          </a:xfrm>
        </p:spPr>
      </p:pic>
      <p:sp>
        <p:nvSpPr>
          <p:cNvPr id="4" name="投影片編號版面配置區 3">
            <a:extLst>
              <a:ext uri="{FF2B5EF4-FFF2-40B4-BE49-F238E27FC236}">
                <a16:creationId xmlns:a16="http://schemas.microsoft.com/office/drawing/2014/main" id="{8A1214EB-0A44-401D-8254-BB5A8A24E079}"/>
              </a:ext>
            </a:extLst>
          </p:cNvPr>
          <p:cNvSpPr>
            <a:spLocks noGrp="1"/>
          </p:cNvSpPr>
          <p:nvPr>
            <p:ph type="sldNum" sz="quarter" idx="12"/>
          </p:nvPr>
        </p:nvSpPr>
        <p:spPr>
          <a:xfrm>
            <a:off x="6732240" y="6381750"/>
            <a:ext cx="2133600" cy="476250"/>
          </a:xfrm>
        </p:spPr>
        <p:txBody>
          <a:bodyPr/>
          <a:lstStyle/>
          <a:p>
            <a:fld id="{55436794-EC18-4AE1-8ABB-83CC2A36505B}" type="slidenum">
              <a:rPr lang="en-US" altLang="zh-TW" smtClean="0"/>
              <a:pPr/>
              <a:t>42</a:t>
            </a:fld>
            <a:endParaRPr lang="en-US" altLang="zh-TW" dirty="0"/>
          </a:p>
        </p:txBody>
      </p:sp>
    </p:spTree>
    <p:extLst>
      <p:ext uri="{BB962C8B-B14F-4D97-AF65-F5344CB8AC3E}">
        <p14:creationId xmlns:p14="http://schemas.microsoft.com/office/powerpoint/2010/main" val="93517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ED35B2-BDA6-41FE-8A50-3AEA0586945C}"/>
              </a:ext>
            </a:extLst>
          </p:cNvPr>
          <p:cNvSpPr>
            <a:spLocks noGrp="1"/>
          </p:cNvSpPr>
          <p:nvPr>
            <p:ph type="title"/>
          </p:nvPr>
        </p:nvSpPr>
        <p:spPr>
          <a:xfrm>
            <a:off x="457200" y="-58018"/>
            <a:ext cx="8363272" cy="58018"/>
          </a:xfrm>
        </p:spPr>
        <p:txBody>
          <a:bodyPr/>
          <a:lstStyle/>
          <a:p>
            <a:endParaRPr lang="zh-TW" altLang="en-US" dirty="0"/>
          </a:p>
        </p:txBody>
      </p:sp>
      <p:sp>
        <p:nvSpPr>
          <p:cNvPr id="3" name="內容版面配置區 2">
            <a:extLst>
              <a:ext uri="{FF2B5EF4-FFF2-40B4-BE49-F238E27FC236}">
                <a16:creationId xmlns:a16="http://schemas.microsoft.com/office/drawing/2014/main" id="{5202ED99-DFA4-4E39-8537-1B05F391B400}"/>
              </a:ext>
            </a:extLst>
          </p:cNvPr>
          <p:cNvSpPr>
            <a:spLocks noGrp="1"/>
          </p:cNvSpPr>
          <p:nvPr>
            <p:ph idx="1"/>
          </p:nvPr>
        </p:nvSpPr>
        <p:spPr>
          <a:xfrm>
            <a:off x="0" y="-58018"/>
            <a:ext cx="9217024" cy="6721475"/>
          </a:xfrm>
        </p:spPr>
        <p:txBody>
          <a:bodyPr/>
          <a:lstStyle/>
          <a:p>
            <a:pPr marL="0" indent="0">
              <a:buNone/>
            </a:pPr>
            <a:endParaRPr lang="en-US" altLang="zh-TW" sz="2400"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0" indent="0" algn="ctr">
              <a:buNone/>
            </a:pPr>
            <a:r>
              <a:rPr lang="zh-TW" altLang="zh-TW" sz="2800" b="1" kern="100" dirty="0">
                <a:effectLst/>
                <a:latin typeface="Calibri" panose="020F0502020204030204" pitchFamily="34" charset="0"/>
                <a:ea typeface="標楷體" panose="03000509000000000000" pitchFamily="65" charset="-120"/>
                <a:cs typeface="Times New Roman" panose="02020603050405020304" pitchFamily="18" charset="0"/>
              </a:rPr>
              <a:t>豬新郎</a:t>
            </a:r>
            <a:r>
              <a:rPr lang="zh-TW" altLang="zh-TW" sz="2800" b="1" dirty="0">
                <a:effectLst/>
                <a:ea typeface="標楷體" panose="03000509000000000000" pitchFamily="65" charset="-120"/>
                <a:cs typeface="Times New Roman" panose="02020603050405020304" pitchFamily="18" charset="0"/>
              </a:rPr>
              <a:t>與新娘</a:t>
            </a:r>
            <a:r>
              <a:rPr lang="zh-TW" altLang="zh-TW" sz="2800" b="1" dirty="0">
                <a:effectLst/>
                <a:latin typeface="標楷體" panose="03000509000000000000" pitchFamily="65" charset="-120"/>
                <a:ea typeface="標楷體" panose="03000509000000000000" pitchFamily="65" charset="-120"/>
                <a:cs typeface="Times New Roman" panose="02020603050405020304" pitchFamily="18" charset="0"/>
              </a:rPr>
              <a:t>選拔</a:t>
            </a:r>
            <a:r>
              <a:rPr lang="en-US" altLang="zh-TW" sz="20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參考</a:t>
            </a:r>
            <a:r>
              <a:rPr lang="en-US" altLang="zh-TW" sz="20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rPr>
              <a:t>大數據時代 － </a:t>
            </a:r>
            <a:r>
              <a:rPr lang="en-US" altLang="zh-TW" sz="2000" dirty="0">
                <a:latin typeface="標楷體" panose="03000509000000000000" pitchFamily="65" charset="-120"/>
                <a:ea typeface="標楷體" panose="03000509000000000000" pitchFamily="65" charset="-120"/>
              </a:rPr>
              <a:t>CCTV</a:t>
            </a:r>
            <a:r>
              <a:rPr lang="zh-TW" altLang="en-US" sz="2000" dirty="0">
                <a:latin typeface="標楷體" panose="03000509000000000000" pitchFamily="65" charset="-120"/>
                <a:ea typeface="標楷體" panose="03000509000000000000" pitchFamily="65" charset="-120"/>
              </a:rPr>
              <a:t>紀錄</a:t>
            </a:r>
            <a:r>
              <a:rPr lang="en-US" altLang="zh-TW" sz="2000" dirty="0">
                <a:latin typeface="標楷體" panose="03000509000000000000" pitchFamily="65" charset="-120"/>
                <a:ea typeface="標楷體" panose="03000509000000000000" pitchFamily="65" charset="-120"/>
              </a:rPr>
              <a:t>, 2019)</a:t>
            </a:r>
          </a:p>
          <a:p>
            <a:pPr marL="0" indent="0">
              <a:buNone/>
            </a:pPr>
            <a:endParaRPr lang="en-US" altLang="zh-TW" sz="1600" b="1" dirty="0">
              <a:effectLst/>
              <a:ea typeface="標楷體" panose="03000509000000000000" pitchFamily="65" charset="-120"/>
              <a:cs typeface="Times New Roman" panose="02020603050405020304" pitchFamily="18"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大</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數據分析顯示</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市場歡迎瘦肉型豬－瘦肉多、排骨多、肥肉少</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豬新郎</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選拔</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替豬作 </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CT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電腦斷層掃描</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提取 </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300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多張切片照片</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           →用瘦肉率</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骨重</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肋骨數</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肌間脂數</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背厚度</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等</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數據挑</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選</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豬</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新娘選拔</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用父、母族譜數據避免近視繁殖</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用母豬每天進食量、產肉量、產崽情況等大</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數據</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             挑</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選吃料少</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長肉快</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產崽多</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母性強的母豬新娘群</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何時入洞房</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母豬發情時體溫升高</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度</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C,</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用</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實時體溫監測數據決定</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1800" dirty="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CE729493-BC41-43AD-B563-2D3AE4165B2D}"/>
              </a:ext>
            </a:extLst>
          </p:cNvPr>
          <p:cNvSpPr>
            <a:spLocks noGrp="1"/>
          </p:cNvSpPr>
          <p:nvPr>
            <p:ph type="sldNum" sz="quarter" idx="12"/>
          </p:nvPr>
        </p:nvSpPr>
        <p:spPr/>
        <p:txBody>
          <a:bodyPr/>
          <a:lstStyle/>
          <a:p>
            <a:fld id="{55436794-EC18-4AE1-8ABB-83CC2A36505B}" type="slidenum">
              <a:rPr lang="en-US" altLang="zh-TW" smtClean="0"/>
              <a:pPr/>
              <a:t>43</a:t>
            </a:fld>
            <a:endParaRPr lang="en-US" altLang="zh-TW" dirty="0"/>
          </a:p>
        </p:txBody>
      </p:sp>
    </p:spTree>
    <p:extLst>
      <p:ext uri="{BB962C8B-B14F-4D97-AF65-F5344CB8AC3E}">
        <p14:creationId xmlns:p14="http://schemas.microsoft.com/office/powerpoint/2010/main" val="292877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07C7F3-8272-4316-B67F-B11B14D581F1}"/>
              </a:ext>
            </a:extLst>
          </p:cNvPr>
          <p:cNvSpPr>
            <a:spLocks noGrp="1"/>
          </p:cNvSpPr>
          <p:nvPr>
            <p:ph type="title"/>
          </p:nvPr>
        </p:nvSpPr>
        <p:spPr>
          <a:xfrm>
            <a:off x="755576" y="-459432"/>
            <a:ext cx="8064896" cy="227953"/>
          </a:xfrm>
        </p:spPr>
        <p:txBody>
          <a:bodyPr/>
          <a:lstStyle/>
          <a:p>
            <a:endParaRPr lang="zh-TW" altLang="en-US"/>
          </a:p>
        </p:txBody>
      </p:sp>
      <p:sp>
        <p:nvSpPr>
          <p:cNvPr id="3" name="內容版面配置區 2">
            <a:extLst>
              <a:ext uri="{FF2B5EF4-FFF2-40B4-BE49-F238E27FC236}">
                <a16:creationId xmlns:a16="http://schemas.microsoft.com/office/drawing/2014/main" id="{B1D9B0E4-0408-4318-8499-338919361151}"/>
              </a:ext>
            </a:extLst>
          </p:cNvPr>
          <p:cNvSpPr>
            <a:spLocks noGrp="1"/>
          </p:cNvSpPr>
          <p:nvPr>
            <p:ph idx="1"/>
          </p:nvPr>
        </p:nvSpPr>
        <p:spPr>
          <a:xfrm>
            <a:off x="35496" y="0"/>
            <a:ext cx="9145016" cy="6245225"/>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機器音樂家與畫家</a:t>
            </a:r>
            <a:endParaRPr lang="en-US" altLang="zh-TW" sz="2800" b="1" dirty="0">
              <a:effectLst/>
              <a:ea typeface="標楷體" panose="03000509000000000000" pitchFamily="65" charset="-120"/>
              <a:cs typeface="Times New Roman" panose="02020603050405020304" pitchFamily="18" charset="0"/>
            </a:endParaRP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藉</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AI</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技術</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利用某一</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音樂家</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或</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畫家</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大量作品進行機器學習</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 創造出幾可亂真的作品</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外行人無法分辨其真偽</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依</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個</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400" i="0" dirty="0">
                <a:solidFill>
                  <a:srgbClr val="202122"/>
                </a:solidFill>
                <a:effectLst/>
                <a:latin typeface="標楷體" panose="03000509000000000000" pitchFamily="65" charset="-120"/>
                <a:ea typeface="標楷體" panose="03000509000000000000" pitchFamily="65" charset="-120"/>
              </a:rPr>
              <a:t>生理時鐘</a:t>
            </a:r>
            <a:r>
              <a:rPr lang="en-US" altLang="zh-TW" sz="2400" i="0" dirty="0">
                <a:solidFill>
                  <a:srgbClr val="202122"/>
                </a:solidFill>
                <a:effectLst/>
                <a:latin typeface="標楷體" panose="03000509000000000000" pitchFamily="65" charset="-120"/>
                <a:ea typeface="標楷體" panose="03000509000000000000" pitchFamily="65" charset="-120"/>
              </a:rPr>
              <a:t>,</a:t>
            </a:r>
            <a:r>
              <a:rPr lang="zh-TW" altLang="en-US" sz="2400" i="0" dirty="0">
                <a:solidFill>
                  <a:srgbClr val="202122"/>
                </a:solidFill>
                <a:effectLst/>
                <a:latin typeface="標楷體" panose="03000509000000000000" pitchFamily="65" charset="-120"/>
                <a:ea typeface="標楷體" panose="03000509000000000000" pitchFamily="65" charset="-120"/>
              </a:rPr>
              <a:t>身心對明暗反應</a:t>
            </a:r>
            <a:r>
              <a:rPr lang="en-US" altLang="zh-TW" sz="2400" i="0" dirty="0">
                <a:solidFill>
                  <a:srgbClr val="202122"/>
                </a:solidFill>
                <a:effectLst/>
                <a:latin typeface="標楷體" panose="03000509000000000000" pitchFamily="65" charset="-120"/>
                <a:ea typeface="標楷體" panose="03000509000000000000" pitchFamily="65" charset="-120"/>
              </a:rPr>
              <a:t>,</a:t>
            </a:r>
            <a:r>
              <a:rPr lang="zh-TW" altLang="en-US" sz="2400" i="0" dirty="0">
                <a:solidFill>
                  <a:srgbClr val="202122"/>
                </a:solidFill>
                <a:effectLst/>
                <a:latin typeface="標楷體" panose="03000509000000000000" pitchFamily="65" charset="-120"/>
                <a:ea typeface="標楷體" panose="03000509000000000000" pitchFamily="65" charset="-120"/>
              </a:rPr>
              <a:t>環境溫度濕度</a:t>
            </a:r>
            <a:r>
              <a:rPr lang="en-US" altLang="zh-TW" sz="2400" dirty="0">
                <a:solidFill>
                  <a:srgbClr val="202122"/>
                </a:solidFill>
                <a:latin typeface="標楷體" panose="03000509000000000000" pitchFamily="65" charset="-120"/>
                <a:ea typeface="標楷體" panose="03000509000000000000" pitchFamily="65" charset="-120"/>
              </a:rPr>
              <a:t>,</a:t>
            </a:r>
            <a:r>
              <a:rPr lang="zh-TW" altLang="en-US" sz="2400" i="0" dirty="0">
                <a:solidFill>
                  <a:srgbClr val="202122"/>
                </a:solidFill>
                <a:effectLst/>
                <a:latin typeface="標楷體" panose="03000509000000000000" pitchFamily="65" charset="-120"/>
                <a:ea typeface="標楷體" panose="03000509000000000000" pitchFamily="65" charset="-120"/>
              </a:rPr>
              <a:t>心跳等</a:t>
            </a:r>
            <a:endParaRPr lang="en-US" altLang="zh-TW" sz="2400" i="0" dirty="0">
              <a:solidFill>
                <a:srgbClr val="202122"/>
              </a:solidFill>
              <a:effectLst/>
              <a:latin typeface="標楷體" panose="03000509000000000000" pitchFamily="65" charset="-120"/>
              <a:ea typeface="標楷體" panose="03000509000000000000" pitchFamily="65" charset="-120"/>
            </a:endParaRPr>
          </a:p>
          <a:p>
            <a:pPr marL="0" indent="0">
              <a:buNone/>
            </a:pPr>
            <a:r>
              <a:rPr lang="zh-TW" altLang="en-US" sz="2400" i="0" dirty="0">
                <a:solidFill>
                  <a:srgbClr val="202122"/>
                </a:solidFill>
                <a:effectLst/>
                <a:latin typeface="標楷體" panose="03000509000000000000" pitchFamily="65" charset="-120"/>
                <a:ea typeface="標楷體" panose="03000509000000000000" pitchFamily="65" charset="-12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創造出個人化情境音樂</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助人專心、放鬆或睡眠亦可</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0" i="0" dirty="0">
                <a:solidFill>
                  <a:srgbClr val="3D3D3D"/>
                </a:solidFill>
                <a:effectLst/>
                <a:latin typeface="標楷體" panose="03000509000000000000" pitchFamily="65" charset="-120"/>
                <a:ea typeface="標楷體" panose="03000509000000000000" pitchFamily="65" charset="-120"/>
              </a:rPr>
              <a:t>依</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個</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人</a:t>
            </a:r>
            <a:r>
              <a:rPr lang="zh-TW" altLang="en-US" sz="2400" b="0" i="0" dirty="0">
                <a:solidFill>
                  <a:srgbClr val="3D3D3D"/>
                </a:solidFill>
                <a:effectLst/>
                <a:latin typeface="標楷體" panose="03000509000000000000" pitchFamily="65" charset="-120"/>
                <a:ea typeface="標楷體" panose="03000509000000000000" pitchFamily="65" charset="-120"/>
              </a:rPr>
              <a:t>當下心情自訂節奏快慢</a:t>
            </a:r>
            <a:r>
              <a:rPr lang="en-US" altLang="zh-TW" sz="2400" b="0" i="0" dirty="0">
                <a:solidFill>
                  <a:srgbClr val="3D3D3D"/>
                </a:solidFill>
                <a:effectLst/>
                <a:latin typeface="標楷體" panose="03000509000000000000" pitchFamily="65" charset="-120"/>
                <a:ea typeface="標楷體" panose="03000509000000000000" pitchFamily="65" charset="-120"/>
              </a:rPr>
              <a:t>,</a:t>
            </a:r>
            <a:r>
              <a:rPr lang="zh-TW" altLang="en-US" sz="2400" b="0" i="0" dirty="0">
                <a:solidFill>
                  <a:srgbClr val="3D3D3D"/>
                </a:solidFill>
                <a:effectLst/>
                <a:latin typeface="標楷體" panose="03000509000000000000" pitchFamily="65" charset="-120"/>
                <a:ea typeface="標楷體" panose="03000509000000000000" pitchFamily="65" charset="-120"/>
              </a:rPr>
              <a:t>提供多個不同個等級節奏速度</a:t>
            </a:r>
            <a:endParaRPr lang="en-US" altLang="zh-TW" sz="2400" dirty="0">
              <a:solidFill>
                <a:srgbClr val="3D3D3D"/>
              </a:solidFill>
              <a:latin typeface="標楷體" panose="03000509000000000000" pitchFamily="65" charset="-120"/>
              <a:ea typeface="標楷體" panose="03000509000000000000" pitchFamily="65" charset="-120"/>
            </a:endParaRPr>
          </a:p>
          <a:p>
            <a:pPr marL="0" indent="0">
              <a:buNone/>
            </a:pPr>
            <a:r>
              <a:rPr lang="zh-TW" altLang="en-US" sz="2400" b="0" i="0" dirty="0">
                <a:solidFill>
                  <a:srgbClr val="3D3D3D"/>
                </a:solidFill>
                <a:effectLst/>
                <a:latin typeface="標楷體" panose="03000509000000000000" pitchFamily="65" charset="-120"/>
                <a:ea typeface="標楷體" panose="03000509000000000000" pitchFamily="65" charset="-12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0" i="0" dirty="0">
                <a:solidFill>
                  <a:srgbClr val="3D3D3D"/>
                </a:solidFill>
                <a:effectLst/>
                <a:latin typeface="標楷體" panose="03000509000000000000" pitchFamily="65" charset="-120"/>
                <a:ea typeface="標楷體" panose="03000509000000000000" pitchFamily="65" charset="-120"/>
              </a:rPr>
              <a:t> 能快速進行動態節奏調整</a:t>
            </a:r>
            <a:endParaRPr lang="en-US" altLang="zh-TW" sz="2400" b="0" i="0" dirty="0">
              <a:solidFill>
                <a:srgbClr val="3D3D3D"/>
              </a:solidFill>
              <a:effectLst/>
              <a:latin typeface="標楷體" panose="03000509000000000000" pitchFamily="65" charset="-120"/>
              <a:ea typeface="標楷體" panose="03000509000000000000" pitchFamily="65" charset="-120"/>
            </a:endParaRPr>
          </a:p>
          <a:p>
            <a:pPr marL="0" indent="0">
              <a:buNone/>
            </a:pPr>
            <a:r>
              <a:rPr lang="en-US" altLang="zh-TW" sz="2400" dirty="0">
                <a:solidFill>
                  <a:srgbClr val="3D3D3D"/>
                </a:solidFill>
                <a:latin typeface="標楷體" panose="03000509000000000000" pitchFamily="65" charset="-120"/>
                <a:ea typeface="標楷體" panose="03000509000000000000" pitchFamily="65" charset="-12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0" i="0" dirty="0">
                <a:solidFill>
                  <a:srgbClr val="3D3D3D"/>
                </a:solidFill>
                <a:effectLst/>
                <a:latin typeface="標楷體" panose="03000509000000000000" pitchFamily="65" charset="-120"/>
                <a:ea typeface="標楷體" panose="03000509000000000000" pitchFamily="65" charset="-120"/>
              </a:rPr>
              <a:t> </a:t>
            </a:r>
            <a:r>
              <a:rPr lang="zh-TW" altLang="en-US" sz="2400" b="0" i="0" dirty="0">
                <a:solidFill>
                  <a:srgbClr val="3D3D3D"/>
                </a:solidFill>
                <a:effectLst/>
                <a:latin typeface="標楷體" panose="03000509000000000000" pitchFamily="65" charset="-120"/>
                <a:ea typeface="標楷體" panose="03000509000000000000" pitchFamily="65" charset="-120"/>
              </a:rPr>
              <a:t>連續</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欣賞各種</a:t>
            </a:r>
            <a:r>
              <a:rPr lang="zh-TW" altLang="en-US" sz="2400" b="0" i="0" dirty="0">
                <a:solidFill>
                  <a:srgbClr val="3D3D3D"/>
                </a:solidFill>
                <a:effectLst/>
                <a:latin typeface="標楷體" panose="03000509000000000000" pitchFamily="65" charset="-120"/>
                <a:ea typeface="標楷體" panose="03000509000000000000" pitchFamily="65" charset="-120"/>
              </a:rPr>
              <a:t>不同節奏</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的個人化音樂</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AI</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亦可寫詩、小說、編劇、作設計等</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endParaRPr lang="zh-TW" altLang="en-US" dirty="0"/>
          </a:p>
        </p:txBody>
      </p:sp>
      <p:sp>
        <p:nvSpPr>
          <p:cNvPr id="4" name="投影片編號版面配置區 3">
            <a:extLst>
              <a:ext uri="{FF2B5EF4-FFF2-40B4-BE49-F238E27FC236}">
                <a16:creationId xmlns:a16="http://schemas.microsoft.com/office/drawing/2014/main" id="{34D4E092-5820-4D4F-A4F6-8C0E011F5A9E}"/>
              </a:ext>
            </a:extLst>
          </p:cNvPr>
          <p:cNvSpPr>
            <a:spLocks noGrp="1"/>
          </p:cNvSpPr>
          <p:nvPr>
            <p:ph type="sldNum" sz="quarter" idx="12"/>
          </p:nvPr>
        </p:nvSpPr>
        <p:spPr/>
        <p:txBody>
          <a:bodyPr/>
          <a:lstStyle/>
          <a:p>
            <a:fld id="{55436794-EC18-4AE1-8ABB-83CC2A36505B}" type="slidenum">
              <a:rPr lang="en-US" altLang="zh-TW" smtClean="0"/>
              <a:pPr/>
              <a:t>44</a:t>
            </a:fld>
            <a:endParaRPr lang="en-US" altLang="zh-TW"/>
          </a:p>
        </p:txBody>
      </p:sp>
    </p:spTree>
    <p:extLst>
      <p:ext uri="{BB962C8B-B14F-4D97-AF65-F5344CB8AC3E}">
        <p14:creationId xmlns:p14="http://schemas.microsoft.com/office/powerpoint/2010/main" val="327590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332907-9737-4B6C-A77F-1D6BAFC6C08A}"/>
              </a:ext>
            </a:extLst>
          </p:cNvPr>
          <p:cNvSpPr>
            <a:spLocks noGrp="1"/>
          </p:cNvSpPr>
          <p:nvPr>
            <p:ph type="title"/>
          </p:nvPr>
        </p:nvSpPr>
        <p:spPr>
          <a:xfrm>
            <a:off x="457200" y="-209456"/>
            <a:ext cx="8291264" cy="202034"/>
          </a:xfrm>
        </p:spPr>
        <p:txBody>
          <a:bodyPr/>
          <a:lstStyle/>
          <a:p>
            <a:endParaRPr lang="zh-TW" altLang="en-US"/>
          </a:p>
        </p:txBody>
      </p:sp>
      <p:sp>
        <p:nvSpPr>
          <p:cNvPr id="3" name="內容版面配置區 2">
            <a:extLst>
              <a:ext uri="{FF2B5EF4-FFF2-40B4-BE49-F238E27FC236}">
                <a16:creationId xmlns:a16="http://schemas.microsoft.com/office/drawing/2014/main" id="{2528E012-DEC3-4E06-936A-880DE8C33B62}"/>
              </a:ext>
            </a:extLst>
          </p:cNvPr>
          <p:cNvSpPr>
            <a:spLocks noGrp="1"/>
          </p:cNvSpPr>
          <p:nvPr>
            <p:ph idx="1"/>
          </p:nvPr>
        </p:nvSpPr>
        <p:spPr>
          <a:xfrm>
            <a:off x="-77688" y="-79490"/>
            <a:ext cx="9361040" cy="6827025"/>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網路犯罪打擊</a:t>
            </a:r>
            <a:r>
              <a:rPr lang="en-US" altLang="zh-TW" sz="2800" dirty="0">
                <a:effectLst/>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保護數據即保護隱私</a:t>
            </a:r>
            <a:r>
              <a:rPr lang="en-US" altLang="zh-TW" sz="1600" b="1"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effectLst/>
                <a:latin typeface="標楷體" panose="03000509000000000000" pitchFamily="65" charset="-120"/>
                <a:ea typeface="標楷體" panose="03000509000000000000" pitchFamily="65" charset="-120"/>
                <a:cs typeface="Times New Roman" panose="02020603050405020304" pitchFamily="18" charset="0"/>
              </a:rPr>
              <a:t>參考</a:t>
            </a:r>
            <a:r>
              <a:rPr lang="en-US" altLang="zh-TW" sz="16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1600" dirty="0">
                <a:latin typeface="標楷體" panose="03000509000000000000" pitchFamily="65" charset="-120"/>
                <a:ea typeface="標楷體" panose="03000509000000000000" pitchFamily="65" charset="-120"/>
              </a:rPr>
              <a:t>大數據時代</a:t>
            </a:r>
            <a:r>
              <a:rPr lang="en-US" altLang="zh-TW" sz="1600" dirty="0">
                <a:latin typeface="標楷體" panose="03000509000000000000" pitchFamily="65" charset="-120"/>
                <a:ea typeface="標楷體" panose="03000509000000000000" pitchFamily="65" charset="-120"/>
              </a:rPr>
              <a:t>-CCTV</a:t>
            </a:r>
            <a:r>
              <a:rPr lang="zh-TW" altLang="en-US" sz="1600" dirty="0">
                <a:latin typeface="標楷體" panose="03000509000000000000" pitchFamily="65" charset="-120"/>
                <a:ea typeface="標楷體" panose="03000509000000000000" pitchFamily="65" charset="-120"/>
              </a:rPr>
              <a:t>紀錄</a:t>
            </a:r>
            <a:r>
              <a:rPr lang="en-US" altLang="zh-TW" sz="1600" dirty="0">
                <a:latin typeface="標楷體" panose="03000509000000000000" pitchFamily="65" charset="-120"/>
                <a:ea typeface="標楷體" panose="03000509000000000000" pitchFamily="65" charset="-120"/>
              </a:rPr>
              <a:t>, 2019)</a:t>
            </a:r>
            <a:endParaRPr lang="en-US" altLang="zh-TW" sz="2800" b="1" dirty="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非法獲取</a:t>
            </a:r>
            <a:r>
              <a:rPr lang="zh-TW" altLang="en-US" sz="2400" b="1" dirty="0">
                <a:effectLst/>
                <a:ea typeface="標楷體" panose="03000509000000000000" pitchFamily="65" charset="-120"/>
                <a:cs typeface="Times New Roman" panose="02020603050405020304" pitchFamily="18" charset="0"/>
              </a:rPr>
              <a:t>個人</a:t>
            </a:r>
            <a:r>
              <a:rPr lang="zh-TW" altLang="en-US" sz="2400" dirty="0">
                <a:effectLst/>
                <a:ea typeface="標楷體" panose="03000509000000000000" pitchFamily="65" charset="-120"/>
                <a:cs typeface="Times New Roman" panose="02020603050405020304" pitchFamily="18" charset="0"/>
              </a:rPr>
              <a:t>資料－釣魚郵件、網站</a:t>
            </a:r>
            <a:r>
              <a:rPr lang="en-US" altLang="zh-TW" sz="2400" dirty="0">
                <a:effectLst/>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 内賊洩露</a:t>
            </a:r>
            <a:r>
              <a:rPr lang="en-US" altLang="zh-TW" sz="2400" dirty="0">
                <a:effectLst/>
                <a:ea typeface="標楷體" panose="03000509000000000000" pitchFamily="65" charset="-120"/>
                <a:cs typeface="Times New Roman" panose="02020603050405020304" pitchFamily="18" charset="0"/>
              </a:rPr>
              <a:t>, </a:t>
            </a:r>
            <a:r>
              <a:rPr lang="zh-TW" altLang="en-US" sz="2400" dirty="0">
                <a:effectLst/>
                <a:ea typeface="標楷體" panose="03000509000000000000" pitchFamily="65" charset="-120"/>
                <a:cs typeface="Times New Roman" panose="02020603050405020304" pitchFamily="18" charset="0"/>
              </a:rPr>
              <a:t>駭客攻擊盜竊</a:t>
            </a:r>
            <a:endParaRPr lang="en-US" altLang="zh-TW" sz="2400" dirty="0">
              <a:effectLst/>
              <a:ea typeface="標楷體" panose="03000509000000000000" pitchFamily="65" charset="-120"/>
              <a:cs typeface="Times New Roman" panose="02020603050405020304" pitchFamily="18" charset="0"/>
            </a:endParaRPr>
          </a:p>
          <a:p>
            <a:pPr marL="0" indent="0">
              <a:buNone/>
            </a:pPr>
            <a:r>
              <a:rPr lang="en-US" altLang="zh-TW" sz="2400" dirty="0">
                <a:ea typeface="標楷體" panose="03000509000000000000" pitchFamily="65" charset="-120"/>
                <a:cs typeface="Times New Roman" panose="02020603050405020304" pitchFamily="18" charset="0"/>
              </a:rPr>
              <a:t>                            </a:t>
            </a:r>
            <a:r>
              <a:rPr lang="zh-TW" altLang="en-US" sz="2400" dirty="0">
                <a:effectLst/>
                <a:ea typeface="標楷體" panose="03000509000000000000" pitchFamily="65" charset="-120"/>
                <a:cs typeface="Times New Roman" panose="02020603050405020304" pitchFamily="18" charset="0"/>
              </a:rPr>
              <a:t>→  電信網</a:t>
            </a:r>
            <a:r>
              <a:rPr lang="zh-TW" altLang="zh-TW" sz="2400" dirty="0">
                <a:effectLst/>
                <a:ea typeface="標楷體" panose="03000509000000000000" pitchFamily="65" charset="-120"/>
                <a:cs typeface="Times New Roman" panose="02020603050405020304" pitchFamily="18" charset="0"/>
              </a:rPr>
              <a:t>路</a:t>
            </a:r>
            <a:r>
              <a:rPr lang="zh-TW" altLang="en-US" sz="2400" dirty="0">
                <a:effectLst/>
                <a:ea typeface="標楷體" panose="03000509000000000000" pitchFamily="65" charset="-120"/>
                <a:cs typeface="Times New Roman" panose="02020603050405020304" pitchFamily="18" charset="0"/>
              </a:rPr>
              <a:t>詐騙</a:t>
            </a:r>
            <a:r>
              <a:rPr lang="en-US" altLang="zh-TW" sz="2400" dirty="0">
                <a:effectLst/>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高智商犯罪  → 威脅</a:t>
            </a:r>
            <a:r>
              <a:rPr lang="zh-TW" altLang="en-US" sz="2400" b="1" dirty="0">
                <a:effectLst/>
                <a:ea typeface="標楷體" panose="03000509000000000000" pitchFamily="65" charset="-120"/>
                <a:cs typeface="Times New Roman" panose="02020603050405020304" pitchFamily="18" charset="0"/>
              </a:rPr>
              <a:t>個人</a:t>
            </a:r>
            <a:r>
              <a:rPr lang="zh-TW" altLang="en-US" sz="2400" dirty="0">
                <a:effectLst/>
                <a:ea typeface="標楷體" panose="03000509000000000000" pitchFamily="65" charset="-120"/>
                <a:cs typeface="Times New Roman" panose="02020603050405020304" pitchFamily="18" charset="0"/>
              </a:rPr>
              <a:t>安全</a:t>
            </a:r>
            <a:endParaRPr lang="en-US" altLang="zh-TW" sz="2400" dirty="0">
              <a:effectLst/>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國際駭客集團或他國網軍－釣魚郵件</a:t>
            </a:r>
            <a:r>
              <a:rPr lang="en-US" altLang="zh-TW" sz="2400" dirty="0">
                <a:effectLst/>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網站竊取資訊</a:t>
            </a:r>
            <a:r>
              <a:rPr lang="en-US" altLang="zh-TW" sz="2400" dirty="0">
                <a:effectLst/>
                <a:ea typeface="標楷體" panose="03000509000000000000" pitchFamily="65" charset="-120"/>
                <a:cs typeface="Times New Roman" panose="02020603050405020304" pitchFamily="18" charset="0"/>
              </a:rPr>
              <a:t>; </a:t>
            </a:r>
            <a:r>
              <a:rPr lang="zh-TW" altLang="en-US" sz="2400" dirty="0">
                <a:effectLst/>
                <a:ea typeface="標楷體" panose="03000509000000000000" pitchFamily="65" charset="-120"/>
                <a:cs typeface="Times New Roman" panose="02020603050405020304" pitchFamily="18" charset="0"/>
              </a:rPr>
              <a:t>以病毒</a:t>
            </a:r>
            <a:r>
              <a:rPr lang="en-US" altLang="zh-TW" sz="2400" dirty="0">
                <a:effectLst/>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全</a:t>
            </a:r>
            <a:r>
              <a:rPr lang="zh-TW" altLang="en-US" sz="2400" dirty="0">
                <a:ea typeface="標楷體" panose="03000509000000000000" pitchFamily="65" charset="-120"/>
                <a:cs typeface="Times New Roman" panose="02020603050405020304" pitchFamily="18" charset="0"/>
              </a:rPr>
              <a:t>球</a:t>
            </a:r>
            <a:endParaRPr lang="en-US" altLang="zh-TW" sz="2400" dirty="0">
              <a:effectLst/>
              <a:ea typeface="標楷體" panose="03000509000000000000" pitchFamily="65" charset="-120"/>
              <a:cs typeface="Times New Roman" panose="02020603050405020304" pitchFamily="18" charset="0"/>
            </a:endParaRPr>
          </a:p>
          <a:p>
            <a:pPr marL="0" indent="0">
              <a:buNone/>
            </a:pPr>
            <a:r>
              <a:rPr lang="zh-TW" altLang="en-US" sz="2400" dirty="0">
                <a:ea typeface="標楷體" panose="03000509000000000000" pitchFamily="65" charset="-120"/>
                <a:cs typeface="Times New Roman" panose="02020603050405020304" pitchFamily="18" charset="0"/>
              </a:rPr>
              <a:t>      每年出現百萬種</a:t>
            </a:r>
            <a:r>
              <a:rPr lang="en-US" altLang="zh-TW" sz="2400" dirty="0">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攻占公務網站</a:t>
            </a:r>
            <a:r>
              <a:rPr lang="en-US" altLang="zh-TW" sz="2400" b="1" dirty="0">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威脅網路安全</a:t>
            </a:r>
            <a:r>
              <a:rPr lang="en-US" altLang="zh-TW" sz="2400" dirty="0">
                <a:effectLst/>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即威脅</a:t>
            </a:r>
            <a:r>
              <a:rPr lang="zh-TW" altLang="en-US" sz="2400" b="1" dirty="0">
                <a:effectLst/>
                <a:ea typeface="標楷體" panose="03000509000000000000" pitchFamily="65" charset="-120"/>
                <a:cs typeface="Times New Roman" panose="02020603050405020304" pitchFamily="18" charset="0"/>
              </a:rPr>
              <a:t>國家</a:t>
            </a:r>
            <a:r>
              <a:rPr lang="zh-TW" altLang="en-US" sz="2400" dirty="0">
                <a:effectLst/>
                <a:ea typeface="標楷體" panose="03000509000000000000" pitchFamily="65" charset="-120"/>
                <a:cs typeface="Times New Roman" panose="02020603050405020304" pitchFamily="18" charset="0"/>
              </a:rPr>
              <a:t>安全</a:t>
            </a:r>
            <a:endParaRPr lang="en-US" altLang="zh-TW" sz="2400" dirty="0">
              <a:effectLst/>
              <a:ea typeface="標楷體" panose="03000509000000000000" pitchFamily="65" charset="-120"/>
              <a:cs typeface="Times New Roman" panose="02020603050405020304" pitchFamily="18" charset="0"/>
            </a:endParaRPr>
          </a:p>
          <a:p>
            <a:pPr marL="0" indent="0">
              <a:buNone/>
            </a:pPr>
            <a:endParaRPr lang="en-US" altLang="zh-TW" sz="2400" dirty="0">
              <a:effectLst/>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利用大數據技術</a:t>
            </a:r>
            <a:r>
              <a:rPr lang="zh-TW" altLang="en-US" sz="2400" dirty="0">
                <a:effectLst/>
                <a:ea typeface="標楷體" panose="03000509000000000000" pitchFamily="65" charset="-120"/>
                <a:cs typeface="Times New Roman" panose="02020603050405020304" pitchFamily="18" charset="0"/>
              </a:rPr>
              <a:t>由釣魚網站或病毒追到詐騙者、駭客位置</a:t>
            </a:r>
            <a:r>
              <a:rPr lang="en-US" altLang="zh-TW" sz="2400" dirty="0">
                <a:ea typeface="標楷體" panose="03000509000000000000" pitchFamily="65" charset="-120"/>
                <a:cs typeface="Times New Roman" panose="02020603050405020304" pitchFamily="18" charset="0"/>
              </a:rPr>
              <a:t>:</a:t>
            </a:r>
          </a:p>
          <a:p>
            <a:pPr marL="0" indent="0">
              <a:buNone/>
            </a:pPr>
            <a:r>
              <a:rPr lang="zh-TW" altLang="en-US" sz="2400" dirty="0">
                <a:effectLst/>
                <a:ea typeface="標楷體" panose="03000509000000000000" pitchFamily="65" charset="-120"/>
                <a:cs typeface="Times New Roman" panose="02020603050405020304" pitchFamily="18" charset="0"/>
              </a:rPr>
              <a:t>    </a:t>
            </a:r>
            <a:r>
              <a:rPr lang="en-US" altLang="zh-TW" sz="2400" dirty="0">
                <a:effectLst/>
                <a:ea typeface="標楷體" panose="03000509000000000000" pitchFamily="65" charset="-120"/>
                <a:cs typeface="Times New Roman" panose="02020603050405020304" pitchFamily="18" charset="0"/>
              </a:rPr>
              <a:t>/</a:t>
            </a:r>
            <a:r>
              <a:rPr lang="zh-TW" altLang="en-US" sz="2400" dirty="0">
                <a:effectLst/>
                <a:ea typeface="標楷體" panose="03000509000000000000" pitchFamily="65" charset="-120"/>
                <a:cs typeface="Times New Roman" panose="02020603050405020304" pitchFamily="18" charset="0"/>
              </a:rPr>
              <a:t> 從釣魚網站找到搭建者、伺服器、數據源提供者、詐騙者</a:t>
            </a:r>
            <a:endParaRPr lang="en-US" altLang="zh-TW" sz="2400" dirty="0">
              <a:ea typeface="標楷體" panose="03000509000000000000" pitchFamily="65" charset="-120"/>
              <a:cs typeface="Times New Roman" panose="02020603050405020304" pitchFamily="18" charset="0"/>
            </a:endParaRPr>
          </a:p>
          <a:p>
            <a:pPr marL="0" indent="0">
              <a:buNone/>
            </a:pPr>
            <a:r>
              <a:rPr lang="zh-TW" altLang="en-US" sz="2400" dirty="0">
                <a:ea typeface="標楷體" panose="03000509000000000000" pitchFamily="65" charset="-120"/>
                <a:cs typeface="Times New Roman" panose="02020603050405020304" pitchFamily="18" charset="0"/>
              </a:rPr>
              <a:t>    </a:t>
            </a:r>
            <a:r>
              <a:rPr lang="en-US" altLang="zh-TW" sz="2400" dirty="0">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 搜索病毒數據庫</a:t>
            </a:r>
            <a:r>
              <a:rPr lang="en-US" altLang="zh-TW" sz="2400" dirty="0">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找出近幾年類似的病毒 </a:t>
            </a:r>
            <a:endParaRPr lang="en-US" altLang="zh-TW" sz="2400" dirty="0">
              <a:ea typeface="標楷體" panose="03000509000000000000" pitchFamily="65" charset="-120"/>
              <a:cs typeface="Times New Roman" panose="02020603050405020304" pitchFamily="18" charset="0"/>
            </a:endParaRPr>
          </a:p>
          <a:p>
            <a:pPr marL="0" indent="0">
              <a:buNone/>
            </a:pPr>
            <a:r>
              <a:rPr lang="en-US" altLang="zh-TW" sz="2400" dirty="0">
                <a:ea typeface="標楷體" panose="03000509000000000000" pitchFamily="65" charset="-120"/>
                <a:cs typeface="Times New Roman" panose="02020603050405020304" pitchFamily="18" charset="0"/>
              </a:rPr>
              <a:t>         → </a:t>
            </a:r>
            <a:r>
              <a:rPr lang="zh-TW" altLang="en-US" sz="2400" dirty="0">
                <a:ea typeface="標楷體" panose="03000509000000000000" pitchFamily="65" charset="-120"/>
                <a:cs typeface="Times New Roman" panose="02020603050405020304" pitchFamily="18" charset="0"/>
              </a:rPr>
              <a:t>進行關聯分析 → </a:t>
            </a:r>
            <a:r>
              <a:rPr lang="zh-TW" altLang="en-US" sz="2400" dirty="0">
                <a:effectLst/>
                <a:ea typeface="標楷體" panose="03000509000000000000" pitchFamily="65" charset="-120"/>
                <a:cs typeface="Times New Roman" panose="02020603050405020304" pitchFamily="18" charset="0"/>
              </a:rPr>
              <a:t>找到域名、註册人及註册過的其它域名</a:t>
            </a:r>
            <a:r>
              <a:rPr lang="en-US" altLang="zh-TW" sz="2400" dirty="0">
                <a:ea typeface="標楷體" panose="03000509000000000000" pitchFamily="65" charset="-120"/>
                <a:cs typeface="Times New Roman" panose="02020603050405020304" pitchFamily="18" charset="0"/>
              </a:rPr>
              <a:t>  </a:t>
            </a:r>
          </a:p>
          <a:p>
            <a:pPr marL="0" indent="0">
              <a:buNone/>
            </a:pPr>
            <a:r>
              <a:rPr lang="en-US" altLang="zh-TW" sz="2400" dirty="0">
                <a:ea typeface="標楷體" panose="03000509000000000000" pitchFamily="65" charset="-120"/>
                <a:cs typeface="Times New Roman" panose="02020603050405020304" pitchFamily="18" charset="0"/>
              </a:rPr>
              <a:t>         </a:t>
            </a:r>
            <a:r>
              <a:rPr lang="zh-TW" altLang="en-US" sz="2400" dirty="0">
                <a:ea typeface="標楷體" panose="03000509000000000000" pitchFamily="65" charset="-120"/>
                <a:cs typeface="Times New Roman" panose="02020603050405020304" pitchFamily="18" charset="0"/>
              </a:rPr>
              <a:t>→ 範圍縮小 →  確定最終的攻擊者的</a:t>
            </a: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IP</a:t>
            </a:r>
            <a:r>
              <a:rPr lang="zh-TW" altLang="en-US" sz="2400" dirty="0">
                <a:ea typeface="標楷體" panose="03000509000000000000" pitchFamily="65" charset="-120"/>
                <a:cs typeface="Times New Roman" panose="02020603050405020304" pitchFamily="18" charset="0"/>
              </a:rPr>
              <a:t>位址</a:t>
            </a:r>
            <a:endParaRPr lang="en-US" altLang="zh-TW" sz="2400" dirty="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ea typeface="標楷體" panose="03000509000000000000" pitchFamily="65" charset="-120"/>
                <a:cs typeface="Times New Roman" panose="02020603050405020304" pitchFamily="18" charset="0"/>
              </a:rPr>
              <a:t>安全四不</a:t>
            </a:r>
            <a:r>
              <a:rPr lang="en-US" altLang="zh-TW" sz="2400" dirty="0">
                <a:ea typeface="標楷體" panose="03000509000000000000" pitchFamily="65" charset="-120"/>
                <a:cs typeface="Times New Roman" panose="02020603050405020304" pitchFamily="18" charset="0"/>
              </a:rPr>
              <a:t>:</a:t>
            </a:r>
          </a:p>
          <a:p>
            <a:pPr marL="0" indent="0">
              <a:buNone/>
            </a:pPr>
            <a:r>
              <a:rPr lang="zh-TW" altLang="en-US" sz="2400" dirty="0">
                <a:ea typeface="標楷體" panose="03000509000000000000" pitchFamily="65" charset="-120"/>
                <a:cs typeface="Times New Roman" panose="02020603050405020304" pitchFamily="18" charset="0"/>
              </a:rPr>
              <a:t>    不貪小便宜不留下任何個人信息</a:t>
            </a:r>
            <a:r>
              <a:rPr lang="en-US" altLang="zh-TW" sz="2400" dirty="0">
                <a:ea typeface="標楷體" panose="03000509000000000000" pitchFamily="65" charset="-120"/>
                <a:cs typeface="Times New Roman" panose="02020603050405020304" pitchFamily="18" charset="0"/>
              </a:rPr>
              <a:t>;          </a:t>
            </a:r>
            <a:r>
              <a:rPr lang="zh-TW" altLang="en-US" sz="2400" dirty="0">
                <a:ea typeface="標楷體" panose="03000509000000000000" pitchFamily="65" charset="-120"/>
                <a:cs typeface="Times New Roman" panose="02020603050405020304" pitchFamily="18" charset="0"/>
              </a:rPr>
              <a:t>不在公共場所連公共</a:t>
            </a:r>
            <a:r>
              <a:rPr lang="en-US" altLang="zh-TW" sz="2400" dirty="0" err="1">
                <a:ea typeface="標楷體" panose="03000509000000000000" pitchFamily="65" charset="-120"/>
                <a:cs typeface="Times New Roman" panose="02020603050405020304" pitchFamily="18" charset="0"/>
              </a:rPr>
              <a:t>WiFi</a:t>
            </a:r>
            <a:endParaRPr lang="en-US" altLang="zh-TW" sz="2400" dirty="0">
              <a:ea typeface="標楷體" panose="03000509000000000000" pitchFamily="65" charset="-120"/>
              <a:cs typeface="Times New Roman" panose="02020603050405020304" pitchFamily="18" charset="0"/>
            </a:endParaRPr>
          </a:p>
          <a:p>
            <a:pPr marL="0" indent="0">
              <a:buNone/>
            </a:pPr>
            <a:r>
              <a:rPr lang="zh-TW" altLang="en-US" sz="2400" dirty="0">
                <a:ea typeface="標楷體" panose="03000509000000000000" pitchFamily="65" charset="-120"/>
                <a:cs typeface="Times New Roman" panose="02020603050405020304" pitchFamily="18" charset="0"/>
              </a:rPr>
              <a:t>    不點擊不明網站連接</a:t>
            </a:r>
            <a:r>
              <a:rPr lang="en-US" altLang="zh-TW" sz="2400" dirty="0">
                <a:ea typeface="標楷體" panose="03000509000000000000" pitchFamily="65" charset="-120"/>
                <a:cs typeface="Times New Roman" panose="02020603050405020304" pitchFamily="18" charset="0"/>
              </a:rPr>
              <a:t>;                            </a:t>
            </a:r>
            <a:r>
              <a:rPr lang="zh-TW" altLang="en-US" sz="2400" dirty="0">
                <a:ea typeface="標楷體" panose="03000509000000000000" pitchFamily="65" charset="-120"/>
                <a:cs typeface="Times New Roman" panose="02020603050405020304" pitchFamily="18" charset="0"/>
              </a:rPr>
              <a:t>不同網站不留相同密碼</a:t>
            </a:r>
            <a:endParaRPr lang="en-US" altLang="zh-TW" sz="2400" dirty="0">
              <a:ea typeface="標楷體" panose="03000509000000000000" pitchFamily="65" charset="-120"/>
              <a:cs typeface="Times New Roman" panose="02020603050405020304" pitchFamily="18" charset="0"/>
            </a:endParaRPr>
          </a:p>
          <a:p>
            <a:endParaRPr lang="en-US" altLang="zh-TW" sz="2800" dirty="0">
              <a:effectLst/>
              <a:ea typeface="標楷體" panose="03000509000000000000" pitchFamily="65" charset="-120"/>
              <a:cs typeface="Times New Roman" panose="02020603050405020304" pitchFamily="18" charset="0"/>
            </a:endParaRPr>
          </a:p>
          <a:p>
            <a:endParaRPr lang="en-US" altLang="zh-TW" sz="2800" dirty="0">
              <a:ea typeface="標楷體" panose="03000509000000000000" pitchFamily="65" charset="-120"/>
              <a:cs typeface="Times New Roman" panose="02020603050405020304" pitchFamily="18" charset="0"/>
            </a:endParaRPr>
          </a:p>
          <a:p>
            <a:endParaRPr lang="en-US" altLang="zh-TW" sz="2800" dirty="0">
              <a:effectLst/>
              <a:ea typeface="標楷體" panose="03000509000000000000" pitchFamily="65" charset="-120"/>
              <a:cs typeface="Times New Roman" panose="02020603050405020304" pitchFamily="18" charset="0"/>
            </a:endParaRPr>
          </a:p>
          <a:p>
            <a:endParaRPr lang="en-US" altLang="zh-TW" sz="2800" dirty="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1FC801AB-A0DD-4BAA-B4DD-9B40F5F84299}"/>
              </a:ext>
            </a:extLst>
          </p:cNvPr>
          <p:cNvSpPr>
            <a:spLocks noGrp="1"/>
          </p:cNvSpPr>
          <p:nvPr>
            <p:ph type="sldNum" sz="quarter" idx="12"/>
          </p:nvPr>
        </p:nvSpPr>
        <p:spPr/>
        <p:txBody>
          <a:bodyPr/>
          <a:lstStyle/>
          <a:p>
            <a:fld id="{55436794-EC18-4AE1-8ABB-83CC2A36505B}" type="slidenum">
              <a:rPr lang="en-US" altLang="zh-TW" smtClean="0"/>
              <a:pPr/>
              <a:t>45</a:t>
            </a:fld>
            <a:endParaRPr lang="en-US" altLang="zh-TW"/>
          </a:p>
        </p:txBody>
      </p:sp>
    </p:spTree>
    <p:extLst>
      <p:ext uri="{BB962C8B-B14F-4D97-AF65-F5344CB8AC3E}">
        <p14:creationId xmlns:p14="http://schemas.microsoft.com/office/powerpoint/2010/main" val="328936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7DF7A0-E8C0-4D8D-94B7-DB0A339CD62C}"/>
              </a:ext>
            </a:extLst>
          </p:cNvPr>
          <p:cNvSpPr>
            <a:spLocks noGrp="1"/>
          </p:cNvSpPr>
          <p:nvPr>
            <p:ph type="title"/>
          </p:nvPr>
        </p:nvSpPr>
        <p:spPr>
          <a:xfrm>
            <a:off x="498376" y="-224824"/>
            <a:ext cx="8147248" cy="202034"/>
          </a:xfrm>
        </p:spPr>
        <p:txBody>
          <a:bodyPr/>
          <a:lstStyle/>
          <a:p>
            <a:r>
              <a:rPr lang="zh-TW" altLang="en-US"/>
              <a:t>提供</a:t>
            </a:r>
            <a:endParaRPr lang="zh-TW" altLang="en-US" dirty="0"/>
          </a:p>
        </p:txBody>
      </p:sp>
      <p:sp>
        <p:nvSpPr>
          <p:cNvPr id="3" name="內容版面配置區 2">
            <a:extLst>
              <a:ext uri="{FF2B5EF4-FFF2-40B4-BE49-F238E27FC236}">
                <a16:creationId xmlns:a16="http://schemas.microsoft.com/office/drawing/2014/main" id="{09821840-B6AA-4180-9B7D-B2FAD49EA5CC}"/>
              </a:ext>
            </a:extLst>
          </p:cNvPr>
          <p:cNvSpPr>
            <a:spLocks noGrp="1"/>
          </p:cNvSpPr>
          <p:nvPr>
            <p:ph idx="1"/>
          </p:nvPr>
        </p:nvSpPr>
        <p:spPr>
          <a:xfrm>
            <a:off x="0" y="0"/>
            <a:ext cx="8892988" cy="6722802"/>
          </a:xfrm>
        </p:spPr>
        <p:txBody>
          <a:bodyPr/>
          <a:lstStyle/>
          <a:p>
            <a:pPr marL="0" indent="0" algn="ctr">
              <a:buNone/>
            </a:pPr>
            <a:r>
              <a:rPr lang="zh-TW" altLang="zh-TW" sz="2800" b="1" dirty="0">
                <a:effectLst/>
                <a:ea typeface="標楷體" panose="03000509000000000000" pitchFamily="65" charset="-120"/>
                <a:cs typeface="Times New Roman" panose="02020603050405020304" pitchFamily="18" charset="0"/>
              </a:rPr>
              <a:t>網際網路法院</a:t>
            </a:r>
            <a:endParaRPr lang="en-US" altLang="zh-TW" sz="2800" b="1" dirty="0">
              <a:effectLst/>
              <a:ea typeface="標楷體" panose="03000509000000000000" pitchFamily="65" charset="-120"/>
              <a:cs typeface="Times New Roman" panose="02020603050405020304" pitchFamily="18" charset="0"/>
            </a:endParaRPr>
          </a:p>
          <a:p>
            <a:pPr marL="0" indent="0">
              <a:buNone/>
            </a:pPr>
            <a:r>
              <a:rPr lang="zh-TW" altLang="en-US" sz="2400" dirty="0">
                <a:effectLst/>
                <a:ea typeface="標楷體" panose="03000509000000000000" pitchFamily="65" charset="-120"/>
                <a:cs typeface="Times New Roman" panose="02020603050405020304" pitchFamily="18" charset="0"/>
              </a:rPr>
              <a:t>－ 只有法官</a:t>
            </a:r>
            <a:r>
              <a:rPr lang="en-US" altLang="zh-TW" sz="2400" dirty="0">
                <a:effectLst/>
                <a:ea typeface="標楷體" panose="03000509000000000000" pitchFamily="65" charset="-120"/>
                <a:cs typeface="Times New Roman" panose="02020603050405020304" pitchFamily="18" charset="0"/>
              </a:rPr>
              <a:t>, </a:t>
            </a:r>
            <a:r>
              <a:rPr lang="zh-TW" altLang="en-US" sz="2400" dirty="0">
                <a:effectLst/>
                <a:ea typeface="標楷體" panose="03000509000000000000" pitchFamily="65" charset="-120"/>
                <a:cs typeface="Times New Roman" panose="02020603050405020304" pitchFamily="18" charset="0"/>
              </a:rPr>
              <a:t>無法警、無書記</a:t>
            </a:r>
            <a:r>
              <a:rPr lang="en-US" altLang="zh-TW" sz="2400" dirty="0">
                <a:effectLst/>
                <a:ea typeface="標楷體" panose="03000509000000000000" pitchFamily="65" charset="-120"/>
                <a:cs typeface="Times New Roman" panose="02020603050405020304" pitchFamily="18" charset="0"/>
              </a:rPr>
              <a:t>, </a:t>
            </a:r>
            <a:r>
              <a:rPr lang="zh-TW" altLang="en-US" sz="2400" dirty="0">
                <a:effectLst/>
                <a:ea typeface="標楷體" panose="03000509000000000000" pitchFamily="65" charset="-120"/>
                <a:cs typeface="Times New Roman" panose="02020603050405020304" pitchFamily="18" charset="0"/>
              </a:rPr>
              <a:t>允許觀眾在網上觀看</a:t>
            </a:r>
            <a:endParaRPr lang="en-US" altLang="zh-TW" sz="2400" dirty="0">
              <a:effectLst/>
              <a:ea typeface="標楷體" panose="03000509000000000000" pitchFamily="65" charset="-120"/>
              <a:cs typeface="Times New Roman" panose="02020603050405020304" pitchFamily="18" charset="0"/>
            </a:endParaRPr>
          </a:p>
          <a:p>
            <a:pPr marL="0" indent="0">
              <a:buNone/>
            </a:pPr>
            <a:r>
              <a:rPr lang="zh-TW" altLang="en-US" sz="2400" dirty="0">
                <a:latin typeface="標楷體" panose="03000509000000000000" pitchFamily="65" charset="-120"/>
                <a:ea typeface="標楷體" panose="03000509000000000000" pitchFamily="65" charset="-120"/>
              </a:rPr>
              <a:t>－ 經由互聯網線上受理、審判互聯網發生的糾紛案件如</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網路購物、網路著作權、網路金融糾紛等</a:t>
            </a: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用 </a:t>
            </a:r>
            <a:r>
              <a:rPr lang="en-US" altLang="zh-TW" sz="2400" dirty="0">
                <a:latin typeface="標楷體" panose="03000509000000000000" pitchFamily="65" charset="-120"/>
                <a:ea typeface="標楷體" panose="03000509000000000000" pitchFamily="65" charset="-120"/>
              </a:rPr>
              <a:t>AI </a:t>
            </a:r>
            <a:r>
              <a:rPr lang="zh-TW" altLang="en-US" sz="2400" dirty="0">
                <a:latin typeface="標楷體" panose="03000509000000000000" pitchFamily="65" charset="-120"/>
                <a:ea typeface="標楷體" panose="03000509000000000000" pitchFamily="65" charset="-120"/>
              </a:rPr>
              <a:t>協助法官迅快高效地審理同質化的簡單案件如</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快遞、商品瑕疵、網路訂餐食品安全類等相關問題</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以歷史案件與法律判決的大數據作為訓練樣本</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 進行機器學習</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b="1" dirty="0">
                <a:latin typeface="標楷體" panose="03000509000000000000" pitchFamily="65" charset="-120"/>
                <a:ea typeface="標楷體" panose="03000509000000000000" pitchFamily="65" charset="-120"/>
              </a:rPr>
              <a:t>    → </a:t>
            </a:r>
            <a:r>
              <a:rPr lang="zh-TW" altLang="en-US" sz="2400" dirty="0">
                <a:latin typeface="標楷體" panose="03000509000000000000" pitchFamily="65" charset="-120"/>
                <a:ea typeface="標楷體" panose="03000509000000000000" pitchFamily="65" charset="-120"/>
              </a:rPr>
              <a:t>對於新案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自動生成可供法官參考的文書樣本</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替</a:t>
            </a:r>
            <a:r>
              <a:rPr lang="zh-TW" altLang="en-US" sz="2400" dirty="0">
                <a:effectLst/>
                <a:ea typeface="標楷體" panose="03000509000000000000" pitchFamily="65" charset="-120"/>
                <a:cs typeface="Times New Roman" panose="02020603050405020304" pitchFamily="18" charset="0"/>
              </a:rPr>
              <a:t>法</a:t>
            </a:r>
            <a:r>
              <a:rPr lang="zh-TW" altLang="en-US" sz="2400" dirty="0">
                <a:latin typeface="標楷體" panose="03000509000000000000" pitchFamily="65" charset="-120"/>
                <a:ea typeface="標楷體" panose="03000509000000000000" pitchFamily="65" charset="-120"/>
              </a:rPr>
              <a:t>官省下時間精力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去處理複雜耗時的案件</a:t>
            </a: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dirty="0"/>
          </a:p>
        </p:txBody>
      </p:sp>
      <p:sp>
        <p:nvSpPr>
          <p:cNvPr id="4" name="投影片編號版面配置區 3">
            <a:extLst>
              <a:ext uri="{FF2B5EF4-FFF2-40B4-BE49-F238E27FC236}">
                <a16:creationId xmlns:a16="http://schemas.microsoft.com/office/drawing/2014/main" id="{DE845728-0399-4730-B48F-898FFD847F09}"/>
              </a:ext>
            </a:extLst>
          </p:cNvPr>
          <p:cNvSpPr>
            <a:spLocks noGrp="1"/>
          </p:cNvSpPr>
          <p:nvPr>
            <p:ph type="sldNum" sz="quarter" idx="12"/>
          </p:nvPr>
        </p:nvSpPr>
        <p:spPr/>
        <p:txBody>
          <a:bodyPr/>
          <a:lstStyle/>
          <a:p>
            <a:fld id="{55436794-EC18-4AE1-8ABB-83CC2A36505B}" type="slidenum">
              <a:rPr lang="en-US" altLang="zh-TW" smtClean="0"/>
              <a:pPr/>
              <a:t>46</a:t>
            </a:fld>
            <a:endParaRPr lang="en-US" altLang="zh-TW"/>
          </a:p>
        </p:txBody>
      </p:sp>
    </p:spTree>
    <p:extLst>
      <p:ext uri="{BB962C8B-B14F-4D97-AF65-F5344CB8AC3E}">
        <p14:creationId xmlns:p14="http://schemas.microsoft.com/office/powerpoint/2010/main" val="3916224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8A38DC-E1E2-46F4-AF5F-EE14549CBF6F}"/>
              </a:ext>
            </a:extLst>
          </p:cNvPr>
          <p:cNvSpPr>
            <a:spLocks noGrp="1"/>
          </p:cNvSpPr>
          <p:nvPr>
            <p:ph type="title"/>
          </p:nvPr>
        </p:nvSpPr>
        <p:spPr>
          <a:xfrm>
            <a:off x="568079" y="-434975"/>
            <a:ext cx="8229600" cy="1143000"/>
          </a:xfrm>
        </p:spPr>
        <p:txBody>
          <a:bodyPr/>
          <a:lstStyle/>
          <a:p>
            <a:endParaRPr lang="zh-TW" altLang="en-US" dirty="0"/>
          </a:p>
        </p:txBody>
      </p:sp>
      <p:sp>
        <p:nvSpPr>
          <p:cNvPr id="3" name="內容版面配置區 2">
            <a:extLst>
              <a:ext uri="{FF2B5EF4-FFF2-40B4-BE49-F238E27FC236}">
                <a16:creationId xmlns:a16="http://schemas.microsoft.com/office/drawing/2014/main" id="{4BB1768D-72F0-4085-AA4B-4E53C969401D}"/>
              </a:ext>
            </a:extLst>
          </p:cNvPr>
          <p:cNvSpPr>
            <a:spLocks noGrp="1"/>
          </p:cNvSpPr>
          <p:nvPr>
            <p:ph idx="1"/>
          </p:nvPr>
        </p:nvSpPr>
        <p:spPr>
          <a:xfrm>
            <a:off x="568079" y="980728"/>
            <a:ext cx="8229600" cy="4525963"/>
          </a:xfrm>
        </p:spPr>
        <p:txBody>
          <a:bodyPr/>
          <a:lstStyle/>
          <a:p>
            <a:endParaRPr lang="zh-TW" altLang="en-US" dirty="0"/>
          </a:p>
        </p:txBody>
      </p:sp>
      <p:sp>
        <p:nvSpPr>
          <p:cNvPr id="4" name="投影片編號版面配置區 3">
            <a:extLst>
              <a:ext uri="{FF2B5EF4-FFF2-40B4-BE49-F238E27FC236}">
                <a16:creationId xmlns:a16="http://schemas.microsoft.com/office/drawing/2014/main" id="{F938C6FC-EC15-4D29-8B68-2BDD5E45EADC}"/>
              </a:ext>
            </a:extLst>
          </p:cNvPr>
          <p:cNvSpPr>
            <a:spLocks noGrp="1"/>
          </p:cNvSpPr>
          <p:nvPr>
            <p:ph type="sldNum" sz="quarter" idx="12"/>
          </p:nvPr>
        </p:nvSpPr>
        <p:spPr/>
        <p:txBody>
          <a:bodyPr/>
          <a:lstStyle/>
          <a:p>
            <a:fld id="{55436794-EC18-4AE1-8ABB-83CC2A36505B}" type="slidenum">
              <a:rPr lang="en-US" altLang="zh-TW" smtClean="0"/>
              <a:pPr/>
              <a:t>47</a:t>
            </a:fld>
            <a:endParaRPr lang="en-US" altLang="zh-TW"/>
          </a:p>
        </p:txBody>
      </p:sp>
      <p:sp>
        <p:nvSpPr>
          <p:cNvPr id="5" name="Rectangle 2">
            <a:extLst>
              <a:ext uri="{FF2B5EF4-FFF2-40B4-BE49-F238E27FC236}">
                <a16:creationId xmlns:a16="http://schemas.microsoft.com/office/drawing/2014/main" id="{FCFDFC25-492B-4C24-B3EC-C28806157427}"/>
              </a:ext>
            </a:extLst>
          </p:cNvPr>
          <p:cNvSpPr>
            <a:spLocks noChangeArrowheads="1"/>
          </p:cNvSpPr>
          <p:nvPr/>
        </p:nvSpPr>
        <p:spPr bwMode="auto">
          <a:xfrm>
            <a:off x="971600" y="4899147"/>
            <a:ext cx="68912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9025"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zh-TW" altLang="zh-TW" sz="3200" b="0" i="0" u="none" strike="noStrike" cap="none" normalizeH="0" baseline="0" dirty="0">
                <a:ln>
                  <a:noFill/>
                </a:ln>
                <a:solidFill>
                  <a:srgbClr val="353535"/>
                </a:solidFill>
                <a:effectLst/>
                <a:latin typeface="標楷體" panose="03000509000000000000" pitchFamily="65" charset="-120"/>
                <a:ea typeface="標楷體" panose="03000509000000000000" pitchFamily="65" charset="-120"/>
              </a:rPr>
              <a:t>阿里巴巴大</a:t>
            </a:r>
            <a:r>
              <a:rPr lang="zh-TW" altLang="zh-TW" sz="3200" b="0" dirty="0">
                <a:latin typeface="標楷體" panose="03000509000000000000" pitchFamily="65" charset="-120"/>
                <a:ea typeface="標楷體" panose="03000509000000000000" pitchFamily="65" charset="-120"/>
              </a:rPr>
              <a:t>數據</a:t>
            </a:r>
            <a:r>
              <a:rPr lang="en-US" altLang="zh-TW" sz="3200" b="0" dirty="0">
                <a:latin typeface="標楷體" panose="03000509000000000000" pitchFamily="65" charset="-120"/>
                <a:ea typeface="標楷體" panose="03000509000000000000" pitchFamily="65" charset="-120"/>
              </a:rPr>
              <a:t>:</a:t>
            </a:r>
            <a:r>
              <a:rPr lang="zh-TW" altLang="en-US" sz="3200" b="0" dirty="0">
                <a:latin typeface="標楷體" panose="03000509000000000000" pitchFamily="65" charset="-120"/>
                <a:ea typeface="標楷體" panose="03000509000000000000" pitchFamily="65" charset="-120"/>
              </a:rPr>
              <a:t> </a:t>
            </a:r>
            <a:r>
              <a:rPr kumimoji="0" lang="zh-TW" altLang="zh-TW" sz="3200" b="0" i="0" u="none" strike="noStrike" cap="none" normalizeH="0" baseline="0" dirty="0">
                <a:ln>
                  <a:noFill/>
                </a:ln>
                <a:solidFill>
                  <a:srgbClr val="353535"/>
                </a:solidFill>
                <a:effectLst/>
                <a:latin typeface="標楷體" panose="03000509000000000000" pitchFamily="65" charset="-120"/>
                <a:ea typeface="標楷體" panose="03000509000000000000" pitchFamily="65" charset="-120"/>
              </a:rPr>
              <a:t>女生胸越大越</a:t>
            </a:r>
            <a:r>
              <a:rPr kumimoji="0" lang="zh-TW" altLang="en-US" sz="3200" b="0" dirty="0">
                <a:solidFill>
                  <a:srgbClr val="353535"/>
                </a:solidFill>
                <a:latin typeface="標楷體" panose="03000509000000000000" pitchFamily="65" charset="-120"/>
                <a:ea typeface="標楷體" panose="03000509000000000000" pitchFamily="65" charset="-120"/>
              </a:rPr>
              <a:t>敗</a:t>
            </a:r>
            <a:r>
              <a:rPr kumimoji="0" lang="zh-TW" altLang="zh-TW" sz="3200" b="0" dirty="0">
                <a:solidFill>
                  <a:srgbClr val="353535"/>
                </a:solidFill>
                <a:latin typeface="標楷體" panose="03000509000000000000" pitchFamily="65" charset="-120"/>
                <a:ea typeface="標楷體" panose="03000509000000000000" pitchFamily="65" charset="-120"/>
              </a:rPr>
              <a:t>家</a:t>
            </a:r>
            <a:r>
              <a:rPr kumimoji="0" lang="en-US" altLang="zh-TW" sz="3200" b="0" dirty="0">
                <a:solidFill>
                  <a:srgbClr val="353535"/>
                </a:solidFill>
                <a:latin typeface="標楷體" panose="03000509000000000000" pitchFamily="65" charset="-120"/>
                <a:ea typeface="標楷體" panose="03000509000000000000" pitchFamily="65" charset="-120"/>
              </a:rPr>
              <a:t>?</a:t>
            </a:r>
            <a:endParaRPr kumimoji="0" lang="zh-TW" altLang="zh-TW" sz="3200" b="0" i="0" u="none" strike="noStrike" cap="none" normalizeH="0" baseline="0" dirty="0">
              <a:ln>
                <a:noFill/>
              </a:ln>
              <a:solidFill>
                <a:srgbClr val="353535"/>
              </a:solidFill>
              <a:effectLst/>
              <a:latin typeface="Microsoft YaHei" panose="020B0503020204020204" pitchFamily="34" charset="-122"/>
              <a:ea typeface="Microsoft YaHei" panose="020B0503020204020204" pitchFamily="34" charset="-122"/>
            </a:endParaRPr>
          </a:p>
          <a:p>
            <a:pPr lvl="0"/>
            <a:r>
              <a:rPr lang="en-US" altLang="zh-CN" sz="1000" b="0" dirty="0"/>
              <a:t>2014</a:t>
            </a:r>
            <a:r>
              <a:rPr lang="zh-CN" altLang="en-US" sz="1000" b="0" dirty="0"/>
              <a:t>年</a:t>
            </a:r>
            <a:r>
              <a:rPr lang="en-US" altLang="zh-CN" sz="1000" b="0" dirty="0"/>
              <a:t>11</a:t>
            </a:r>
            <a:r>
              <a:rPr lang="zh-CN" altLang="en-US" sz="1000" b="0" dirty="0"/>
              <a:t>月</a:t>
            </a:r>
            <a:r>
              <a:rPr lang="en-US" altLang="zh-CN" sz="1000" b="0" dirty="0"/>
              <a:t>15</a:t>
            </a:r>
            <a:r>
              <a:rPr lang="zh-CN" altLang="en-US" sz="1000" b="0" dirty="0"/>
              <a:t>日 </a:t>
            </a:r>
            <a:r>
              <a:rPr lang="en-US" altLang="zh-CN" sz="1000" b="0" dirty="0"/>
              <a:t>17:16  </a:t>
            </a:r>
            <a:r>
              <a:rPr lang="zh-CN" altLang="en-US" sz="1000" b="0" dirty="0"/>
              <a:t>新浪財經</a:t>
            </a:r>
            <a:endParaRPr kumimoji="0" lang="zh-TW" altLang="zh-TW" sz="1000" b="0" i="0" u="none" strike="noStrike" cap="none" normalizeH="0" baseline="0" dirty="0">
              <a:ln>
                <a:noFill/>
              </a:ln>
              <a:solidFill>
                <a:schemeClr val="tx1"/>
              </a:solidFill>
              <a:effectLst/>
            </a:endParaRPr>
          </a:p>
        </p:txBody>
      </p:sp>
      <p:pic>
        <p:nvPicPr>
          <p:cNvPr id="2053" name="Picture 5" descr=" ">
            <a:extLst>
              <a:ext uri="{FF2B5EF4-FFF2-40B4-BE49-F238E27FC236}">
                <a16:creationId xmlns:a16="http://schemas.microsoft.com/office/drawing/2014/main" id="{723D9D67-6224-4943-B926-031C27BC7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90" y="1696760"/>
            <a:ext cx="6332420" cy="275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0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9BEF5D0B-4222-48F4-9EEC-DE724C6556F3}"/>
              </a:ext>
            </a:extLst>
          </p:cNvPr>
          <p:cNvSpPr>
            <a:spLocks noGrp="1"/>
          </p:cNvSpPr>
          <p:nvPr>
            <p:ph type="title"/>
          </p:nvPr>
        </p:nvSpPr>
        <p:spPr>
          <a:xfrm>
            <a:off x="877492" y="-205105"/>
            <a:ext cx="7626096" cy="137160"/>
          </a:xfrm>
        </p:spPr>
        <p:txBody>
          <a:bodyPr>
            <a:normAutofit fontScale="90000"/>
          </a:bodyPr>
          <a:lstStyle/>
          <a:p>
            <a:endParaRPr lang="zh-TW" altLang="en-US" sz="3500" dirty="0"/>
          </a:p>
        </p:txBody>
      </p:sp>
      <p:sp>
        <p:nvSpPr>
          <p:cNvPr id="77" name="Rectangle 7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雷電的威力究竟有多強大？雷電是怎樣闖入室內的？ - 每日頭條">
            <a:extLst>
              <a:ext uri="{FF2B5EF4-FFF2-40B4-BE49-F238E27FC236}">
                <a16:creationId xmlns:a16="http://schemas.microsoft.com/office/drawing/2014/main" id="{7CA00B47-B69E-4D3D-B0A9-EC93723D3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38" r="14134"/>
          <a:stretch/>
        </p:blipFill>
        <p:spPr bwMode="auto">
          <a:xfrm>
            <a:off x="-36512" y="-14712"/>
            <a:ext cx="9180512" cy="7207601"/>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a:extLst>
              <a:ext uri="{FF2B5EF4-FFF2-40B4-BE49-F238E27FC236}">
                <a16:creationId xmlns:a16="http://schemas.microsoft.com/office/drawing/2014/main" id="{592C8425-717E-44C7-A0ED-145C25037B81}"/>
              </a:ext>
            </a:extLst>
          </p:cNvPr>
          <p:cNvSpPr>
            <a:spLocks noGrp="1"/>
          </p:cNvSpPr>
          <p:nvPr>
            <p:ph idx="1"/>
          </p:nvPr>
        </p:nvSpPr>
        <p:spPr>
          <a:xfrm>
            <a:off x="1028700" y="779515"/>
            <a:ext cx="8366760" cy="6033861"/>
          </a:xfrm>
        </p:spPr>
        <p:txBody>
          <a:bodyPr anchor="ctr">
            <a:normAutofit/>
          </a:bodyPr>
          <a:lstStyle/>
          <a:p>
            <a:pPr marL="0" indent="0">
              <a:buNone/>
            </a:pPr>
            <a:r>
              <a:rPr lang="zh-TW" altLang="en-US" sz="1600" dirty="0">
                <a:latin typeface="標楷體" panose="03000509000000000000" pitchFamily="65" charset="-120"/>
                <a:ea typeface="標楷體" panose="03000509000000000000" pitchFamily="65" charset="-120"/>
              </a:rPr>
              <a:t>       </a:t>
            </a:r>
            <a:r>
              <a:rPr lang="en-US" altLang="zh-TW" sz="1600" dirty="0">
                <a:latin typeface="標楷體" panose="03000509000000000000" pitchFamily="65" charset="-120"/>
                <a:ea typeface="標楷體" panose="03000509000000000000" pitchFamily="65" charset="-120"/>
              </a:rPr>
              <a:t>  </a:t>
            </a: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r>
              <a:rPr lang="en-US" altLang="zh-TW" sz="1600" dirty="0">
                <a:latin typeface="標楷體" panose="03000509000000000000" pitchFamily="65" charset="-120"/>
                <a:ea typeface="標楷體" panose="03000509000000000000" pitchFamily="65" charset="-120"/>
              </a:rPr>
              <a:t>       </a:t>
            </a:r>
          </a:p>
          <a:p>
            <a:pPr marL="0" indent="0">
              <a:buNone/>
            </a:pPr>
            <a:endParaRPr lang="en-US" altLang="zh-TW" sz="1600" dirty="0">
              <a:latin typeface="標楷體" panose="03000509000000000000" pitchFamily="65" charset="-120"/>
              <a:ea typeface="標楷體" panose="03000509000000000000" pitchFamily="65" charset="-120"/>
            </a:endParaRPr>
          </a:p>
          <a:p>
            <a:pPr marL="0" indent="0">
              <a:buNone/>
            </a:pPr>
            <a:r>
              <a:rPr lang="zh-TW" altLang="en-US" dirty="0">
                <a:solidFill>
                  <a:schemeClr val="bg1"/>
                </a:solidFill>
                <a:latin typeface="標楷體" panose="03000509000000000000" pitchFamily="65" charset="-120"/>
                <a:ea typeface="標楷體" panose="03000509000000000000" pitchFamily="65" charset="-120"/>
              </a:rPr>
              <a:t>你我相逢在茫茫的人海</a:t>
            </a:r>
            <a:endParaRPr lang="en-US" altLang="zh-TW" dirty="0">
              <a:solidFill>
                <a:schemeClr val="bg1"/>
              </a:solidFill>
              <a:latin typeface="標楷體" panose="03000509000000000000" pitchFamily="65" charset="-120"/>
              <a:ea typeface="標楷體" panose="03000509000000000000" pitchFamily="65" charset="-120"/>
            </a:endParaRPr>
          </a:p>
          <a:p>
            <a:pPr marL="0" indent="0">
              <a:buNone/>
            </a:pPr>
            <a:r>
              <a:rPr lang="zh-TW" altLang="en-US" dirty="0">
                <a:solidFill>
                  <a:schemeClr val="bg1"/>
                </a:solidFill>
                <a:latin typeface="標楷體" panose="03000509000000000000" pitchFamily="65" charset="-120"/>
                <a:ea typeface="標楷體" panose="03000509000000000000" pitchFamily="65" charset="-120"/>
              </a:rPr>
              <a:t>      你有你的</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我有我的</a:t>
            </a:r>
            <a:r>
              <a:rPr lang="en-US" altLang="zh-TW" dirty="0">
                <a:solidFill>
                  <a:schemeClr val="bg1"/>
                </a:solidFill>
                <a:latin typeface="標楷體" panose="03000509000000000000" pitchFamily="65" charset="-120"/>
                <a:ea typeface="標楷體" panose="03000509000000000000" pitchFamily="65" charset="-120"/>
              </a:rPr>
              <a:t>, </a:t>
            </a:r>
            <a:r>
              <a:rPr lang="zh-TW" altLang="en-US" dirty="0">
                <a:solidFill>
                  <a:schemeClr val="bg1"/>
                </a:solidFill>
                <a:latin typeface="標楷體" panose="03000509000000000000" pitchFamily="65" charset="-120"/>
                <a:ea typeface="標楷體" panose="03000509000000000000" pitchFamily="65" charset="-120"/>
              </a:rPr>
              <a:t>數據</a:t>
            </a:r>
            <a:endParaRPr lang="en-US" altLang="zh-TW" dirty="0">
              <a:solidFill>
                <a:schemeClr val="bg1"/>
              </a:solidFill>
              <a:latin typeface="標楷體" panose="03000509000000000000" pitchFamily="65" charset="-120"/>
              <a:ea typeface="標楷體" panose="03000509000000000000" pitchFamily="65" charset="-120"/>
            </a:endParaRPr>
          </a:p>
          <a:p>
            <a:pPr marL="0" indent="0">
              <a:buNone/>
            </a:pPr>
            <a:r>
              <a:rPr lang="zh-TW" altLang="en-US" dirty="0">
                <a:solidFill>
                  <a:schemeClr val="bg1"/>
                </a:solidFill>
                <a:latin typeface="標楷體" panose="03000509000000000000" pitchFamily="65" charset="-120"/>
                <a:ea typeface="標楷體" panose="03000509000000000000" pitchFamily="65" charset="-120"/>
              </a:rPr>
              <a:t>你忘掉也好</a:t>
            </a:r>
            <a:r>
              <a:rPr lang="en-US" altLang="zh-TW" dirty="0">
                <a:solidFill>
                  <a:schemeClr val="bg1"/>
                </a:solidFill>
                <a:latin typeface="標楷體" panose="03000509000000000000" pitchFamily="65" charset="-120"/>
                <a:ea typeface="標楷體" panose="03000509000000000000" pitchFamily="65" charset="-120"/>
              </a:rPr>
              <a:t>,</a:t>
            </a:r>
            <a:r>
              <a:rPr lang="zh-TW" altLang="en-US" dirty="0">
                <a:solidFill>
                  <a:schemeClr val="bg1"/>
                </a:solidFill>
                <a:latin typeface="標楷體" panose="03000509000000000000" pitchFamily="65" charset="-120"/>
                <a:ea typeface="標楷體" panose="03000509000000000000" pitchFamily="65" charset="-120"/>
              </a:rPr>
              <a:t>最好你記取</a:t>
            </a:r>
            <a:endParaRPr lang="en-US" altLang="zh-TW" dirty="0">
              <a:solidFill>
                <a:schemeClr val="bg1"/>
              </a:solidFill>
              <a:latin typeface="標楷體" panose="03000509000000000000" pitchFamily="65" charset="-120"/>
              <a:ea typeface="標楷體" panose="03000509000000000000" pitchFamily="65" charset="-120"/>
            </a:endParaRPr>
          </a:p>
          <a:p>
            <a:pPr marL="0" indent="0">
              <a:buNone/>
            </a:pPr>
            <a:r>
              <a:rPr lang="zh-TW" altLang="en-US" dirty="0">
                <a:solidFill>
                  <a:schemeClr val="bg1"/>
                </a:solidFill>
                <a:latin typeface="標楷體" panose="03000509000000000000" pitchFamily="65" charset="-120"/>
                <a:ea typeface="標楷體" panose="03000509000000000000" pitchFamily="65" charset="-120"/>
              </a:rPr>
              <a:t>      在這交會時互閃的</a:t>
            </a:r>
            <a:r>
              <a:rPr lang="en-US" altLang="zh-TW" dirty="0">
                <a:solidFill>
                  <a:schemeClr val="bg1"/>
                </a:solidFill>
                <a:latin typeface="標楷體" panose="03000509000000000000" pitchFamily="65" charset="-120"/>
                <a:ea typeface="標楷體" panose="03000509000000000000" pitchFamily="65" charset="-120"/>
              </a:rPr>
              <a:t>,  </a:t>
            </a:r>
            <a:r>
              <a:rPr lang="zh-TW" altLang="en-US" dirty="0">
                <a:solidFill>
                  <a:schemeClr val="bg1"/>
                </a:solidFill>
                <a:latin typeface="標楷體" panose="03000509000000000000" pitchFamily="65" charset="-120"/>
                <a:ea typeface="標楷體" panose="03000509000000000000" pitchFamily="65" charset="-120"/>
              </a:rPr>
              <a:t>信息</a:t>
            </a:r>
            <a:endParaRPr lang="en-US" altLang="zh-TW" dirty="0">
              <a:solidFill>
                <a:schemeClr val="bg1"/>
              </a:solidFill>
              <a:latin typeface="標楷體" panose="03000509000000000000" pitchFamily="65" charset="-120"/>
              <a:ea typeface="標楷體" panose="03000509000000000000" pitchFamily="65" charset="-120"/>
            </a:endParaRPr>
          </a:p>
          <a:p>
            <a:pPr marL="0" indent="0">
              <a:buNone/>
            </a:pPr>
            <a:endParaRPr lang="en-US" altLang="zh-TW" sz="800" dirty="0">
              <a:solidFill>
                <a:schemeClr val="bg1"/>
              </a:solidFill>
              <a:latin typeface="標楷體" panose="03000509000000000000" pitchFamily="65" charset="-120"/>
              <a:ea typeface="標楷體" panose="03000509000000000000" pitchFamily="65" charset="-120"/>
            </a:endParaRPr>
          </a:p>
          <a:p>
            <a:pPr marL="0" indent="0">
              <a:buNone/>
            </a:pPr>
            <a:endParaRPr lang="en-US" altLang="zh-TW" sz="800" dirty="0">
              <a:solidFill>
                <a:schemeClr val="bg1"/>
              </a:solidFill>
              <a:latin typeface="標楷體" panose="03000509000000000000" pitchFamily="65" charset="-120"/>
              <a:ea typeface="標楷體" panose="03000509000000000000" pitchFamily="65" charset="-120"/>
            </a:endParaRPr>
          </a:p>
          <a:p>
            <a:pPr marL="0" indent="0">
              <a:buNone/>
            </a:pPr>
            <a:endParaRPr lang="en-US" altLang="zh-TW" sz="800" i="1" dirty="0">
              <a:solidFill>
                <a:schemeClr val="bg1"/>
              </a:solidFill>
              <a:latin typeface="標楷體" panose="03000509000000000000" pitchFamily="65" charset="-120"/>
              <a:ea typeface="標楷體" panose="03000509000000000000" pitchFamily="65" charset="-120"/>
            </a:endParaRPr>
          </a:p>
          <a:p>
            <a:pPr marL="0" indent="0">
              <a:buNone/>
            </a:pPr>
            <a:endParaRPr lang="en-US" altLang="zh-TW" sz="800" i="1" dirty="0">
              <a:solidFill>
                <a:schemeClr val="bg1"/>
              </a:solidFill>
              <a:latin typeface="標楷體" panose="03000509000000000000" pitchFamily="65" charset="-120"/>
              <a:ea typeface="標楷體" panose="03000509000000000000" pitchFamily="65" charset="-120"/>
            </a:endParaRPr>
          </a:p>
          <a:p>
            <a:pPr marL="0" indent="0">
              <a:buNone/>
            </a:pPr>
            <a:endParaRPr lang="en-US" altLang="zh-TW" sz="800" i="1" dirty="0">
              <a:solidFill>
                <a:schemeClr val="bg1"/>
              </a:solidFill>
              <a:latin typeface="標楷體" panose="03000509000000000000" pitchFamily="65" charset="-120"/>
              <a:ea typeface="標楷體" panose="03000509000000000000" pitchFamily="65" charset="-120"/>
            </a:endParaRPr>
          </a:p>
          <a:p>
            <a:pPr marL="0" indent="0">
              <a:buNone/>
            </a:pPr>
            <a:r>
              <a:rPr lang="en-US" altLang="zh-TW" sz="800" i="1" dirty="0">
                <a:solidFill>
                  <a:schemeClr val="bg1"/>
                </a:solidFill>
                <a:latin typeface="標楷體" panose="03000509000000000000" pitchFamily="65" charset="-120"/>
                <a:ea typeface="標楷體" panose="03000509000000000000" pitchFamily="65" charset="-120"/>
              </a:rPr>
              <a:t>kknews.cc/zh-hk/science/2v43por.html </a:t>
            </a:r>
            <a:endParaRPr lang="zh-TW" altLang="en-US" sz="800" i="1" dirty="0">
              <a:solidFill>
                <a:schemeClr val="bg1"/>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16954C5C-B300-4E0A-B2C7-A29ED665C755}"/>
              </a:ext>
            </a:extLst>
          </p:cNvPr>
          <p:cNvSpPr>
            <a:spLocks noGrp="1"/>
          </p:cNvSpPr>
          <p:nvPr>
            <p:ph type="sldNum" sz="quarter" idx="12"/>
          </p:nvPr>
        </p:nvSpPr>
        <p:spPr>
          <a:xfrm>
            <a:off x="6457950" y="6356350"/>
            <a:ext cx="2057400" cy="365125"/>
          </a:xfrm>
        </p:spPr>
        <p:txBody>
          <a:bodyPr>
            <a:normAutofit/>
          </a:bodyPr>
          <a:lstStyle/>
          <a:p>
            <a:pPr>
              <a:spcAft>
                <a:spcPts val="600"/>
              </a:spcAft>
            </a:pPr>
            <a:fld id="{FDB212B7-AEA7-4417-AEBD-1946754A61F6}" type="slidenum">
              <a:rPr lang="en-US" altLang="zh-TW">
                <a:solidFill>
                  <a:schemeClr val="tx1">
                    <a:lumMod val="50000"/>
                    <a:lumOff val="50000"/>
                  </a:schemeClr>
                </a:solidFill>
              </a:rPr>
              <a:pPr>
                <a:spcAft>
                  <a:spcPts val="600"/>
                </a:spcAft>
              </a:pPr>
              <a:t>48</a:t>
            </a:fld>
            <a:endParaRPr lang="en-US" altLang="zh-TW" dirty="0">
              <a:solidFill>
                <a:schemeClr val="tx1">
                  <a:lumMod val="50000"/>
                  <a:lumOff val="50000"/>
                </a:schemeClr>
              </a:solidFill>
            </a:endParaRPr>
          </a:p>
        </p:txBody>
      </p:sp>
    </p:spTree>
    <p:extLst>
      <p:ext uri="{BB962C8B-B14F-4D97-AF65-F5344CB8AC3E}">
        <p14:creationId xmlns:p14="http://schemas.microsoft.com/office/powerpoint/2010/main" val="991570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a:extLst>
              <a:ext uri="{FF2B5EF4-FFF2-40B4-BE49-F238E27FC236}">
                <a16:creationId xmlns:a16="http://schemas.microsoft.com/office/drawing/2014/main" id="{4DD93B2C-7627-47D0-B6B8-8AC9FAEB11F8}"/>
              </a:ext>
            </a:extLst>
          </p:cNvPr>
          <p:cNvSpPr>
            <a:spLocks noGrp="1"/>
          </p:cNvSpPr>
          <p:nvPr>
            <p:ph type="title"/>
          </p:nvPr>
        </p:nvSpPr>
        <p:spPr>
          <a:xfrm>
            <a:off x="539552" y="332656"/>
            <a:ext cx="7931150" cy="490538"/>
          </a:xfrm>
        </p:spPr>
        <p:txBody>
          <a:bodyPr/>
          <a:lstStyle/>
          <a:p>
            <a:pPr algn="ctr"/>
            <a:r>
              <a:rPr lang="zh-TW" altLang="en-US" dirty="0">
                <a:latin typeface="標楷體" panose="03000509000000000000" pitchFamily="65" charset="-120"/>
                <a:ea typeface="標楷體" panose="03000509000000000000" pitchFamily="65" charset="-120"/>
              </a:rPr>
              <a:t>推薦書目</a:t>
            </a:r>
            <a:endParaRPr lang="zh-TW" altLang="en-US" dirty="0"/>
          </a:p>
        </p:txBody>
      </p:sp>
      <p:sp>
        <p:nvSpPr>
          <p:cNvPr id="3" name="內容版面配置區 2">
            <a:extLst>
              <a:ext uri="{FF2B5EF4-FFF2-40B4-BE49-F238E27FC236}">
                <a16:creationId xmlns:a16="http://schemas.microsoft.com/office/drawing/2014/main" id="{D36F1DEA-E4E0-4401-8581-0B45732B6F46}"/>
              </a:ext>
            </a:extLst>
          </p:cNvPr>
          <p:cNvSpPr>
            <a:spLocks noGrp="1"/>
          </p:cNvSpPr>
          <p:nvPr>
            <p:ph idx="1"/>
          </p:nvPr>
        </p:nvSpPr>
        <p:spPr>
          <a:xfrm>
            <a:off x="53975" y="1124744"/>
            <a:ext cx="9090025" cy="6229957"/>
          </a:xfrm>
        </p:spPr>
        <p:txBody>
          <a:bodyPr/>
          <a:lstStyle/>
          <a:p>
            <a:pPr>
              <a:defRPr/>
            </a:pPr>
            <a:r>
              <a:rPr lang="zh-TW" altLang="zh-TW" sz="2400" u="sng" dirty="0">
                <a:latin typeface="標楷體" panose="03000509000000000000" pitchFamily="65" charset="-120"/>
                <a:ea typeface="標楷體" panose="03000509000000000000" pitchFamily="65" charset="-120"/>
              </a:rPr>
              <a:t>大數據 </a:t>
            </a:r>
            <a:r>
              <a:rPr lang="en-US" altLang="zh-TW" sz="2400" u="sng" dirty="0">
                <a:latin typeface="標楷體" panose="03000509000000000000" pitchFamily="65" charset="-120"/>
                <a:ea typeface="標楷體" panose="03000509000000000000" pitchFamily="65" charset="-120"/>
              </a:rPr>
              <a:t>(Big Data)</a:t>
            </a:r>
            <a:r>
              <a:rPr lang="en-US" altLang="zh-TW" sz="2400" dirty="0">
                <a:latin typeface="標楷體" panose="03000509000000000000" pitchFamily="65" charset="-120"/>
                <a:ea typeface="標楷體" panose="03000509000000000000" pitchFamily="65" charset="-120"/>
              </a:rPr>
              <a:t> V Mayer-Schonberger and K </a:t>
            </a:r>
            <a:r>
              <a:rPr lang="en-US" altLang="zh-TW" sz="2400" dirty="0" err="1">
                <a:latin typeface="標楷體" panose="03000509000000000000" pitchFamily="65" charset="-120"/>
                <a:ea typeface="標楷體" panose="03000509000000000000" pitchFamily="65" charset="-120"/>
              </a:rPr>
              <a:t>Cukier</a:t>
            </a:r>
            <a:r>
              <a:rPr lang="en-US" altLang="zh-TW" sz="2400" dirty="0">
                <a:latin typeface="標楷體" panose="03000509000000000000" pitchFamily="65" charset="-120"/>
                <a:ea typeface="標楷體" panose="03000509000000000000" pitchFamily="65" charset="-120"/>
              </a:rPr>
              <a:t> 2013</a:t>
            </a:r>
            <a:endParaRPr lang="zh-TW" altLang="zh-TW" sz="2400" dirty="0">
              <a:latin typeface="標楷體" panose="03000509000000000000" pitchFamily="65" charset="-120"/>
              <a:ea typeface="標楷體" panose="03000509000000000000" pitchFamily="65" charset="-120"/>
            </a:endParaRPr>
          </a:p>
          <a:p>
            <a:pPr>
              <a:defRPr/>
            </a:pPr>
            <a:r>
              <a:rPr lang="zh-TW" altLang="zh-TW" sz="2400" u="sng" dirty="0">
                <a:latin typeface="標楷體" panose="03000509000000000000" pitchFamily="65" charset="-120"/>
                <a:ea typeface="標楷體" panose="03000509000000000000" pitchFamily="65" charset="-120"/>
              </a:rPr>
              <a:t>精準預測 </a:t>
            </a:r>
            <a:r>
              <a:rPr lang="en-US" altLang="zh-TW" sz="2400" u="sng" dirty="0">
                <a:latin typeface="標楷體" panose="03000509000000000000" pitchFamily="65" charset="-120"/>
                <a:ea typeface="標楷體" panose="03000509000000000000" pitchFamily="65" charset="-120"/>
              </a:rPr>
              <a:t>(The Signal and the Noise: Why So Many Predictions Fail-but Some Don’t)</a:t>
            </a:r>
            <a:r>
              <a:rPr lang="en-US" altLang="zh-TW" sz="2400" dirty="0">
                <a:latin typeface="標楷體" panose="03000509000000000000" pitchFamily="65" charset="-120"/>
                <a:ea typeface="標楷體" panose="03000509000000000000" pitchFamily="65" charset="-120"/>
              </a:rPr>
              <a:t> Nate Silver </a:t>
            </a:r>
            <a:r>
              <a:rPr lang="zh-TW" altLang="zh-TW" sz="2400" dirty="0">
                <a:latin typeface="標楷體" panose="03000509000000000000" pitchFamily="65" charset="-120"/>
                <a:ea typeface="標楷體" panose="03000509000000000000" pitchFamily="65" charset="-120"/>
              </a:rPr>
              <a:t>蘇子堯譯</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三采文化</a:t>
            </a:r>
            <a:r>
              <a:rPr lang="en-US" altLang="zh-TW" sz="2400" dirty="0">
                <a:latin typeface="標楷體" panose="03000509000000000000" pitchFamily="65" charset="-120"/>
                <a:ea typeface="標楷體" panose="03000509000000000000" pitchFamily="65" charset="-120"/>
              </a:rPr>
              <a:t>, 2015</a:t>
            </a:r>
            <a:endParaRPr lang="zh-TW" altLang="zh-TW" sz="2400" dirty="0">
              <a:latin typeface="標楷體" panose="03000509000000000000" pitchFamily="65" charset="-120"/>
              <a:ea typeface="標楷體" panose="03000509000000000000" pitchFamily="65" charset="-120"/>
            </a:endParaRPr>
          </a:p>
          <a:p>
            <a:pPr>
              <a:defRPr/>
            </a:pPr>
            <a:r>
              <a:rPr lang="zh-TW" altLang="zh-TW" sz="2400" u="sng" dirty="0">
                <a:latin typeface="標楷體" panose="03000509000000000000" pitchFamily="65" charset="-120"/>
                <a:ea typeface="標楷體" panose="03000509000000000000" pitchFamily="65" charset="-120"/>
              </a:rPr>
              <a:t>我們是誰</a:t>
            </a:r>
            <a:r>
              <a:rPr lang="en-US" altLang="zh-TW" sz="2400" u="sng" dirty="0">
                <a:latin typeface="標楷體" panose="03000509000000000000" pitchFamily="65" charset="-120"/>
                <a:ea typeface="標楷體" panose="03000509000000000000" pitchFamily="65" charset="-120"/>
              </a:rPr>
              <a:t>?</a:t>
            </a:r>
            <a:r>
              <a:rPr lang="zh-TW" altLang="zh-TW" sz="2400" u="sng" dirty="0">
                <a:latin typeface="標楷體" panose="03000509000000000000" pitchFamily="65" charset="-120"/>
                <a:ea typeface="標楷體" panose="03000509000000000000" pitchFamily="65" charset="-120"/>
              </a:rPr>
              <a:t>大數據下的人類行為觀察</a:t>
            </a:r>
            <a:r>
              <a:rPr lang="zh-TW" altLang="zh-TW"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C. Rudder </a:t>
            </a:r>
            <a:r>
              <a:rPr lang="zh-TW" altLang="zh-TW" sz="2400" dirty="0">
                <a:latin typeface="標楷體" panose="03000509000000000000" pitchFamily="65" charset="-120"/>
                <a:ea typeface="標楷體" panose="03000509000000000000" pitchFamily="65" charset="-120"/>
              </a:rPr>
              <a:t>林俊宏譯</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馬可孛羅文化 </a:t>
            </a:r>
            <a:r>
              <a:rPr lang="en-US" altLang="zh-TW" sz="2400" dirty="0">
                <a:latin typeface="標楷體" panose="03000509000000000000" pitchFamily="65" charset="-120"/>
                <a:ea typeface="標楷體" panose="03000509000000000000" pitchFamily="65" charset="-120"/>
              </a:rPr>
              <a:t>2016</a:t>
            </a:r>
            <a:endParaRPr lang="zh-TW" altLang="zh-TW" sz="2400" dirty="0">
              <a:latin typeface="標楷體" panose="03000509000000000000" pitchFamily="65" charset="-120"/>
              <a:ea typeface="標楷體" panose="03000509000000000000" pitchFamily="65" charset="-120"/>
            </a:endParaRPr>
          </a:p>
          <a:p>
            <a:pPr>
              <a:defRPr/>
            </a:pPr>
            <a:r>
              <a:rPr lang="en-US" altLang="zh-TW" sz="2400" u="sng" dirty="0">
                <a:latin typeface="標楷體" panose="03000509000000000000" pitchFamily="65" charset="-120"/>
                <a:ea typeface="標楷體" panose="03000509000000000000" pitchFamily="65" charset="-120"/>
              </a:rPr>
              <a:t>The Long Tail: Why the Future of Business Is Selling Less of More</a:t>
            </a:r>
            <a:r>
              <a:rPr lang="en-US" altLang="zh-TW" sz="2400" dirty="0">
                <a:latin typeface="標楷體" panose="03000509000000000000" pitchFamily="65" charset="-120"/>
                <a:ea typeface="標楷體" panose="03000509000000000000" pitchFamily="65" charset="-120"/>
              </a:rPr>
              <a:t> C. Anderson, Hyperion Books,1</a:t>
            </a:r>
            <a:r>
              <a:rPr lang="en-US" altLang="zh-TW" sz="2400" baseline="30000" dirty="0">
                <a:latin typeface="標楷體" panose="03000509000000000000" pitchFamily="65" charset="-120"/>
                <a:ea typeface="標楷體" panose="03000509000000000000" pitchFamily="65" charset="-120"/>
              </a:rPr>
              <a:t>st</a:t>
            </a:r>
            <a:r>
              <a:rPr lang="en-US" altLang="zh-TW" sz="2400" dirty="0">
                <a:latin typeface="標楷體" panose="03000509000000000000" pitchFamily="65" charset="-120"/>
                <a:ea typeface="標楷體" panose="03000509000000000000" pitchFamily="65" charset="-120"/>
              </a:rPr>
              <a:t> Ed., 2006</a:t>
            </a:r>
          </a:p>
          <a:p>
            <a:pPr>
              <a:defRPr/>
            </a:pPr>
            <a:r>
              <a:rPr lang="zh-TW" altLang="zh-TW" sz="2400" u="sng" dirty="0">
                <a:latin typeface="標楷體" panose="03000509000000000000" pitchFamily="65" charset="-120"/>
                <a:ea typeface="標楷體" panose="03000509000000000000" pitchFamily="65" charset="-120"/>
              </a:rPr>
              <a:t>大數據</a:t>
            </a:r>
            <a:r>
              <a:rPr lang="en-US" altLang="zh-TW" sz="2400" u="sng" dirty="0">
                <a:latin typeface="標楷體" panose="03000509000000000000" pitchFamily="65" charset="-120"/>
                <a:ea typeface="標楷體" panose="03000509000000000000" pitchFamily="65" charset="-120"/>
              </a:rPr>
              <a:t>: </a:t>
            </a:r>
            <a:r>
              <a:rPr lang="zh-TW" altLang="zh-TW" sz="2400" u="sng" dirty="0">
                <a:latin typeface="標楷體" panose="03000509000000000000" pitchFamily="65" charset="-120"/>
                <a:ea typeface="標楷體" panose="03000509000000000000" pitchFamily="65" charset="-120"/>
              </a:rPr>
              <a:t>數據革命如何改變政府、商業與我們的生活</a:t>
            </a:r>
            <a:r>
              <a:rPr lang="zh-TW" altLang="zh-TW" sz="2400" dirty="0">
                <a:latin typeface="標楷體" panose="03000509000000000000" pitchFamily="65" charset="-120"/>
                <a:ea typeface="標楷體" panose="03000509000000000000" pitchFamily="65" charset="-120"/>
              </a:rPr>
              <a:t> 涂子沛</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香港中和出版社</a:t>
            </a:r>
            <a:r>
              <a:rPr lang="en-US" altLang="zh-TW" sz="2400" dirty="0">
                <a:latin typeface="標楷體" panose="03000509000000000000" pitchFamily="65" charset="-120"/>
                <a:ea typeface="標楷體" panose="03000509000000000000" pitchFamily="65" charset="-120"/>
              </a:rPr>
              <a:t>, 2013</a:t>
            </a:r>
            <a:endParaRPr lang="zh-TW" altLang="zh-TW" sz="2400" dirty="0">
              <a:latin typeface="標楷體" panose="03000509000000000000" pitchFamily="65" charset="-120"/>
              <a:ea typeface="標楷體" panose="03000509000000000000" pitchFamily="65" charset="-120"/>
            </a:endParaRPr>
          </a:p>
          <a:p>
            <a:pPr>
              <a:defRPr/>
            </a:pPr>
            <a:r>
              <a:rPr lang="zh-TW" altLang="zh-TW" sz="2400" u="sng" dirty="0">
                <a:latin typeface="標楷體" panose="03000509000000000000" pitchFamily="65" charset="-120"/>
                <a:ea typeface="標楷體" panose="03000509000000000000" pitchFamily="65" charset="-120"/>
              </a:rPr>
              <a:t>數據之巔</a:t>
            </a:r>
            <a:r>
              <a:rPr lang="en-US" altLang="zh-TW" sz="2400" u="sng" dirty="0">
                <a:latin typeface="標楷體" panose="03000509000000000000" pitchFamily="65" charset="-120"/>
                <a:ea typeface="標楷體" panose="03000509000000000000" pitchFamily="65" charset="-120"/>
              </a:rPr>
              <a:t>: </a:t>
            </a:r>
            <a:r>
              <a:rPr lang="zh-TW" altLang="zh-TW" sz="2400" u="sng" dirty="0">
                <a:latin typeface="標楷體" panose="03000509000000000000" pitchFamily="65" charset="-120"/>
                <a:ea typeface="標楷體" panose="03000509000000000000" pitchFamily="65" charset="-120"/>
              </a:rPr>
              <a:t>大數據革命，歷史、現實與未來</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涂子沛</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香港中和出版社</a:t>
            </a:r>
            <a:r>
              <a:rPr lang="en-US" altLang="zh-TW" sz="2400" dirty="0">
                <a:latin typeface="標楷體" panose="03000509000000000000" pitchFamily="65" charset="-120"/>
                <a:ea typeface="標楷體" panose="03000509000000000000" pitchFamily="65" charset="-120"/>
              </a:rPr>
              <a:t>, 2015</a:t>
            </a:r>
          </a:p>
          <a:p>
            <a:pPr>
              <a:defRPr/>
            </a:pPr>
            <a:endParaRPr lang="en-US" altLang="zh-TW" sz="2400" dirty="0">
              <a:latin typeface="標楷體" panose="03000509000000000000" pitchFamily="65" charset="-120"/>
              <a:ea typeface="標楷體" panose="03000509000000000000" pitchFamily="65" charset="-120"/>
            </a:endParaRPr>
          </a:p>
          <a:p>
            <a:pPr>
              <a:defRPr/>
            </a:pPr>
            <a:endParaRPr lang="zh-TW" altLang="zh-TW" sz="2400" dirty="0">
              <a:latin typeface="標楷體" panose="03000509000000000000" pitchFamily="65" charset="-120"/>
              <a:ea typeface="標楷體" panose="03000509000000000000" pitchFamily="65" charset="-120"/>
            </a:endParaRPr>
          </a:p>
          <a:p>
            <a:pPr marL="0" indent="0">
              <a:buFontTx/>
              <a:buNone/>
              <a:defRPr/>
            </a:pPr>
            <a:endParaRPr lang="zh-TW" altLang="zh-TW" sz="2800" dirty="0">
              <a:latin typeface="標楷體" panose="03000509000000000000" pitchFamily="65" charset="-120"/>
              <a:ea typeface="標楷體" panose="03000509000000000000" pitchFamily="65" charset="-120"/>
            </a:endParaRPr>
          </a:p>
          <a:p>
            <a:pPr>
              <a:defRPr/>
            </a:pPr>
            <a:endParaRPr lang="zh-TW" altLang="en-US" dirty="0"/>
          </a:p>
        </p:txBody>
      </p:sp>
      <p:sp>
        <p:nvSpPr>
          <p:cNvPr id="2" name="投影片編號版面配置區 1">
            <a:extLst>
              <a:ext uri="{FF2B5EF4-FFF2-40B4-BE49-F238E27FC236}">
                <a16:creationId xmlns:a16="http://schemas.microsoft.com/office/drawing/2014/main" id="{C385E2E0-2868-4910-8E40-D0E27B7D2E8D}"/>
              </a:ext>
            </a:extLst>
          </p:cNvPr>
          <p:cNvSpPr>
            <a:spLocks noGrp="1"/>
          </p:cNvSpPr>
          <p:nvPr>
            <p:ph type="sldNum" sz="quarter" idx="12"/>
          </p:nvPr>
        </p:nvSpPr>
        <p:spPr>
          <a:xfrm>
            <a:off x="6732240" y="6278755"/>
            <a:ext cx="2133600" cy="476250"/>
          </a:xfrm>
        </p:spPr>
        <p:txBody>
          <a:bodyPr/>
          <a:lstStyle/>
          <a:p>
            <a:fld id="{FDB212B7-AEA7-4417-AEBD-1946754A61F6}" type="slidenum">
              <a:rPr lang="en-US" altLang="zh-TW" smtClean="0"/>
              <a:pPr/>
              <a:t>49</a:t>
            </a:fld>
            <a:endParaRPr lang="en-US" altLang="zh-TW"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a:extLst>
              <a:ext uri="{FF2B5EF4-FFF2-40B4-BE49-F238E27FC236}">
                <a16:creationId xmlns:a16="http://schemas.microsoft.com/office/drawing/2014/main" id="{6A2828C5-4F21-4714-ACD2-F819254A79C9}"/>
              </a:ext>
            </a:extLst>
          </p:cNvPr>
          <p:cNvSpPr>
            <a:spLocks noGrp="1"/>
          </p:cNvSpPr>
          <p:nvPr>
            <p:ph type="title"/>
          </p:nvPr>
        </p:nvSpPr>
        <p:spPr>
          <a:xfrm>
            <a:off x="611560" y="-218540"/>
            <a:ext cx="8291513" cy="633413"/>
          </a:xfrm>
        </p:spPr>
        <p:txBody>
          <a:bodyPr/>
          <a:lstStyle/>
          <a:p>
            <a:r>
              <a:rPr lang="zh-TW" altLang="en-US"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大綱</a:t>
            </a:r>
          </a:p>
        </p:txBody>
      </p:sp>
      <p:sp>
        <p:nvSpPr>
          <p:cNvPr id="3" name="內容版面配置區 2">
            <a:extLst>
              <a:ext uri="{FF2B5EF4-FFF2-40B4-BE49-F238E27FC236}">
                <a16:creationId xmlns:a16="http://schemas.microsoft.com/office/drawing/2014/main" id="{39E7686F-A0F2-447C-AD0B-0FBBB9BC5D75}"/>
              </a:ext>
            </a:extLst>
          </p:cNvPr>
          <p:cNvSpPr>
            <a:spLocks noGrp="1"/>
          </p:cNvSpPr>
          <p:nvPr>
            <p:ph sz="half" idx="1"/>
          </p:nvPr>
        </p:nvSpPr>
        <p:spPr>
          <a:xfrm>
            <a:off x="-18053" y="251354"/>
            <a:ext cx="9437836" cy="5993871"/>
          </a:xfrm>
        </p:spPr>
        <p:txBody>
          <a:bodyPr/>
          <a:lstStyle/>
          <a:p>
            <a:pPr marL="0" indent="0">
              <a:buNone/>
            </a:pP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前言</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數據大爆炸－世界的數位化</a:t>
            </a:r>
          </a:p>
          <a:p>
            <a:pPr marL="0" indent="0">
              <a:buNone/>
            </a:pP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b="1"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大數據革命</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a:t>
            </a:r>
            <a:r>
              <a:rPr lang="zh-TW" altLang="en-US" sz="2400" dirty="0">
                <a:latin typeface="標楷體" panose="03000509000000000000" pitchFamily="65" charset="-120"/>
                <a:ea typeface="標楷體" panose="03000509000000000000" pitchFamily="65" charset="-120"/>
              </a:rPr>
              <a:t>＋</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人工智能</a:t>
            </a:r>
            <a:r>
              <a:rPr lang="zh-TW" altLang="en-US" sz="2400" dirty="0">
                <a:latin typeface="標楷體" panose="03000509000000000000" pitchFamily="65" charset="-120"/>
                <a:ea typeface="標楷體" panose="03000509000000000000" pitchFamily="65" charset="-120"/>
              </a:rPr>
              <a:t>＋</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機器人</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第四次工業革命的</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核</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心</a:t>
            </a:r>
          </a:p>
          <a:p>
            <a:pPr marL="0" indent="0">
              <a:buNone/>
            </a:pPr>
            <a:r>
              <a:rPr lang="zh-TW"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大</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數據</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理論與哲學</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latin typeface="標楷體" panose="03000509000000000000" pitchFamily="65" charset="-120"/>
                <a:ea typeface="標楷體" panose="03000509000000000000" pitchFamily="65" charset="-120"/>
              </a:rPr>
              <a:t>A.</a:t>
            </a:r>
            <a:r>
              <a:rPr lang="zh-TW" altLang="zh-TW" sz="2400" dirty="0">
                <a:latin typeface="標楷體" panose="03000509000000000000" pitchFamily="65" charset="-120"/>
                <a:ea typeface="標楷體" panose="03000509000000000000" pitchFamily="65" charset="-120"/>
              </a:rPr>
              <a:t>大數據特徵</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B.</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大數據計算主義</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新時代的</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科學發現新範式</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C.</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大數據哲學</a:t>
            </a:r>
          </a:p>
          <a:p>
            <a:pPr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本體論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世界</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的</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本質是數據</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認識論</a:t>
            </a:r>
            <a:r>
              <a:rPr lang="en-US" altLang="en-US" sz="2400" dirty="0">
                <a:latin typeface="標楷體" panose="03000509000000000000" pitchFamily="65" charset="-120"/>
                <a:ea typeface="標楷體" panose="03000509000000000000" pitchFamily="65" charset="-120"/>
              </a:rPr>
              <a:t>和</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方法學</a:t>
            </a:r>
            <a:endPar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buNone/>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三</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價值論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數據即力量</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四</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倫理學</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隱私權、身份權、名譽權、所有權、規章權</a:t>
            </a: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D</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、大數據的挑戰與展望</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因果科學、</a:t>
            </a:r>
            <a:r>
              <a:rPr lang="zh-TW" altLang="en-US" sz="2400" kern="100" dirty="0">
                <a:latin typeface="標楷體" panose="03000509000000000000" pitchFamily="65" charset="-120"/>
                <a:ea typeface="標楷體" panose="03000509000000000000" pitchFamily="65" charset="-120"/>
                <a:cs typeface="Times New Roman" panose="02020603050405020304" pitchFamily="18" charset="0"/>
              </a:rPr>
              <a:t>量子計算</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與強人工智能</a:t>
            </a:r>
          </a:p>
          <a:p>
            <a:pPr marL="0" indent="0">
              <a:buNone/>
            </a:pPr>
            <a:r>
              <a:rPr lang="en-US" alt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   E</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、大數據與人工智能世界人類的沈淪和異化</a:t>
            </a:r>
          </a:p>
          <a:p>
            <a:pPr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外在及內在皆被異化的雙重危機</a:t>
            </a:r>
          </a:p>
          <a:p>
            <a:pPr indent="0">
              <a:buNone/>
            </a:pP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提昇與拯救</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大數據共產主義、大數據真善美主義</a:t>
            </a:r>
          </a:p>
          <a:p>
            <a:pPr marL="0" indent="0">
              <a:buNone/>
            </a:pP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三</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大數據應用實例</a:t>
            </a:r>
          </a:p>
          <a:p>
            <a:pPr>
              <a:defRPr/>
            </a:pPr>
            <a:endParaRPr lang="zh-TW" altLang="en-US" dirty="0"/>
          </a:p>
        </p:txBody>
      </p:sp>
      <p:sp>
        <p:nvSpPr>
          <p:cNvPr id="8196" name="內容版面配置區 3">
            <a:extLst>
              <a:ext uri="{FF2B5EF4-FFF2-40B4-BE49-F238E27FC236}">
                <a16:creationId xmlns:a16="http://schemas.microsoft.com/office/drawing/2014/main" id="{A6783E35-8DCE-4E6B-9CFC-A1BD22FCB703}"/>
              </a:ext>
            </a:extLst>
          </p:cNvPr>
          <p:cNvSpPr>
            <a:spLocks noGrp="1"/>
          </p:cNvSpPr>
          <p:nvPr>
            <p:ph sz="half" idx="2"/>
          </p:nvPr>
        </p:nvSpPr>
        <p:spPr>
          <a:xfrm>
            <a:off x="10044113" y="981075"/>
            <a:ext cx="4038600" cy="4525963"/>
          </a:xfrm>
        </p:spPr>
        <p:txBody>
          <a:bodyPr/>
          <a:lstStyle/>
          <a:p>
            <a:endParaRPr lang="zh-TW" altLang="en-US" dirty="0"/>
          </a:p>
        </p:txBody>
      </p:sp>
      <p:sp>
        <p:nvSpPr>
          <p:cNvPr id="2" name="投影片編號版面配置區 1">
            <a:extLst>
              <a:ext uri="{FF2B5EF4-FFF2-40B4-BE49-F238E27FC236}">
                <a16:creationId xmlns:a16="http://schemas.microsoft.com/office/drawing/2014/main" id="{0834F1CE-F8CA-4528-9C70-05EB465F33BC}"/>
              </a:ext>
            </a:extLst>
          </p:cNvPr>
          <p:cNvSpPr>
            <a:spLocks noGrp="1"/>
          </p:cNvSpPr>
          <p:nvPr>
            <p:ph type="sldNum" sz="quarter" idx="12"/>
          </p:nvPr>
        </p:nvSpPr>
        <p:spPr/>
        <p:txBody>
          <a:bodyPr/>
          <a:lstStyle/>
          <a:p>
            <a:fld id="{5D346988-94C5-43DB-8AA6-61BE345A3597}" type="slidenum">
              <a:rPr lang="en-US" altLang="zh-TW" smtClean="0"/>
              <a:pPr/>
              <a:t>5</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F28502-2D7E-4844-AC87-355969267375}"/>
              </a:ext>
            </a:extLst>
          </p:cNvPr>
          <p:cNvSpPr>
            <a:spLocks noGrp="1"/>
          </p:cNvSpPr>
          <p:nvPr>
            <p:ph type="title"/>
          </p:nvPr>
        </p:nvSpPr>
        <p:spPr>
          <a:xfrm>
            <a:off x="539552" y="-357240"/>
            <a:ext cx="8147248" cy="500607"/>
          </a:xfrm>
        </p:spPr>
        <p:txBody>
          <a:bodyPr/>
          <a:lstStyle/>
          <a:p>
            <a:endParaRPr lang="zh-TW" altLang="en-US" dirty="0"/>
          </a:p>
        </p:txBody>
      </p:sp>
      <p:sp>
        <p:nvSpPr>
          <p:cNvPr id="3" name="內容版面配置區 2">
            <a:extLst>
              <a:ext uri="{FF2B5EF4-FFF2-40B4-BE49-F238E27FC236}">
                <a16:creationId xmlns:a16="http://schemas.microsoft.com/office/drawing/2014/main" id="{561FE3BB-C134-4C2C-BD01-E977430265B3}"/>
              </a:ext>
            </a:extLst>
          </p:cNvPr>
          <p:cNvSpPr>
            <a:spLocks noGrp="1"/>
          </p:cNvSpPr>
          <p:nvPr>
            <p:ph idx="1"/>
          </p:nvPr>
        </p:nvSpPr>
        <p:spPr>
          <a:xfrm>
            <a:off x="179512" y="692696"/>
            <a:ext cx="8712968" cy="6388819"/>
          </a:xfrm>
        </p:spPr>
        <p:txBody>
          <a:bodyPr/>
          <a:lstStyle/>
          <a:p>
            <a:r>
              <a:rPr lang="zh-TW" altLang="en-US" sz="2400" u="sng" dirty="0">
                <a:latin typeface="標楷體" panose="03000509000000000000" pitchFamily="65" charset="-120"/>
                <a:ea typeface="標楷體" panose="03000509000000000000" pitchFamily="65" charset="-120"/>
              </a:rPr>
              <a:t>因果革命</a:t>
            </a:r>
            <a:r>
              <a:rPr lang="en-US" altLang="zh-TW" sz="2400" u="sng" dirty="0">
                <a:latin typeface="標楷體" panose="03000509000000000000" pitchFamily="65" charset="-120"/>
                <a:ea typeface="標楷體" panose="03000509000000000000" pitchFamily="65" charset="-120"/>
              </a:rPr>
              <a:t>:</a:t>
            </a:r>
            <a:r>
              <a:rPr lang="zh-TW" altLang="en-US" sz="2400" u="sng" dirty="0">
                <a:latin typeface="標楷體" panose="03000509000000000000" pitchFamily="65" charset="-120"/>
                <a:ea typeface="標楷體" panose="03000509000000000000" pitchFamily="65" charset="-120"/>
              </a:rPr>
              <a:t> 人工智慧的大未來 </a:t>
            </a:r>
            <a:r>
              <a:rPr lang="en-US" altLang="zh-TW" sz="2400" u="sng" dirty="0">
                <a:latin typeface="標楷體" panose="03000509000000000000" pitchFamily="65" charset="-120"/>
                <a:ea typeface="標楷體" panose="03000509000000000000" pitchFamily="65" charset="-120"/>
              </a:rPr>
              <a:t>(The Book of Why: the new science of cause and effect)</a:t>
            </a:r>
            <a:r>
              <a:rPr lang="en-US" altLang="zh-TW" sz="2400" dirty="0">
                <a:latin typeface="標楷體" panose="03000509000000000000" pitchFamily="65" charset="-120"/>
                <a:ea typeface="標楷體" panose="03000509000000000000" pitchFamily="65" charset="-120"/>
              </a:rPr>
              <a:t> J Pearl and D </a:t>
            </a:r>
            <a:r>
              <a:rPr lang="en-US" altLang="zh-TW" sz="2400" dirty="0" err="1">
                <a:latin typeface="標楷體" panose="03000509000000000000" pitchFamily="65" charset="-120"/>
                <a:ea typeface="標楷體" panose="03000509000000000000" pitchFamily="65" charset="-120"/>
              </a:rPr>
              <a:t>MacKenzie</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行路</a:t>
            </a:r>
            <a:r>
              <a:rPr lang="en-US" altLang="zh-TW" sz="2400" dirty="0">
                <a:latin typeface="標楷體" panose="03000509000000000000" pitchFamily="65" charset="-120"/>
                <a:ea typeface="標楷體" panose="03000509000000000000" pitchFamily="65" charset="-120"/>
              </a:rPr>
              <a:t>, 2019</a:t>
            </a:r>
          </a:p>
          <a:p>
            <a:r>
              <a:rPr lang="zh-TW" altLang="en-US" sz="2400" dirty="0">
                <a:latin typeface="標楷體" panose="03000509000000000000" pitchFamily="65" charset="-120"/>
                <a:ea typeface="標楷體" panose="03000509000000000000" pitchFamily="65" charset="-120"/>
              </a:rPr>
              <a:t>大數據時代 － </a:t>
            </a:r>
            <a:r>
              <a:rPr lang="en-US" altLang="zh-TW" sz="2400" dirty="0">
                <a:latin typeface="標楷體" panose="03000509000000000000" pitchFamily="65" charset="-120"/>
                <a:ea typeface="標楷體" panose="03000509000000000000" pitchFamily="65" charset="-120"/>
              </a:rPr>
              <a:t>CCTV</a:t>
            </a:r>
            <a:r>
              <a:rPr lang="zh-TW" altLang="en-US" sz="2400" dirty="0">
                <a:latin typeface="標楷體" panose="03000509000000000000" pitchFamily="65" charset="-120"/>
                <a:ea typeface="標楷體" panose="03000509000000000000" pitchFamily="65" charset="-120"/>
              </a:rPr>
              <a:t>紀錄</a:t>
            </a:r>
            <a:r>
              <a:rPr lang="en-US" altLang="zh-TW" sz="2400" dirty="0">
                <a:latin typeface="標楷體" panose="03000509000000000000" pitchFamily="65" charset="-120"/>
                <a:ea typeface="標楷體" panose="03000509000000000000" pitchFamily="65" charset="-120"/>
              </a:rPr>
              <a:t>, 2019</a:t>
            </a:r>
          </a:p>
          <a:p>
            <a:pPr marL="0" indent="0">
              <a:buNone/>
            </a:pPr>
            <a:r>
              <a:rPr lang="en-US" altLang="zh-TW" sz="2400" dirty="0">
                <a:latin typeface="標楷體" panose="03000509000000000000" pitchFamily="65" charset="-120"/>
                <a:ea typeface="標楷體" panose="03000509000000000000" pitchFamily="65" charset="-120"/>
              </a:rPr>
              <a:t>   https://www.youtube.com/watch?v=VvE9nUg_EA8</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3AC8FACF-052C-4B69-8A74-ECD14CC14338}"/>
              </a:ext>
            </a:extLst>
          </p:cNvPr>
          <p:cNvSpPr>
            <a:spLocks noGrp="1"/>
          </p:cNvSpPr>
          <p:nvPr>
            <p:ph type="sldNum" sz="quarter" idx="12"/>
          </p:nvPr>
        </p:nvSpPr>
        <p:spPr/>
        <p:txBody>
          <a:bodyPr/>
          <a:lstStyle/>
          <a:p>
            <a:fld id="{FDB212B7-AEA7-4417-AEBD-1946754A61F6}" type="slidenum">
              <a:rPr lang="en-US" altLang="zh-TW" smtClean="0"/>
              <a:pPr/>
              <a:t>50</a:t>
            </a:fld>
            <a:endParaRPr lang="en-US" altLang="zh-TW"/>
          </a:p>
        </p:txBody>
      </p:sp>
    </p:spTree>
    <p:extLst>
      <p:ext uri="{BB962C8B-B14F-4D97-AF65-F5344CB8AC3E}">
        <p14:creationId xmlns:p14="http://schemas.microsoft.com/office/powerpoint/2010/main" val="61066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FF8E31-52B2-422A-9C0E-8F892FB331D2}"/>
              </a:ext>
            </a:extLst>
          </p:cNvPr>
          <p:cNvSpPr>
            <a:spLocks noGrp="1"/>
          </p:cNvSpPr>
          <p:nvPr>
            <p:ph type="title"/>
          </p:nvPr>
        </p:nvSpPr>
        <p:spPr>
          <a:xfrm>
            <a:off x="433826" y="-212753"/>
            <a:ext cx="8229600" cy="1143000"/>
          </a:xfrm>
        </p:spPr>
        <p:txBody>
          <a:bodyPr/>
          <a:lstStyle/>
          <a:p>
            <a:pPr algn="ctr"/>
            <a:r>
              <a:rPr lang="zh-TW" altLang="en-US" dirty="0">
                <a:latin typeface="標楷體" panose="03000509000000000000" pitchFamily="65" charset="-120"/>
                <a:ea typeface="標楷體" panose="03000509000000000000" pitchFamily="65" charset="-120"/>
              </a:rPr>
              <a:t>謝幕</a:t>
            </a:r>
          </a:p>
        </p:txBody>
      </p:sp>
      <p:sp>
        <p:nvSpPr>
          <p:cNvPr id="4" name="投影片編號版面配置區 3">
            <a:extLst>
              <a:ext uri="{FF2B5EF4-FFF2-40B4-BE49-F238E27FC236}">
                <a16:creationId xmlns:a16="http://schemas.microsoft.com/office/drawing/2014/main" id="{C4EB74E5-299D-442E-80BB-C6C361DAEBCC}"/>
              </a:ext>
            </a:extLst>
          </p:cNvPr>
          <p:cNvSpPr>
            <a:spLocks noGrp="1"/>
          </p:cNvSpPr>
          <p:nvPr>
            <p:ph type="sldNum" sz="quarter" idx="12"/>
          </p:nvPr>
        </p:nvSpPr>
        <p:spPr/>
        <p:txBody>
          <a:bodyPr/>
          <a:lstStyle/>
          <a:p>
            <a:fld id="{FDB212B7-AEA7-4417-AEBD-1946754A61F6}" type="slidenum">
              <a:rPr lang="en-US" altLang="zh-TW" smtClean="0"/>
              <a:pPr/>
              <a:t>51</a:t>
            </a:fld>
            <a:endParaRPr lang="en-US" altLang="zh-TW" dirty="0"/>
          </a:p>
        </p:txBody>
      </p:sp>
      <p:pic>
        <p:nvPicPr>
          <p:cNvPr id="5" name="Picture 2" descr="就算没人鼓掌，也要优雅谢幕- 升学e网通,升学助考一网通">
            <a:extLst>
              <a:ext uri="{FF2B5EF4-FFF2-40B4-BE49-F238E27FC236}">
                <a16:creationId xmlns:a16="http://schemas.microsoft.com/office/drawing/2014/main" id="{AD1CE069-5048-4F66-B42B-400456FF24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747430"/>
            <a:ext cx="5616624" cy="3706973"/>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DFBFB846-2552-4CA8-99FF-931A470E2637}"/>
              </a:ext>
            </a:extLst>
          </p:cNvPr>
          <p:cNvSpPr txBox="1"/>
          <p:nvPr/>
        </p:nvSpPr>
        <p:spPr>
          <a:xfrm>
            <a:off x="1763688" y="4570148"/>
            <a:ext cx="5147854" cy="584775"/>
          </a:xfrm>
          <a:prstGeom prst="rect">
            <a:avLst/>
          </a:prstGeom>
          <a:noFill/>
        </p:spPr>
        <p:txBody>
          <a:bodyPr wrap="square">
            <a:spAutoFit/>
          </a:bodyPr>
          <a:lstStyle/>
          <a:p>
            <a:r>
              <a:rPr lang="zh-TW" altLang="en-US" sz="3200" dirty="0">
                <a:latin typeface="標楷體" panose="03000509000000000000" pitchFamily="65" charset="-120"/>
                <a:ea typeface="標楷體" panose="03000509000000000000" pitchFamily="65" charset="-120"/>
              </a:rPr>
              <a:t>歡迎明槍、暗箭</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 </a:t>
            </a:r>
            <a:endParaRPr lang="zh-TW" altLang="en-US" sz="3200" dirty="0"/>
          </a:p>
        </p:txBody>
      </p:sp>
      <p:sp>
        <p:nvSpPr>
          <p:cNvPr id="9" name="文字方塊 8">
            <a:extLst>
              <a:ext uri="{FF2B5EF4-FFF2-40B4-BE49-F238E27FC236}">
                <a16:creationId xmlns:a16="http://schemas.microsoft.com/office/drawing/2014/main" id="{41AE537E-E0CA-4D26-A6BF-A0E579367838}"/>
              </a:ext>
            </a:extLst>
          </p:cNvPr>
          <p:cNvSpPr txBox="1"/>
          <p:nvPr/>
        </p:nvSpPr>
        <p:spPr>
          <a:xfrm>
            <a:off x="3779912" y="5199337"/>
            <a:ext cx="4572000" cy="584775"/>
          </a:xfrm>
          <a:prstGeom prst="rect">
            <a:avLst/>
          </a:prstGeom>
          <a:noFill/>
        </p:spPr>
        <p:txBody>
          <a:bodyPr wrap="square">
            <a:spAutoFit/>
          </a:bodyPr>
          <a:lstStyle/>
          <a:p>
            <a:r>
              <a:rPr lang="zh-TW" altLang="en-US" sz="3200" dirty="0">
                <a:latin typeface="標楷體" panose="03000509000000000000" pitchFamily="65" charset="-120"/>
                <a:ea typeface="標楷體" panose="03000509000000000000" pitchFamily="65" charset="-120"/>
              </a:rPr>
              <a:t>更歡迎鮮花、掌聲</a:t>
            </a:r>
            <a:endParaRPr lang="zh-TW" altLang="en-US" sz="3200" dirty="0"/>
          </a:p>
        </p:txBody>
      </p:sp>
      <p:sp>
        <p:nvSpPr>
          <p:cNvPr id="11" name="文字方塊 10">
            <a:extLst>
              <a:ext uri="{FF2B5EF4-FFF2-40B4-BE49-F238E27FC236}">
                <a16:creationId xmlns:a16="http://schemas.microsoft.com/office/drawing/2014/main" id="{3182C093-31AB-4EF6-B40F-C328DAA7E667}"/>
              </a:ext>
            </a:extLst>
          </p:cNvPr>
          <p:cNvSpPr txBox="1"/>
          <p:nvPr/>
        </p:nvSpPr>
        <p:spPr>
          <a:xfrm>
            <a:off x="107504" y="6529046"/>
            <a:ext cx="4572000" cy="215444"/>
          </a:xfrm>
          <a:prstGeom prst="rect">
            <a:avLst/>
          </a:prstGeom>
          <a:noFill/>
        </p:spPr>
        <p:txBody>
          <a:bodyPr wrap="square">
            <a:spAutoFit/>
          </a:bodyPr>
          <a:lstStyle/>
          <a:p>
            <a:r>
              <a:rPr lang="en-US" altLang="zh-TW" sz="800" b="0" i="1" dirty="0">
                <a:latin typeface="標楷體" panose="03000509000000000000" pitchFamily="65" charset="-120"/>
                <a:ea typeface="標楷體" panose="03000509000000000000" pitchFamily="65" charset="-120"/>
              </a:rPr>
              <a:t>www.ewt360.com/News/Detail/3089</a:t>
            </a:r>
            <a:endParaRPr lang="zh-TW" altLang="en-US" sz="800" b="0" i="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72923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AD7DBB-A235-404A-BC74-BEF817F25D9D}"/>
              </a:ext>
            </a:extLst>
          </p:cNvPr>
          <p:cNvSpPr>
            <a:spLocks noGrp="1"/>
          </p:cNvSpPr>
          <p:nvPr>
            <p:ph type="title"/>
          </p:nvPr>
        </p:nvSpPr>
        <p:spPr>
          <a:xfrm>
            <a:off x="374848" y="-392112"/>
            <a:ext cx="7869560" cy="220712"/>
          </a:xfrm>
        </p:spPr>
        <p:txBody>
          <a:bodyPr/>
          <a:lstStyle/>
          <a:p>
            <a:endParaRPr lang="zh-TW" altLang="en-US" dirty="0"/>
          </a:p>
        </p:txBody>
      </p:sp>
      <p:sp>
        <p:nvSpPr>
          <p:cNvPr id="5" name="投影片編號版面配置區 4">
            <a:extLst>
              <a:ext uri="{FF2B5EF4-FFF2-40B4-BE49-F238E27FC236}">
                <a16:creationId xmlns:a16="http://schemas.microsoft.com/office/drawing/2014/main" id="{6CA897A2-7146-42E3-9F87-A26775BB3126}"/>
              </a:ext>
            </a:extLst>
          </p:cNvPr>
          <p:cNvSpPr>
            <a:spLocks noGrp="1"/>
          </p:cNvSpPr>
          <p:nvPr>
            <p:ph type="sldNum" sz="quarter" idx="12"/>
          </p:nvPr>
        </p:nvSpPr>
        <p:spPr/>
        <p:txBody>
          <a:bodyPr/>
          <a:lstStyle/>
          <a:p>
            <a:fld id="{5D346988-94C5-43DB-8AA6-61BE345A3597}" type="slidenum">
              <a:rPr lang="en-US" altLang="zh-TW" smtClean="0"/>
              <a:pPr/>
              <a:t>6</a:t>
            </a:fld>
            <a:endParaRPr lang="en-US" altLang="zh-TW"/>
          </a:p>
        </p:txBody>
      </p:sp>
      <p:sp>
        <p:nvSpPr>
          <p:cNvPr id="6" name="內容版面配置區 3">
            <a:extLst>
              <a:ext uri="{FF2B5EF4-FFF2-40B4-BE49-F238E27FC236}">
                <a16:creationId xmlns:a16="http://schemas.microsoft.com/office/drawing/2014/main" id="{57EFE6C1-A505-48CD-864A-DFB247C7CC05}"/>
              </a:ext>
            </a:extLst>
          </p:cNvPr>
          <p:cNvSpPr>
            <a:spLocks noGrp="1"/>
          </p:cNvSpPr>
          <p:nvPr>
            <p:ph sz="half" idx="1"/>
          </p:nvPr>
        </p:nvSpPr>
        <p:spPr>
          <a:xfrm>
            <a:off x="-54260" y="-45103"/>
            <a:ext cx="9252520" cy="6903103"/>
          </a:xfrm>
        </p:spPr>
        <p:txBody>
          <a:bodyPr/>
          <a:lstStyle/>
          <a:p>
            <a:pPr marL="0" indent="0" algn="ctr">
              <a:buNone/>
            </a:pPr>
            <a:r>
              <a:rPr lang="zh-TW" altLang="en-US" sz="2800" b="1"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前言 </a:t>
            </a:r>
            <a:r>
              <a:rPr lang="zh-TW" altLang="zh-TW"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zh-TW" altLang="en-US" sz="2800" b="1" dirty="0">
                <a:latin typeface="標楷體" panose="03000509000000000000" pitchFamily="65" charset="-120"/>
                <a:ea typeface="標楷體" panose="03000509000000000000" pitchFamily="65" charset="-120"/>
              </a:rPr>
              <a:t>大</a:t>
            </a:r>
            <a:r>
              <a:rPr lang="zh-TW" altLang="zh-TW" sz="2800" b="1"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爆炸</a:t>
            </a:r>
            <a:r>
              <a:rPr lang="zh-TW" altLang="en-US" sz="2800" b="1"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世界</a:t>
            </a:r>
            <a:r>
              <a:rPr lang="zh-TW" altLang="en-US"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的</a:t>
            </a:r>
            <a:r>
              <a:rPr lang="zh-TW" altLang="zh-TW"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數位化</a:t>
            </a:r>
            <a:endParaRPr lang="en-US" altLang="zh-TW" sz="2800" b="1"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粒子</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加速器、天文望遠鏡、通訊衛星、超級電算機、電算機模</a:t>
            </a:r>
            <a:endPar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zh-TW" altLang="en-US" sz="240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擬</a:t>
            </a:r>
            <a:r>
              <a:rPr lang="zh-TW" altLang="en-US"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醫療影像設備、</a:t>
            </a:r>
            <a:r>
              <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DNA</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測序儀、智能移動終端－如智能手機</a:t>
            </a:r>
            <a:r>
              <a:rPr lang="zh-TW" altLang="en-US"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endPar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zh-TW" altLang="en-US" sz="2400" dirty="0">
                <a:solidFill>
                  <a:srgbClr val="000000"/>
                </a:solidFill>
                <a:latin typeface="標楷體" panose="03000509000000000000" pitchFamily="65" charset="-120"/>
                <a:ea typeface="標楷體" panose="03000509000000000000" pitchFamily="65" charset="-120"/>
                <a:cs typeface="Arial" panose="020B0604020202020204" pitchFamily="34" charset="0"/>
              </a:rPr>
              <a:t> 桌上型</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電腦</a:t>
            </a:r>
            <a:r>
              <a:rPr lang="zh-TW" altLang="en-US"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、筆記本</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和平板電腦等</a:t>
            </a:r>
            <a:r>
              <a:rPr lang="zh-TW" altLang="en-US" sz="240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網際網路應用</a:t>
            </a:r>
            <a:r>
              <a:rPr lang="zh-TW" altLang="en-US" sz="2400" b="0" i="0" dirty="0">
                <a:solidFill>
                  <a:srgbClr val="333333"/>
                </a:solidFill>
                <a:effectLst/>
                <a:latin typeface="標楷體" panose="03000509000000000000" pitchFamily="65" charset="-120"/>
                <a:ea typeface="標楷體" panose="03000509000000000000" pitchFamily="65" charset="-120"/>
              </a:rPr>
              <a:t>如</a:t>
            </a:r>
            <a:r>
              <a:rPr lang="en-US" altLang="zh-TW" sz="2400" b="0" i="0" dirty="0">
                <a:solidFill>
                  <a:srgbClr val="333333"/>
                </a:solidFill>
                <a:effectLst/>
                <a:latin typeface="標楷體" panose="03000509000000000000" pitchFamily="65" charset="-120"/>
                <a:ea typeface="標楷體" panose="03000509000000000000" pitchFamily="65" charset="-120"/>
              </a:rPr>
              <a:t>:</a:t>
            </a:r>
            <a:endPar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zh-TW" altLang="en-US" sz="2400" b="0" i="0" dirty="0">
                <a:solidFill>
                  <a:srgbClr val="000000"/>
                </a:solidFill>
                <a:effectLst/>
                <a:latin typeface="標楷體" panose="03000509000000000000" pitchFamily="65" charset="-120"/>
                <a:ea typeface="標楷體" panose="03000509000000000000" pitchFamily="65" charset="-120"/>
              </a:rPr>
              <a:t>      </a:t>
            </a:r>
            <a:r>
              <a:rPr lang="zh-TW" altLang="en-US" sz="2400" b="1" i="0" dirty="0">
                <a:solidFill>
                  <a:srgbClr val="000000"/>
                </a:solidFill>
                <a:effectLst/>
                <a:latin typeface="標楷體" panose="03000509000000000000" pitchFamily="65" charset="-120"/>
                <a:ea typeface="標楷體" panose="03000509000000000000" pitchFamily="65" charset="-120"/>
              </a:rPr>
              <a:t>互聯網</a:t>
            </a:r>
            <a:r>
              <a:rPr lang="zh-TW" altLang="en-US" sz="2400" b="0" i="0" dirty="0">
                <a:solidFill>
                  <a:srgbClr val="333333"/>
                </a:solidFill>
                <a:effectLst/>
                <a:latin typeface="標楷體" panose="03000509000000000000" pitchFamily="65" charset="-120"/>
                <a:ea typeface="標楷體" panose="03000509000000000000" pitchFamily="65" charset="-120"/>
              </a:rPr>
              <a:t>點擊數據、服務器日誌、客戶電郵和意見調查</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400" dirty="0">
                <a:solidFill>
                  <a:srgbClr val="333333"/>
                </a:solidFill>
                <a:latin typeface="標楷體" panose="03000509000000000000" pitchFamily="65" charset="-120"/>
                <a:ea typeface="標楷體" panose="03000509000000000000" pitchFamily="65" charset="-120"/>
              </a:rPr>
              <a:t>      </a:t>
            </a:r>
            <a:r>
              <a:rPr lang="zh-TW" altLang="en-US" sz="2400" b="0" i="0" dirty="0">
                <a:solidFill>
                  <a:srgbClr val="333333"/>
                </a:solidFill>
                <a:effectLst/>
                <a:latin typeface="標楷體" panose="03000509000000000000" pitchFamily="65" charset="-120"/>
                <a:ea typeface="標楷體" panose="03000509000000000000" pitchFamily="65" charset="-120"/>
              </a:rPr>
              <a:t>社群媒體內容、</a:t>
            </a:r>
            <a:r>
              <a:rPr lang="zh-TW" altLang="en-US" sz="2400" b="0" i="0" dirty="0">
                <a:solidFill>
                  <a:srgbClr val="000000"/>
                </a:solidFill>
                <a:effectLst/>
                <a:latin typeface="標楷體" panose="03000509000000000000" pitchFamily="65" charset="-120"/>
                <a:ea typeface="標楷體" panose="03000509000000000000" pitchFamily="65" charset="-120"/>
              </a:rPr>
              <a:t>手機</a:t>
            </a:r>
            <a:r>
              <a:rPr lang="zh-TW" altLang="en-US" sz="2400" b="0" i="0" dirty="0">
                <a:solidFill>
                  <a:srgbClr val="333333"/>
                </a:solidFill>
                <a:effectLst/>
                <a:latin typeface="標楷體" panose="03000509000000000000" pitchFamily="65" charset="-120"/>
                <a:ea typeface="標楷體" panose="03000509000000000000" pitchFamily="65" charset="-120"/>
              </a:rPr>
              <a:t>記錄、金融記錄、位</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置</a:t>
            </a:r>
            <a:r>
              <a:rPr lang="zh-TW" altLang="en-US" sz="2400" b="0" i="0" dirty="0">
                <a:solidFill>
                  <a:srgbClr val="333333"/>
                </a:solidFill>
                <a:effectLst/>
                <a:latin typeface="標楷體" panose="03000509000000000000" pitchFamily="65" charset="-120"/>
                <a:ea typeface="標楷體" panose="03000509000000000000" pitchFamily="65" charset="-120"/>
              </a:rPr>
              <a:t>記錄</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zh-TW" altLang="en-US" sz="2400" b="0" i="0" dirty="0">
                <a:solidFill>
                  <a:srgbClr val="333333"/>
                </a:solidFill>
                <a:effectLst/>
                <a:latin typeface="標楷體" panose="03000509000000000000" pitchFamily="65" charset="-120"/>
                <a:ea typeface="標楷體" panose="03000509000000000000" pitchFamily="65" charset="-120"/>
              </a:rPr>
              <a:t>      連接</a:t>
            </a:r>
            <a:r>
              <a:rPr lang="zh-TW" altLang="en-US" sz="2400" b="0" i="0" dirty="0">
                <a:solidFill>
                  <a:srgbClr val="000000"/>
                </a:solidFill>
                <a:effectLst/>
                <a:latin typeface="標楷體" panose="03000509000000000000" pitchFamily="65" charset="-120"/>
                <a:ea typeface="標楷體" panose="03000509000000000000" pitchFamily="65" charset="-120"/>
              </a:rPr>
              <a:t>互聯網</a:t>
            </a:r>
            <a:r>
              <a:rPr lang="zh-TW" altLang="en-US" sz="2400" b="0" i="0" dirty="0">
                <a:solidFill>
                  <a:srgbClr val="333333"/>
                </a:solidFill>
                <a:effectLst/>
                <a:latin typeface="標楷體" panose="03000509000000000000" pitchFamily="65" charset="-120"/>
                <a:ea typeface="標楷體" panose="03000509000000000000" pitchFamily="65" charset="-120"/>
              </a:rPr>
              <a:t>的傳感器</a:t>
            </a:r>
            <a:r>
              <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(sensor)</a:t>
            </a:r>
            <a:r>
              <a:rPr lang="zh-TW" altLang="en-US" sz="2400" b="0" i="0" dirty="0">
                <a:solidFill>
                  <a:srgbClr val="333333"/>
                </a:solidFill>
                <a:effectLst/>
                <a:latin typeface="標楷體" panose="03000509000000000000" pitchFamily="65" charset="-120"/>
                <a:ea typeface="標楷體" panose="03000509000000000000" pitchFamily="65" charset="-120"/>
              </a:rPr>
              <a:t>捕獲的</a:t>
            </a:r>
            <a:r>
              <a:rPr lang="zh-TW" altLang="en-US" sz="2400" b="1" i="0" dirty="0">
                <a:solidFill>
                  <a:srgbClr val="333333"/>
                </a:solidFill>
                <a:effectLst/>
                <a:latin typeface="標楷體" panose="03000509000000000000" pitchFamily="65" charset="-120"/>
                <a:ea typeface="標楷體" panose="03000509000000000000" pitchFamily="65" charset="-120"/>
              </a:rPr>
              <a:t>物聯網</a:t>
            </a:r>
            <a:r>
              <a:rPr lang="zh-TW" altLang="en-US" sz="2400" b="0" i="0" dirty="0">
                <a:solidFill>
                  <a:srgbClr val="333333"/>
                </a:solidFill>
                <a:effectLst/>
                <a:latin typeface="標楷體" panose="03000509000000000000" pitchFamily="65" charset="-120"/>
                <a:ea typeface="標楷體" panose="03000509000000000000" pitchFamily="65" charset="-120"/>
              </a:rPr>
              <a:t>彙整數據</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FontTx/>
              <a:buNone/>
            </a:pPr>
            <a:r>
              <a:rPr lang="en-US" altLang="zh-TW" sz="2400" b="0" i="0" dirty="0">
                <a:solidFill>
                  <a:srgbClr val="000000"/>
                </a:solidFill>
                <a:effectLst/>
                <a:latin typeface="標楷體" panose="03000509000000000000" pitchFamily="65" charset="-120"/>
                <a:ea typeface="標楷體" panose="03000509000000000000" pitchFamily="65" charset="-120"/>
              </a:rPr>
              <a:t>/2020</a:t>
            </a:r>
            <a:r>
              <a:rPr lang="zh-TW" altLang="en-US" sz="2400" b="0" i="0" dirty="0">
                <a:solidFill>
                  <a:srgbClr val="000000"/>
                </a:solidFill>
                <a:effectLst/>
                <a:latin typeface="標楷體" panose="03000509000000000000" pitchFamily="65" charset="-120"/>
                <a:ea typeface="標楷體" panose="03000509000000000000" pitchFamily="65" charset="-120"/>
              </a:rPr>
              <a:t>年全球</a:t>
            </a:r>
            <a:r>
              <a:rPr lang="zh-TW" altLang="en-US" sz="2400" b="1" i="0" dirty="0">
                <a:solidFill>
                  <a:srgbClr val="000000"/>
                </a:solidFill>
                <a:effectLst/>
                <a:latin typeface="標楷體" panose="03000509000000000000" pitchFamily="65" charset="-120"/>
                <a:ea typeface="標楷體" panose="03000509000000000000" pitchFamily="65" charset="-120"/>
              </a:rPr>
              <a:t>互聯網</a:t>
            </a:r>
            <a:r>
              <a:rPr lang="zh-TW" altLang="en-US" sz="2400" b="0" i="0" dirty="0">
                <a:solidFill>
                  <a:srgbClr val="000000"/>
                </a:solidFill>
                <a:effectLst/>
                <a:latin typeface="標楷體" panose="03000509000000000000" pitchFamily="65" charset="-120"/>
                <a:ea typeface="標楷體" panose="03000509000000000000" pitchFamily="65" charset="-120"/>
              </a:rPr>
              <a:t>用戶</a:t>
            </a:r>
            <a:r>
              <a:rPr lang="en-US" altLang="zh-TW" sz="2400" b="0" i="0" dirty="0">
                <a:solidFill>
                  <a:srgbClr val="000000"/>
                </a:solidFill>
                <a:effectLst/>
                <a:latin typeface="標楷體" panose="03000509000000000000" pitchFamily="65" charset="-120"/>
                <a:ea typeface="標楷體" panose="03000509000000000000" pitchFamily="65" charset="-120"/>
              </a:rPr>
              <a:t>45.4</a:t>
            </a:r>
            <a:r>
              <a:rPr lang="zh-TW" altLang="en-US" sz="2400" b="0" i="0" dirty="0">
                <a:solidFill>
                  <a:srgbClr val="000000"/>
                </a:solidFill>
                <a:effectLst/>
                <a:latin typeface="標楷體" panose="03000509000000000000" pitchFamily="65" charset="-120"/>
                <a:ea typeface="標楷體" panose="03000509000000000000" pitchFamily="65" charset="-120"/>
              </a:rPr>
              <a:t>億</a:t>
            </a:r>
            <a:r>
              <a:rPr lang="en-US" altLang="zh-TW" sz="2400" b="0" i="0" dirty="0">
                <a:solidFill>
                  <a:srgbClr val="000000"/>
                </a:solidFill>
                <a:effectLst/>
                <a:latin typeface="標楷體" panose="03000509000000000000" pitchFamily="65" charset="-120"/>
                <a:ea typeface="標楷體" panose="03000509000000000000" pitchFamily="65" charset="-120"/>
              </a:rPr>
              <a:t>; </a:t>
            </a:r>
            <a:r>
              <a:rPr lang="zh-TW" altLang="en-US" sz="2400" b="0" i="0" dirty="0">
                <a:solidFill>
                  <a:srgbClr val="000000"/>
                </a:solidFill>
                <a:effectLst/>
                <a:latin typeface="標楷體" panose="03000509000000000000" pitchFamily="65" charset="-120"/>
                <a:ea typeface="標楷體" panose="03000509000000000000" pitchFamily="65" charset="-120"/>
              </a:rPr>
              <a:t>手機</a:t>
            </a:r>
            <a:r>
              <a:rPr lang="en-US" altLang="zh-TW" sz="2400" b="0" i="0" dirty="0">
                <a:solidFill>
                  <a:srgbClr val="000000"/>
                </a:solidFill>
                <a:effectLst/>
                <a:latin typeface="標楷體" panose="03000509000000000000" pitchFamily="65" charset="-120"/>
                <a:ea typeface="標楷體" panose="03000509000000000000" pitchFamily="65" charset="-120"/>
              </a:rPr>
              <a:t>51.9</a:t>
            </a:r>
            <a:r>
              <a:rPr lang="zh-TW" altLang="en-US" sz="2400" b="0" i="0" dirty="0">
                <a:solidFill>
                  <a:srgbClr val="000000"/>
                </a:solidFill>
                <a:effectLst/>
                <a:latin typeface="標楷體" panose="03000509000000000000" pitchFamily="65" charset="-120"/>
                <a:ea typeface="標楷體" panose="03000509000000000000" pitchFamily="65" charset="-120"/>
              </a:rPr>
              <a:t>億 </a:t>
            </a:r>
            <a:r>
              <a:rPr lang="en-US" altLang="zh-TW" sz="2400" b="0" i="0" dirty="0">
                <a:solidFill>
                  <a:srgbClr val="000000"/>
                </a:solidFill>
                <a:effectLst/>
                <a:latin typeface="標楷體" panose="03000509000000000000" pitchFamily="65" charset="-120"/>
                <a:ea typeface="標楷體" panose="03000509000000000000" pitchFamily="65" charset="-120"/>
              </a:rPr>
              <a:t>(</a:t>
            </a:r>
            <a:r>
              <a:rPr lang="zh-TW" altLang="en-US" sz="2400" b="0" i="0" dirty="0">
                <a:solidFill>
                  <a:srgbClr val="000000"/>
                </a:solidFill>
                <a:effectLst/>
                <a:latin typeface="標楷體" panose="03000509000000000000" pitchFamily="65" charset="-120"/>
                <a:ea typeface="標楷體" panose="03000509000000000000" pitchFamily="65" charset="-120"/>
              </a:rPr>
              <a:t>台</a:t>
            </a:r>
            <a:r>
              <a:rPr lang="en-US" altLang="zh-TW" sz="2400" b="0" i="0" dirty="0">
                <a:solidFill>
                  <a:srgbClr val="000000"/>
                </a:solidFill>
                <a:effectLst/>
                <a:latin typeface="標楷體" panose="03000509000000000000" pitchFamily="65" charset="-120"/>
                <a:ea typeface="標楷體" panose="03000509000000000000" pitchFamily="65" charset="-120"/>
              </a:rPr>
              <a:t>: 2025</a:t>
            </a:r>
            <a:r>
              <a:rPr lang="zh-TW" altLang="en-US" sz="2400" b="0" i="0" dirty="0">
                <a:solidFill>
                  <a:srgbClr val="000000"/>
                </a:solidFill>
                <a:effectLst/>
                <a:latin typeface="標楷體" panose="03000509000000000000" pitchFamily="65" charset="-120"/>
                <a:ea typeface="標楷體" panose="03000509000000000000" pitchFamily="65" charset="-120"/>
              </a:rPr>
              <a:t>萬</a:t>
            </a:r>
            <a:r>
              <a:rPr lang="en-US" altLang="zh-TW" sz="2400" b="0" i="0" dirty="0">
                <a:solidFill>
                  <a:srgbClr val="000000"/>
                </a:solidFill>
                <a:effectLst/>
                <a:latin typeface="標楷體" panose="03000509000000000000" pitchFamily="65" charset="-120"/>
                <a:ea typeface="標楷體" panose="03000509000000000000" pitchFamily="65" charset="-120"/>
              </a:rPr>
              <a:t>; 2800</a:t>
            </a:r>
            <a:r>
              <a:rPr lang="zh-TW" altLang="en-US" sz="2400" b="0" i="0" dirty="0">
                <a:solidFill>
                  <a:srgbClr val="000000"/>
                </a:solidFill>
                <a:effectLst/>
                <a:latin typeface="標楷體" panose="03000509000000000000" pitchFamily="65" charset="-120"/>
                <a:ea typeface="標楷體" panose="03000509000000000000" pitchFamily="65" charset="-120"/>
              </a:rPr>
              <a:t>萬</a:t>
            </a:r>
            <a:r>
              <a:rPr lang="en-US" altLang="zh-TW" sz="2400" b="0" i="0" dirty="0">
                <a:solidFill>
                  <a:srgbClr val="000000"/>
                </a:solidFill>
                <a:effectLst/>
                <a:latin typeface="標楷體" panose="03000509000000000000" pitchFamily="65" charset="-120"/>
                <a:ea typeface="標楷體" panose="03000509000000000000" pitchFamily="65" charset="-120"/>
              </a:rPr>
              <a:t>)</a:t>
            </a:r>
            <a:endParaRPr lang="en-US" altLang="zh-TW" sz="2400" dirty="0">
              <a:solidFill>
                <a:srgbClr val="000000"/>
              </a:solidFill>
              <a:latin typeface="標楷體" panose="03000509000000000000" pitchFamily="65" charset="-120"/>
              <a:ea typeface="標楷體" panose="03000509000000000000" pitchFamily="65" charset="-120"/>
            </a:endParaRPr>
          </a:p>
          <a:p>
            <a:pPr marL="0" indent="0">
              <a:buFontTx/>
              <a:buNone/>
            </a:pPr>
            <a:r>
              <a:rPr lang="en-US" altLang="zh-TW" sz="2400" b="0" i="0" dirty="0">
                <a:solidFill>
                  <a:srgbClr val="3A3A3A"/>
                </a:solidFill>
                <a:effectLst/>
                <a:latin typeface="標楷體" panose="03000509000000000000" pitchFamily="65" charset="-120"/>
                <a:ea typeface="標楷體" panose="03000509000000000000" pitchFamily="65" charset="-120"/>
              </a:rPr>
              <a:t>/</a:t>
            </a:r>
            <a:r>
              <a:rPr lang="zh-TW" altLang="en-US" sz="2400" b="0" i="0" dirty="0">
                <a:solidFill>
                  <a:srgbClr val="3A3A3A"/>
                </a:solidFill>
                <a:effectLst/>
                <a:latin typeface="標楷體" panose="03000509000000000000" pitchFamily="65" charset="-120"/>
                <a:ea typeface="標楷體" panose="03000509000000000000" pitchFamily="65" charset="-120"/>
              </a:rPr>
              <a:t>用戶平均每天上網</a:t>
            </a:r>
            <a:r>
              <a:rPr lang="en-US" altLang="zh-TW" sz="2400" b="0" i="0" dirty="0">
                <a:solidFill>
                  <a:srgbClr val="3A3A3A"/>
                </a:solidFill>
                <a:effectLst/>
                <a:latin typeface="標楷體" panose="03000509000000000000" pitchFamily="65" charset="-120"/>
                <a:ea typeface="標楷體" panose="03000509000000000000" pitchFamily="65" charset="-120"/>
              </a:rPr>
              <a:t>6:43, 1/3 </a:t>
            </a:r>
            <a:r>
              <a:rPr lang="zh-TW" altLang="en-US" sz="2400" b="0" i="0" dirty="0">
                <a:solidFill>
                  <a:srgbClr val="3A3A3A"/>
                </a:solidFill>
                <a:effectLst/>
                <a:latin typeface="標楷體" panose="03000509000000000000" pitchFamily="65" charset="-120"/>
                <a:ea typeface="標楷體" panose="03000509000000000000" pitchFamily="65" charset="-120"/>
              </a:rPr>
              <a:t>社</a:t>
            </a:r>
            <a:r>
              <a:rPr lang="zh-TW" altLang="en-US" sz="2400" b="0" i="0" dirty="0">
                <a:solidFill>
                  <a:srgbClr val="333333"/>
                </a:solidFill>
                <a:effectLst/>
                <a:latin typeface="標楷體" panose="03000509000000000000" pitchFamily="65" charset="-120"/>
                <a:ea typeface="標楷體" panose="03000509000000000000" pitchFamily="65" charset="-120"/>
              </a:rPr>
              <a:t>交</a:t>
            </a:r>
            <a:r>
              <a:rPr lang="zh-TW" altLang="en-US" sz="2400" b="0" i="0" dirty="0">
                <a:solidFill>
                  <a:srgbClr val="3A3A3A"/>
                </a:solidFill>
                <a:effectLst/>
                <a:latin typeface="標楷體" panose="03000509000000000000" pitchFamily="65" charset="-120"/>
                <a:ea typeface="標楷體" panose="03000509000000000000" pitchFamily="65" charset="-120"/>
              </a:rPr>
              <a:t>網站</a:t>
            </a:r>
            <a:r>
              <a:rPr lang="en-US" altLang="zh-TW" sz="2400" dirty="0">
                <a:solidFill>
                  <a:srgbClr val="3A3A3A"/>
                </a:solidFill>
                <a:latin typeface="標楷體" panose="03000509000000000000" pitchFamily="65" charset="-120"/>
                <a:ea typeface="標楷體" panose="03000509000000000000" pitchFamily="65" charset="-120"/>
              </a:rPr>
              <a:t> </a:t>
            </a:r>
            <a:r>
              <a:rPr lang="en-US" altLang="zh-TW" sz="2400" b="0" i="0" dirty="0">
                <a:solidFill>
                  <a:srgbClr val="3A3A3A"/>
                </a:solidFill>
                <a:effectLst/>
                <a:latin typeface="標楷體" panose="03000509000000000000" pitchFamily="65" charset="-120"/>
                <a:ea typeface="標楷體" panose="03000509000000000000" pitchFamily="65" charset="-120"/>
              </a:rPr>
              <a:t>(</a:t>
            </a:r>
            <a:r>
              <a:rPr lang="zh-TW" altLang="en-US" sz="2400" b="0" i="0" dirty="0">
                <a:solidFill>
                  <a:srgbClr val="3A3A3A"/>
                </a:solidFill>
                <a:effectLst/>
                <a:latin typeface="標楷體" panose="03000509000000000000" pitchFamily="65" charset="-120"/>
                <a:ea typeface="標楷體" panose="03000509000000000000" pitchFamily="65" charset="-120"/>
              </a:rPr>
              <a:t>台</a:t>
            </a:r>
            <a:r>
              <a:rPr lang="en-US" altLang="zh-TW" sz="2400" b="0" i="0" dirty="0">
                <a:solidFill>
                  <a:srgbClr val="3A3A3A"/>
                </a:solidFill>
                <a:effectLst/>
                <a:latin typeface="標楷體" panose="03000509000000000000" pitchFamily="65" charset="-120"/>
                <a:ea typeface="標楷體" panose="03000509000000000000" pitchFamily="65" charset="-120"/>
              </a:rPr>
              <a:t>: </a:t>
            </a:r>
            <a:r>
              <a:rPr lang="zh-TW" altLang="en-US" sz="2400" b="0" i="0" dirty="0">
                <a:solidFill>
                  <a:srgbClr val="3A3A3A"/>
                </a:solidFill>
                <a:effectLst/>
                <a:latin typeface="標楷體" panose="03000509000000000000" pitchFamily="65" charset="-120"/>
                <a:ea typeface="標楷體" panose="03000509000000000000" pitchFamily="65" charset="-120"/>
              </a:rPr>
              <a:t>平均</a:t>
            </a:r>
            <a:r>
              <a:rPr lang="en-US" altLang="zh-TW" sz="2400" b="0" i="0" dirty="0">
                <a:solidFill>
                  <a:srgbClr val="3A3A3A"/>
                </a:solidFill>
                <a:effectLst/>
                <a:latin typeface="標楷體" panose="03000509000000000000" pitchFamily="65" charset="-120"/>
                <a:ea typeface="標楷體" panose="03000509000000000000" pitchFamily="65" charset="-120"/>
              </a:rPr>
              <a:t>7:57, </a:t>
            </a:r>
            <a:r>
              <a:rPr lang="zh-TW" altLang="en-US" sz="2400" b="0" i="0" dirty="0">
                <a:solidFill>
                  <a:srgbClr val="3A3A3A"/>
                </a:solidFill>
                <a:effectLst/>
                <a:latin typeface="標楷體" panose="03000509000000000000" pitchFamily="65" charset="-120"/>
                <a:ea typeface="標楷體" panose="03000509000000000000" pitchFamily="65" charset="-120"/>
              </a:rPr>
              <a:t>名列第</a:t>
            </a:r>
            <a:r>
              <a:rPr lang="en-US" altLang="zh-TW" sz="2400" b="0" i="0" dirty="0">
                <a:solidFill>
                  <a:srgbClr val="3A3A3A"/>
                </a:solidFill>
                <a:effectLst/>
                <a:latin typeface="標楷體" panose="03000509000000000000" pitchFamily="65" charset="-120"/>
                <a:ea typeface="標楷體" panose="03000509000000000000" pitchFamily="65" charset="-120"/>
              </a:rPr>
              <a:t>10)</a:t>
            </a:r>
          </a:p>
          <a:p>
            <a:pPr marL="0" indent="0">
              <a:buNone/>
            </a:pPr>
            <a:r>
              <a:rPr lang="en-US" altLang="zh-TW" sz="2400" b="0" i="0" dirty="0">
                <a:solidFill>
                  <a:srgbClr val="333333"/>
                </a:solidFill>
                <a:effectLst/>
                <a:latin typeface="標楷體" panose="03000509000000000000" pitchFamily="65" charset="-120"/>
                <a:ea typeface="標楷體" panose="03000509000000000000" pitchFamily="65" charset="-120"/>
              </a:rPr>
              <a:t>/</a:t>
            </a:r>
            <a:r>
              <a:rPr lang="zh-TW" altLang="en-US" sz="2400" b="1" i="0" dirty="0">
                <a:solidFill>
                  <a:srgbClr val="333333"/>
                </a:solidFill>
                <a:effectLst/>
                <a:latin typeface="標楷體" panose="03000509000000000000" pitchFamily="65" charset="-120"/>
                <a:ea typeface="標楷體" panose="03000509000000000000" pitchFamily="65" charset="-120"/>
              </a:rPr>
              <a:t>互聯網</a:t>
            </a:r>
            <a:r>
              <a:rPr lang="zh-TW" altLang="en-US" sz="2400" b="0" i="0" dirty="0">
                <a:solidFill>
                  <a:srgbClr val="333333"/>
                </a:solidFill>
                <a:effectLst/>
                <a:latin typeface="標楷體" panose="03000509000000000000" pitchFamily="65" charset="-120"/>
                <a:ea typeface="標楷體" panose="03000509000000000000" pitchFamily="65" charset="-120"/>
              </a:rPr>
              <a:t>平均每分</a:t>
            </a:r>
            <a:r>
              <a:rPr lang="en-US" altLang="zh-TW" sz="2400" b="0" i="0" dirty="0">
                <a:solidFill>
                  <a:srgbClr val="333333"/>
                </a:solidFill>
                <a:effectLst/>
                <a:latin typeface="標楷體" panose="03000509000000000000" pitchFamily="65" charset="-120"/>
                <a:ea typeface="標楷體" panose="03000509000000000000" pitchFamily="65" charset="-120"/>
              </a:rPr>
              <a:t>:380</a:t>
            </a:r>
            <a:r>
              <a:rPr lang="zh-TW" altLang="en-US" sz="2400" b="0" i="0" dirty="0">
                <a:solidFill>
                  <a:srgbClr val="333333"/>
                </a:solidFill>
                <a:effectLst/>
                <a:latin typeface="標楷體" panose="03000509000000000000" pitchFamily="65" charset="-120"/>
                <a:ea typeface="標楷體" panose="03000509000000000000" pitchFamily="65" charset="-120"/>
              </a:rPr>
              <a:t>萬次</a:t>
            </a:r>
            <a:r>
              <a:rPr lang="en-US" altLang="zh-TW" sz="2400" b="0" i="0" dirty="0">
                <a:solidFill>
                  <a:srgbClr val="333333"/>
                </a:solidFill>
                <a:effectLst/>
                <a:latin typeface="標楷體" panose="03000509000000000000" pitchFamily="65" charset="-120"/>
                <a:ea typeface="標楷體" panose="03000509000000000000" pitchFamily="65" charset="-120"/>
              </a:rPr>
              <a:t>Google</a:t>
            </a:r>
            <a:r>
              <a:rPr lang="zh-TW" altLang="en-US" sz="2400" b="0" i="0" dirty="0">
                <a:solidFill>
                  <a:srgbClr val="333333"/>
                </a:solidFill>
                <a:effectLst/>
                <a:latin typeface="標楷體" panose="03000509000000000000" pitchFamily="65" charset="-120"/>
                <a:ea typeface="標楷體" panose="03000509000000000000" pitchFamily="65" charset="-120"/>
              </a:rPr>
              <a:t>搜尋</a:t>
            </a:r>
            <a:r>
              <a:rPr lang="en-US" altLang="zh-TW" sz="2400" b="0" i="0" dirty="0">
                <a:solidFill>
                  <a:srgbClr val="333333"/>
                </a:solidFill>
                <a:effectLst/>
                <a:latin typeface="標楷體" panose="03000509000000000000" pitchFamily="65" charset="-120"/>
                <a:ea typeface="標楷體" panose="03000509000000000000" pitchFamily="65" charset="-120"/>
              </a:rPr>
              <a:t>, 100</a:t>
            </a:r>
            <a:r>
              <a:rPr lang="zh-TW" altLang="en-US" sz="2400" b="0" i="0" dirty="0">
                <a:solidFill>
                  <a:srgbClr val="333333"/>
                </a:solidFill>
                <a:effectLst/>
                <a:latin typeface="標楷體" panose="03000509000000000000" pitchFamily="65" charset="-120"/>
                <a:ea typeface="標楷體" panose="03000509000000000000" pitchFamily="65" charset="-120"/>
              </a:rPr>
              <a:t>萬次登</a:t>
            </a:r>
            <a:r>
              <a:rPr lang="zh-TW" altLang="en-US" sz="2400" b="0" i="0" dirty="0">
                <a:solidFill>
                  <a:srgbClr val="000000"/>
                </a:solidFill>
                <a:effectLst/>
                <a:latin typeface="標楷體" panose="03000509000000000000" pitchFamily="65" charset="-120"/>
                <a:ea typeface="標楷體" panose="03000509000000000000" pitchFamily="65" charset="-120"/>
              </a:rPr>
              <a:t>錄</a:t>
            </a:r>
            <a:r>
              <a:rPr lang="zh-TW" altLang="en-US" sz="2400" b="0" i="0" dirty="0">
                <a:solidFill>
                  <a:srgbClr val="333333"/>
                </a:solidFill>
                <a:effectLst/>
                <a:latin typeface="標楷體" panose="03000509000000000000" pitchFamily="65" charset="-120"/>
                <a:ea typeface="標楷體" panose="03000509000000000000" pitchFamily="65" charset="-120"/>
              </a:rPr>
              <a:t>臉書 </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zh-TW" altLang="en-US" sz="2400" dirty="0">
                <a:solidFill>
                  <a:srgbClr val="333333"/>
                </a:solidFill>
                <a:latin typeface="標楷體" panose="03000509000000000000" pitchFamily="65" charset="-120"/>
                <a:ea typeface="標楷體" panose="03000509000000000000" pitchFamily="65" charset="-120"/>
              </a:rPr>
              <a:t> </a:t>
            </a:r>
            <a:r>
              <a:rPr lang="en-US" altLang="zh-TW" sz="2400" b="0" i="0" dirty="0">
                <a:solidFill>
                  <a:srgbClr val="333333"/>
                </a:solidFill>
                <a:effectLst/>
                <a:latin typeface="標楷體" panose="03000509000000000000" pitchFamily="65" charset="-120"/>
                <a:ea typeface="標楷體" panose="03000509000000000000" pitchFamily="65" charset="-120"/>
              </a:rPr>
              <a:t>               450</a:t>
            </a:r>
            <a:r>
              <a:rPr lang="zh-TW" altLang="en-US" sz="2400" b="0" i="0" dirty="0">
                <a:solidFill>
                  <a:srgbClr val="333333"/>
                </a:solidFill>
                <a:effectLst/>
                <a:latin typeface="標楷體" panose="03000509000000000000" pitchFamily="65" charset="-120"/>
                <a:ea typeface="標楷體" panose="03000509000000000000" pitchFamily="65" charset="-120"/>
              </a:rPr>
              <a:t>萬次看</a:t>
            </a:r>
            <a:r>
              <a:rPr lang="en-US" altLang="zh-TW" sz="2400" b="0" i="0" dirty="0">
                <a:solidFill>
                  <a:srgbClr val="333333"/>
                </a:solidFill>
                <a:effectLst/>
                <a:latin typeface="標楷體" panose="03000509000000000000" pitchFamily="65" charset="-120"/>
                <a:ea typeface="標楷體" panose="03000509000000000000" pitchFamily="65" charset="-120"/>
              </a:rPr>
              <a:t>YouTube</a:t>
            </a:r>
            <a:r>
              <a:rPr lang="zh-TW" altLang="en-US" sz="2400" b="0" i="0" dirty="0">
                <a:solidFill>
                  <a:srgbClr val="333333"/>
                </a:solidFill>
                <a:effectLst/>
                <a:latin typeface="標楷體" panose="03000509000000000000" pitchFamily="65" charset="-120"/>
                <a:ea typeface="標楷體" panose="03000509000000000000" pitchFamily="65" charset="-120"/>
              </a:rPr>
              <a:t>視頻</a:t>
            </a:r>
            <a:r>
              <a:rPr lang="en-US" altLang="zh-TW" sz="2400" b="0" i="0" dirty="0">
                <a:solidFill>
                  <a:srgbClr val="333333"/>
                </a:solidFill>
                <a:effectLst/>
                <a:latin typeface="標楷體" panose="03000509000000000000" pitchFamily="65" charset="-120"/>
                <a:ea typeface="標楷體" panose="03000509000000000000" pitchFamily="65" charset="-120"/>
              </a:rPr>
              <a:t>, 1.88</a:t>
            </a:r>
            <a:r>
              <a:rPr lang="zh-TW" altLang="en-US" sz="2400" b="0" i="0" dirty="0">
                <a:solidFill>
                  <a:srgbClr val="333333"/>
                </a:solidFill>
                <a:effectLst/>
                <a:latin typeface="標楷體" panose="03000509000000000000" pitchFamily="65" charset="-120"/>
                <a:ea typeface="標楷體" panose="03000509000000000000" pitchFamily="65" charset="-120"/>
              </a:rPr>
              <a:t>億伊媚爾被送出</a:t>
            </a: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endParaRPr lang="en-US" altLang="zh-TW" sz="2400" b="0" i="0" dirty="0">
              <a:solidFill>
                <a:srgbClr val="333333"/>
              </a:solidFill>
              <a:effectLst/>
              <a:latin typeface="標楷體" panose="03000509000000000000" pitchFamily="65" charset="-120"/>
              <a:ea typeface="標楷體" panose="03000509000000000000" pitchFamily="65" charset="-120"/>
            </a:endParaRPr>
          </a:p>
          <a:p>
            <a:pPr marL="0" indent="0">
              <a:buNone/>
            </a:pPr>
            <a:r>
              <a:rPr lang="en-US" altLang="zh-TW" sz="2400" dirty="0">
                <a:solidFill>
                  <a:srgbClr val="333333"/>
                </a:solidFill>
                <a:latin typeface="標楷體" panose="03000509000000000000" pitchFamily="65" charset="-120"/>
                <a:ea typeface="標楷體" panose="03000509000000000000" pitchFamily="65" charset="-120"/>
                <a:cs typeface="Arial" panose="020B0604020202020204" pitchFamily="34" charset="0"/>
              </a:rPr>
              <a:t>/</a:t>
            </a:r>
            <a:r>
              <a:rPr lang="zh-TW" altLang="en-US" sz="2400" dirty="0">
                <a:solidFill>
                  <a:srgbClr val="333333"/>
                </a:solidFill>
                <a:latin typeface="標楷體" panose="03000509000000000000" pitchFamily="65" charset="-120"/>
                <a:ea typeface="標楷體" panose="03000509000000000000" pitchFamily="65" charset="-120"/>
                <a:cs typeface="Arial" panose="020B0604020202020204" pitchFamily="34" charset="0"/>
              </a:rPr>
              <a:t>以上</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設施</a:t>
            </a:r>
            <a:r>
              <a:rPr lang="zh-TW" altLang="en-US"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活動正快速產生海量</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 </a:t>
            </a:r>
            <a:r>
              <a:rPr lang="en-US" altLang="zh-TW" sz="2400" b="1"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zh-TW" altLang="en-US" sz="2400" dirty="0">
                <a:solidFill>
                  <a:srgbClr val="000000"/>
                </a:solidFill>
                <a:latin typeface="標楷體" panose="03000509000000000000" pitchFamily="65" charset="-120"/>
                <a:ea typeface="標楷體" panose="03000509000000000000" pitchFamily="65" charset="-120"/>
                <a:cs typeface="Arial" panose="020B0604020202020204" pitchFamily="34" charset="0"/>
              </a:rPr>
              <a:t>各</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領域都經歷</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zh-TW" altLang="en-US" sz="2400" dirty="0">
                <a:latin typeface="標楷體" panose="03000509000000000000" pitchFamily="65" charset="-120"/>
                <a:ea typeface="標楷體" panose="03000509000000000000" pitchFamily="65" charset="-120"/>
              </a:rPr>
              <a:t>大</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爆炸</a:t>
            </a:r>
            <a:endPar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solidFill>
                  <a:srgbClr val="333333"/>
                </a:solidFill>
                <a:latin typeface="標楷體" panose="03000509000000000000" pitchFamily="65" charset="-120"/>
                <a:ea typeface="標楷體" panose="03000509000000000000" pitchFamily="65" charset="-120"/>
                <a:cs typeface="Arial" panose="020B0604020202020204" pitchFamily="34" charset="0"/>
              </a:rPr>
              <a:t>/</a:t>
            </a:r>
            <a:r>
              <a:rPr lang="zh-TW" altLang="en-US" sz="2400" dirty="0">
                <a:latin typeface="標楷體" panose="03000509000000000000" pitchFamily="65" charset="-120"/>
                <a:ea typeface="標楷體" panose="03000509000000000000" pitchFamily="65" charset="-120"/>
              </a:rPr>
              <a:t>大數據元年 ＝ </a:t>
            </a:r>
            <a:r>
              <a:rPr lang="en-US" altLang="zh-TW" sz="2400" dirty="0">
                <a:latin typeface="標楷體" panose="03000509000000000000" pitchFamily="65" charset="-120"/>
                <a:ea typeface="標楷體" panose="03000509000000000000" pitchFamily="65" charset="-120"/>
              </a:rPr>
              <a:t>2012</a:t>
            </a:r>
            <a:endPar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CN" sz="2400" dirty="0">
                <a:latin typeface="標楷體" panose="03000509000000000000" pitchFamily="65" charset="-120"/>
                <a:ea typeface="標楷體" panose="03000509000000000000" pitchFamily="65" charset="-120"/>
              </a:rPr>
              <a:t>          </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7871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標題 1">
            <a:extLst>
              <a:ext uri="{FF2B5EF4-FFF2-40B4-BE49-F238E27FC236}">
                <a16:creationId xmlns:a16="http://schemas.microsoft.com/office/drawing/2014/main" id="{CD6461EC-C796-4D9D-8A7A-1976CA5D02E8}"/>
              </a:ext>
            </a:extLst>
          </p:cNvPr>
          <p:cNvSpPr>
            <a:spLocks noGrp="1"/>
          </p:cNvSpPr>
          <p:nvPr>
            <p:ph type="title"/>
          </p:nvPr>
        </p:nvSpPr>
        <p:spPr>
          <a:xfrm>
            <a:off x="5382" y="-901072"/>
            <a:ext cx="9252520" cy="1440159"/>
          </a:xfrm>
        </p:spPr>
        <p:txBody>
          <a:bodyPr/>
          <a:lstStyle/>
          <a:p>
            <a:pPr algn="ctr"/>
            <a:br>
              <a:rPr lang="en-US" altLang="zh-TW" sz="2800" dirty="0">
                <a:latin typeface="標楷體" panose="03000509000000000000" pitchFamily="65" charset="-120"/>
                <a:ea typeface="標楷體" panose="03000509000000000000" pitchFamily="65" charset="-120"/>
              </a:rPr>
            </a:br>
            <a:r>
              <a:rPr lang="en-US" altLang="zh-TW" sz="2800" dirty="0">
                <a:latin typeface="標楷體" panose="03000509000000000000" pitchFamily="65" charset="-120"/>
                <a:ea typeface="標楷體" panose="03000509000000000000" pitchFamily="65" charset="-120"/>
              </a:rPr>
              <a:t> </a:t>
            </a:r>
            <a:br>
              <a:rPr lang="en-US" altLang="zh-TW" dirty="0"/>
            </a:br>
            <a:endParaRPr lang="zh-TW" altLang="en-US" sz="3200" b="1" dirty="0"/>
          </a:p>
        </p:txBody>
      </p:sp>
      <p:sp>
        <p:nvSpPr>
          <p:cNvPr id="142339" name="內容版面配置區 2">
            <a:extLst>
              <a:ext uri="{FF2B5EF4-FFF2-40B4-BE49-F238E27FC236}">
                <a16:creationId xmlns:a16="http://schemas.microsoft.com/office/drawing/2014/main" id="{000B8F72-C975-4C4B-8C29-2A756A1102D7}"/>
              </a:ext>
            </a:extLst>
          </p:cNvPr>
          <p:cNvSpPr>
            <a:spLocks noGrp="1"/>
          </p:cNvSpPr>
          <p:nvPr>
            <p:ph idx="1"/>
          </p:nvPr>
        </p:nvSpPr>
        <p:spPr>
          <a:xfrm>
            <a:off x="0" y="-204023"/>
            <a:ext cx="9240314" cy="6449247"/>
          </a:xfrm>
        </p:spPr>
        <p:txBody>
          <a:bodyPr/>
          <a:lstStyle/>
          <a:p>
            <a:pPr marL="0" indent="0">
              <a:buFontTx/>
              <a:buNone/>
            </a:pPr>
            <a:br>
              <a:rPr lang="en-US" altLang="zh-TW" sz="1400" dirty="0">
                <a:latin typeface="標楷體" panose="03000509000000000000" pitchFamily="65" charset="-120"/>
                <a:ea typeface="標楷體" panose="03000509000000000000" pitchFamily="65" charset="-120"/>
              </a:rPr>
            </a:br>
            <a:r>
              <a:rPr lang="en-US"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400" dirty="0">
                <a:latin typeface="標楷體" panose="03000509000000000000" pitchFamily="65" charset="-120"/>
                <a:ea typeface="標楷體" panose="03000509000000000000" pitchFamily="65" charset="-120"/>
              </a:rPr>
              <a:t>電腦容量</a:t>
            </a:r>
            <a:r>
              <a:rPr lang="en-US" altLang="zh-TW" sz="2400" dirty="0">
                <a:latin typeface="標楷體" panose="03000509000000000000" pitchFamily="65" charset="-120"/>
                <a:ea typeface="標楷體" panose="03000509000000000000" pitchFamily="65" charset="-120"/>
              </a:rPr>
              <a:t>:MB &lt; GB &lt; TB &lt; PB &lt; EB &lt; ZB &lt; YB </a:t>
            </a:r>
            <a:r>
              <a:rPr lang="en-US" altLang="zh-TW" sz="1200" dirty="0">
                <a:latin typeface="標楷體" panose="03000509000000000000" pitchFamily="65" charset="-120"/>
                <a:ea typeface="標楷體" panose="03000509000000000000" pitchFamily="65" charset="-120"/>
              </a:rPr>
              <a:t>(Tera</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Peta</a:t>
            </a:r>
            <a:r>
              <a:rPr lang="zh-TW" altLang="en-US" sz="1200" dirty="0">
                <a:latin typeface="標楷體" panose="03000509000000000000" pitchFamily="65" charset="-120"/>
                <a:ea typeface="標楷體" panose="03000509000000000000" pitchFamily="65" charset="-120"/>
              </a:rPr>
              <a:t>  </a:t>
            </a:r>
            <a:r>
              <a:rPr lang="en-US" altLang="zh-TW" sz="1200" dirty="0" err="1">
                <a:latin typeface="標楷體" panose="03000509000000000000" pitchFamily="65" charset="-120"/>
                <a:ea typeface="標楷體" panose="03000509000000000000" pitchFamily="65" charset="-120"/>
              </a:rPr>
              <a:t>Exa</a:t>
            </a:r>
            <a:r>
              <a:rPr lang="zh-TW" altLang="en-US" sz="1200" dirty="0">
                <a:latin typeface="標楷體" panose="03000509000000000000" pitchFamily="65" charset="-120"/>
                <a:ea typeface="標楷體" panose="03000509000000000000" pitchFamily="65" charset="-120"/>
              </a:rPr>
              <a:t>  </a:t>
            </a:r>
            <a:r>
              <a:rPr lang="en-US" altLang="zh-TW" sz="1200" dirty="0">
                <a:latin typeface="標楷體" panose="03000509000000000000" pitchFamily="65" charset="-120"/>
                <a:ea typeface="標楷體" panose="03000509000000000000" pitchFamily="65" charset="-120"/>
              </a:rPr>
              <a:t>Zetta</a:t>
            </a:r>
            <a:r>
              <a:rPr lang="zh-TW" altLang="en-US" sz="1200" dirty="0">
                <a:latin typeface="標楷體" panose="03000509000000000000" pitchFamily="65" charset="-120"/>
                <a:ea typeface="標楷體" panose="03000509000000000000" pitchFamily="65" charset="-120"/>
              </a:rPr>
              <a:t>  </a:t>
            </a:r>
            <a:r>
              <a:rPr lang="en-US" altLang="zh-TW" sz="1200" dirty="0" err="1">
                <a:latin typeface="標楷體" panose="03000509000000000000" pitchFamily="65" charset="-120"/>
                <a:ea typeface="標楷體" panose="03000509000000000000" pitchFamily="65" charset="-120"/>
              </a:rPr>
              <a:t>Yotta</a:t>
            </a:r>
            <a:r>
              <a:rPr lang="en-US" altLang="zh-TW" sz="1200" dirty="0">
                <a:latin typeface="標楷體" panose="03000509000000000000" pitchFamily="65" charset="-120"/>
                <a:ea typeface="標楷體" panose="03000509000000000000" pitchFamily="65" charset="-120"/>
              </a:rPr>
              <a:t>)</a:t>
            </a:r>
          </a:p>
          <a:p>
            <a:pPr marL="0" indent="0">
              <a:buFontTx/>
              <a:buNone/>
            </a:pPr>
            <a:endParaRPr lang="en-US" altLang="zh-TW" sz="14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endParaRPr>
          </a:p>
          <a:p>
            <a:pPr marL="0" indent="0">
              <a:buFontTx/>
              <a:buNone/>
            </a:pPr>
            <a:r>
              <a:rPr lang="en-US" altLang="zh-CN" sz="2400" dirty="0">
                <a:latin typeface="標楷體" panose="03000509000000000000" pitchFamily="65" charset="-120"/>
                <a:ea typeface="標楷體" panose="03000509000000000000" pitchFamily="65" charset="-120"/>
              </a:rPr>
              <a:t>   /</a:t>
            </a:r>
            <a:r>
              <a:rPr lang="zh-CN" altLang="en-US" sz="2400" dirty="0">
                <a:latin typeface="標楷體" panose="03000509000000000000" pitchFamily="65" charset="-120"/>
                <a:ea typeface="標楷體" panose="03000509000000000000" pitchFamily="65" charset="-120"/>
              </a:rPr>
              <a:t>一首音樂 ≈ </a:t>
            </a:r>
            <a:r>
              <a:rPr lang="en-US" altLang="zh-CN" sz="2400" dirty="0">
                <a:latin typeface="標楷體" panose="03000509000000000000" pitchFamily="65" charset="-120"/>
                <a:ea typeface="標楷體" panose="03000509000000000000" pitchFamily="65" charset="-120"/>
              </a:rPr>
              <a:t>4 </a:t>
            </a:r>
            <a:r>
              <a:rPr lang="zh-CN" altLang="en-US" sz="2400" dirty="0">
                <a:latin typeface="標楷體" panose="03000509000000000000" pitchFamily="65" charset="-120"/>
                <a:ea typeface="標楷體" panose="03000509000000000000" pitchFamily="65" charset="-120"/>
              </a:rPr>
              <a:t>Ｍ</a:t>
            </a:r>
            <a:r>
              <a:rPr lang="en-US" altLang="zh-CN" sz="2400" dirty="0">
                <a:latin typeface="標楷體" panose="03000509000000000000" pitchFamily="65" charset="-120"/>
                <a:ea typeface="標楷體" panose="03000509000000000000" pitchFamily="65" charset="-120"/>
              </a:rPr>
              <a:t>B;    </a:t>
            </a:r>
            <a:r>
              <a:rPr lang="zh-CN" altLang="en-US" sz="2400" dirty="0">
                <a:latin typeface="標楷體" panose="03000509000000000000" pitchFamily="65" charset="-120"/>
                <a:ea typeface="標楷體" panose="03000509000000000000" pitchFamily="65" charset="-120"/>
              </a:rPr>
              <a:t>一部電影 ≈ </a:t>
            </a:r>
            <a:r>
              <a:rPr lang="en-US" altLang="zh-CN" sz="2400" dirty="0">
                <a:latin typeface="標楷體" panose="03000509000000000000" pitchFamily="65" charset="-120"/>
                <a:ea typeface="標楷體" panose="03000509000000000000" pitchFamily="65" charset="-120"/>
              </a:rPr>
              <a:t>1 </a:t>
            </a:r>
            <a:r>
              <a:rPr lang="zh-CN" altLang="en-US" sz="2400" dirty="0">
                <a:latin typeface="標楷體" panose="03000509000000000000" pitchFamily="65" charset="-120"/>
                <a:ea typeface="標楷體" panose="03000509000000000000" pitchFamily="65" charset="-120"/>
              </a:rPr>
              <a:t>Ｇ</a:t>
            </a:r>
            <a:r>
              <a:rPr lang="en-US" altLang="zh-CN" sz="2400" dirty="0">
                <a:latin typeface="標楷體" panose="03000509000000000000" pitchFamily="65" charset="-120"/>
                <a:ea typeface="標楷體" panose="03000509000000000000" pitchFamily="65" charset="-120"/>
              </a:rPr>
              <a:t>B</a:t>
            </a:r>
          </a:p>
          <a:p>
            <a:pPr marL="0" indent="0">
              <a:buFontTx/>
              <a:buNone/>
            </a:pPr>
            <a:r>
              <a:rPr lang="en-US" altLang="zh-CN" sz="2400" dirty="0">
                <a:latin typeface="標楷體" panose="03000509000000000000" pitchFamily="65" charset="-120"/>
                <a:ea typeface="標楷體" panose="03000509000000000000" pitchFamily="65" charset="-120"/>
              </a:rPr>
              <a:t>   /</a:t>
            </a:r>
            <a:r>
              <a:rPr lang="zh-CN" altLang="en-US" sz="2400" dirty="0">
                <a:latin typeface="標楷體" panose="03000509000000000000" pitchFamily="65" charset="-120"/>
                <a:ea typeface="標楷體" panose="03000509000000000000" pitchFamily="65" charset="-120"/>
              </a:rPr>
              <a:t>一普通圖書館藏書 ≈ </a:t>
            </a:r>
            <a:r>
              <a:rPr lang="en-US" altLang="zh-CN" sz="2400" dirty="0">
                <a:latin typeface="標楷體" panose="03000509000000000000" pitchFamily="65" charset="-120"/>
                <a:ea typeface="標楷體" panose="03000509000000000000" pitchFamily="65" charset="-120"/>
              </a:rPr>
              <a:t>1 </a:t>
            </a:r>
            <a:r>
              <a:rPr lang="zh-CN" altLang="en-US" sz="2400" dirty="0">
                <a:latin typeface="標楷體" panose="03000509000000000000" pitchFamily="65" charset="-120"/>
                <a:ea typeface="標楷體" panose="03000509000000000000" pitchFamily="65" charset="-120"/>
              </a:rPr>
              <a:t>Ｔ</a:t>
            </a:r>
            <a:r>
              <a:rPr lang="en-US" altLang="zh-CN" sz="2400" dirty="0">
                <a:latin typeface="標楷體" panose="03000509000000000000" pitchFamily="65" charset="-120"/>
                <a:ea typeface="標楷體" panose="03000509000000000000" pitchFamily="65" charset="-120"/>
              </a:rPr>
              <a:t>B </a:t>
            </a:r>
            <a:r>
              <a:rPr lang="zh-CN" altLang="en-US" sz="2400" dirty="0">
                <a:latin typeface="標楷體" panose="03000509000000000000" pitchFamily="65" charset="-120"/>
                <a:ea typeface="標楷體" panose="03000509000000000000" pitchFamily="65" charset="-120"/>
              </a:rPr>
              <a:t>≈ </a:t>
            </a:r>
            <a:r>
              <a:rPr lang="en-US" altLang="zh-CN" sz="2400" dirty="0">
                <a:latin typeface="標楷體" panose="03000509000000000000" pitchFamily="65" charset="-120"/>
                <a:ea typeface="標楷體" panose="03000509000000000000" pitchFamily="65" charset="-120"/>
              </a:rPr>
              <a:t>1024 </a:t>
            </a:r>
            <a:r>
              <a:rPr lang="zh-CN" altLang="en-US" sz="2400" dirty="0">
                <a:latin typeface="標楷體" panose="03000509000000000000" pitchFamily="65" charset="-120"/>
                <a:ea typeface="標楷體" panose="03000509000000000000" pitchFamily="65" charset="-120"/>
              </a:rPr>
              <a:t>部電影</a:t>
            </a:r>
            <a:endParaRPr lang="en-US" altLang="zh-CN" sz="2400" dirty="0">
              <a:latin typeface="標楷體" panose="03000509000000000000" pitchFamily="65" charset="-120"/>
              <a:ea typeface="標楷體" panose="03000509000000000000" pitchFamily="65" charset="-120"/>
            </a:endParaRPr>
          </a:p>
          <a:p>
            <a:pPr marL="0" indent="0">
              <a:buFontTx/>
              <a:buNone/>
            </a:pPr>
            <a:r>
              <a:rPr lang="en-US" altLang="zh-CN"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美國國會</a:t>
            </a:r>
            <a:r>
              <a:rPr lang="zh-CN" altLang="en-US" sz="2400" dirty="0">
                <a:latin typeface="標楷體" panose="03000509000000000000" pitchFamily="65" charset="-120"/>
                <a:ea typeface="標楷體" panose="03000509000000000000" pitchFamily="65" charset="-120"/>
              </a:rPr>
              <a:t>圖書館藏書 ≈ </a:t>
            </a:r>
            <a:r>
              <a:rPr lang="en-US" altLang="zh-CN" sz="2400" dirty="0">
                <a:latin typeface="標楷體" panose="03000509000000000000" pitchFamily="65" charset="-120"/>
                <a:ea typeface="標楷體" panose="03000509000000000000" pitchFamily="65" charset="-120"/>
              </a:rPr>
              <a:t>235 TB (2011</a:t>
            </a:r>
            <a:r>
              <a:rPr lang="zh-TW" altLang="en-US" sz="2400" dirty="0">
                <a:latin typeface="標楷體" panose="03000509000000000000" pitchFamily="65" charset="-120"/>
                <a:ea typeface="標楷體" panose="03000509000000000000" pitchFamily="65" charset="-120"/>
              </a:rPr>
              <a:t>年</a:t>
            </a:r>
            <a:r>
              <a:rPr lang="en-US" altLang="zh-TW" sz="2400" dirty="0">
                <a:latin typeface="標楷體" panose="03000509000000000000" pitchFamily="65" charset="-120"/>
                <a:ea typeface="標楷體" panose="03000509000000000000" pitchFamily="65" charset="-120"/>
              </a:rPr>
              <a:t>)</a:t>
            </a:r>
          </a:p>
          <a:p>
            <a:pPr marL="0" indent="0">
              <a:buNone/>
            </a:pPr>
            <a:r>
              <a:rPr lang="en-US" altLang="zh-CN" sz="2400" dirty="0">
                <a:latin typeface="標楷體" panose="03000509000000000000" pitchFamily="65" charset="-120"/>
                <a:ea typeface="標楷體" panose="03000509000000000000" pitchFamily="65"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一成年人</a:t>
            </a:r>
            <a:r>
              <a:rPr lang="zh-TW" altLang="zh-TW" sz="2400"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腦記憶容量</a:t>
            </a:r>
            <a:r>
              <a:rPr lang="en-US" altLang="zh-TW" sz="2400" u="sng"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CN" altLang="en-US" sz="2400" dirty="0">
                <a:latin typeface="標楷體" panose="03000509000000000000" pitchFamily="65" charset="-120"/>
                <a:ea typeface="標楷體" panose="03000509000000000000" pitchFamily="65" charset="-120"/>
              </a:rPr>
              <a:t>≈ </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725 </a:t>
            </a:r>
            <a:r>
              <a:rPr lang="en-US" altLang="zh-TW"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E</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B </a:t>
            </a:r>
            <a:r>
              <a:rPr lang="zh-CN" altLang="en-US" sz="2400" dirty="0">
                <a:latin typeface="標楷體" panose="03000509000000000000" pitchFamily="65" charset="-120"/>
                <a:ea typeface="標楷體" panose="03000509000000000000" pitchFamily="65" charset="-120"/>
              </a:rPr>
              <a:t>≈</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7.6</a:t>
            </a:r>
            <a:r>
              <a:rPr lang="zh-TW" altLang="en-US"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億 </a:t>
            </a:r>
            <a:r>
              <a:rPr lang="en-US" altLang="zh-TW" sz="24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GB</a:t>
            </a:r>
            <a:endParaRPr lang="en-US" altLang="zh-TW" sz="2400" dirty="0">
              <a:latin typeface="標楷體" panose="03000509000000000000" pitchFamily="65" charset="-120"/>
              <a:ea typeface="標楷體" panose="03000509000000000000" pitchFamily="65" charset="-120"/>
            </a:endParaRPr>
          </a:p>
          <a:p>
            <a:pPr marL="0" indent="0">
              <a:buFontTx/>
              <a:buNone/>
            </a:pPr>
            <a:r>
              <a:rPr lang="en-US" altLang="zh-TW" sz="2400" dirty="0">
                <a:latin typeface="標楷體" panose="03000509000000000000" pitchFamily="65" charset="-120"/>
                <a:ea typeface="標楷體" panose="03000509000000000000" pitchFamily="65" charset="-120"/>
              </a:rPr>
              <a:t>   /2012</a:t>
            </a:r>
            <a:r>
              <a:rPr lang="zh-TW" altLang="en-US" sz="2400" dirty="0">
                <a:latin typeface="標楷體" panose="03000509000000000000" pitchFamily="65" charset="-120"/>
                <a:ea typeface="標楷體" panose="03000509000000000000" pitchFamily="65" charset="-120"/>
              </a:rPr>
              <a:t>年止</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全人類歷史上生產所有印刷品</a:t>
            </a:r>
            <a:r>
              <a:rPr lang="zh-CN"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200 PB</a:t>
            </a:r>
          </a:p>
          <a:p>
            <a:pPr marL="0" indent="0">
              <a:buFontTx/>
              <a:buNone/>
            </a:pPr>
            <a:r>
              <a:rPr lang="en-US" altLang="zh-CN" sz="2400" dirty="0">
                <a:latin typeface="標楷體" panose="03000509000000000000" pitchFamily="65" charset="-120"/>
                <a:ea typeface="標楷體" panose="03000509000000000000" pitchFamily="65" charset="-120"/>
              </a:rPr>
              <a:t>   /Google (</a:t>
            </a:r>
            <a:r>
              <a:rPr lang="zh-TW" altLang="en-US" sz="2400" dirty="0">
                <a:latin typeface="標楷體" panose="03000509000000000000" pitchFamily="65" charset="-120"/>
                <a:ea typeface="標楷體" panose="03000509000000000000" pitchFamily="65" charset="-120"/>
              </a:rPr>
              <a:t>共</a:t>
            </a:r>
            <a:r>
              <a:rPr lang="en-US" altLang="zh-CN" sz="2400" dirty="0">
                <a:latin typeface="標楷體" panose="03000509000000000000" pitchFamily="65" charset="-120"/>
                <a:ea typeface="標楷體" panose="03000509000000000000" pitchFamily="65" charset="-120"/>
              </a:rPr>
              <a:t>100</a:t>
            </a:r>
            <a:r>
              <a:rPr lang="zh-TW" altLang="en-US" sz="2400" dirty="0">
                <a:latin typeface="標楷體" panose="03000509000000000000" pitchFamily="65" charset="-120"/>
                <a:ea typeface="標楷體" panose="03000509000000000000" pitchFamily="65" charset="-120"/>
              </a:rPr>
              <a:t>餘萬台電腦</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每小時處理 </a:t>
            </a:r>
            <a:r>
              <a:rPr lang="zh-CN" alt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 PB</a:t>
            </a:r>
          </a:p>
          <a:p>
            <a:pPr marL="0" indent="0">
              <a:buNone/>
            </a:pPr>
            <a:r>
              <a:rPr lang="en-US" altLang="zh-CN" sz="2400" dirty="0">
                <a:latin typeface="標楷體" panose="03000509000000000000" pitchFamily="65" charset="-120"/>
                <a:ea typeface="標楷體" panose="03000509000000000000" pitchFamily="65" charset="-120"/>
              </a:rPr>
              <a:t>   /</a:t>
            </a:r>
            <a:r>
              <a:rPr lang="zh-TW" altLang="zh-TW" sz="24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數據</a:t>
            </a:r>
            <a:r>
              <a:rPr lang="zh-TW" altLang="en-US" sz="2400" dirty="0">
                <a:latin typeface="標楷體" panose="03000509000000000000" pitchFamily="65" charset="-120"/>
                <a:ea typeface="標楷體" panose="03000509000000000000" pitchFamily="65" charset="-120"/>
              </a:rPr>
              <a:t>大</a:t>
            </a:r>
            <a:r>
              <a:rPr lang="zh-TW"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爆炸</a:t>
            </a:r>
            <a:r>
              <a:rPr lang="en-US" altLang="zh-TW" sz="2400" dirty="0">
                <a:solidFill>
                  <a:srgbClr val="000000"/>
                </a:solidFill>
                <a:effectLst/>
                <a:latin typeface="標楷體" panose="03000509000000000000" pitchFamily="65" charset="-120"/>
                <a:ea typeface="標楷體" panose="03000509000000000000" pitchFamily="65" charset="-120"/>
                <a:cs typeface="Arial" panose="020B0604020202020204" pitchFamily="34" charset="0"/>
              </a:rPr>
              <a:t>: </a:t>
            </a:r>
            <a:r>
              <a:rPr lang="en-US" altLang="zh-CN" sz="2400" dirty="0">
                <a:latin typeface="標楷體" panose="03000509000000000000" pitchFamily="65" charset="-120"/>
                <a:ea typeface="標楷體" panose="03000509000000000000" pitchFamily="65" charset="-120"/>
              </a:rPr>
              <a:t>2011</a:t>
            </a:r>
            <a:r>
              <a:rPr lang="zh-TW" altLang="en-US" sz="2400" dirty="0">
                <a:latin typeface="標楷體" panose="03000509000000000000" pitchFamily="65" charset="-120"/>
                <a:ea typeface="標楷體" panose="03000509000000000000" pitchFamily="65" charset="-120"/>
              </a:rPr>
              <a:t>年全球數據總量</a:t>
            </a:r>
            <a:r>
              <a:rPr lang="zh-CN" altLang="en-US" sz="2400" dirty="0">
                <a:latin typeface="標楷體" panose="03000509000000000000" pitchFamily="65" charset="-120"/>
                <a:ea typeface="標楷體" panose="03000509000000000000" pitchFamily="65" charset="-120"/>
              </a:rPr>
              <a:t>≈ </a:t>
            </a:r>
            <a:r>
              <a:rPr lang="en-US" altLang="zh-CN" sz="2400" dirty="0">
                <a:latin typeface="標楷體" panose="03000509000000000000" pitchFamily="65" charset="-120"/>
                <a:ea typeface="標楷體" panose="03000509000000000000" pitchFamily="65" charset="-120"/>
              </a:rPr>
              <a:t>1.8 ZB</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每</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年一翻 </a:t>
            </a:r>
            <a:r>
              <a:rPr lang="zh-TW" altLang="en-US" sz="2400" b="1" dirty="0">
                <a:latin typeface="Cambria Math" panose="02040503050406030204" pitchFamily="18" charset="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指數增長</a:t>
            </a:r>
            <a:r>
              <a:rPr lang="en-US" altLang="zh-TW" sz="2400" dirty="0">
                <a:latin typeface="標楷體" panose="03000509000000000000" pitchFamily="65" charset="-120"/>
                <a:ea typeface="標楷體" panose="03000509000000000000" pitchFamily="65" charset="-120"/>
              </a:rPr>
              <a:t>:  X(t</a:t>
            </a:r>
            <a:r>
              <a:rPr lang="en-US" altLang="zh-CN" sz="2400" dirty="0">
                <a:latin typeface="標楷體" panose="03000509000000000000" pitchFamily="65" charset="-120"/>
                <a:ea typeface="標楷體" panose="03000509000000000000" pitchFamily="65" charset="-120"/>
              </a:rPr>
              <a:t>) </a:t>
            </a:r>
            <a:r>
              <a:rPr lang="zh-CN" altLang="en-US" sz="2400" dirty="0">
                <a:latin typeface="標楷體" panose="03000509000000000000" pitchFamily="65" charset="-120"/>
                <a:ea typeface="標楷體" panose="03000509000000000000" pitchFamily="65" charset="-120"/>
              </a:rPr>
              <a:t>＝</a:t>
            </a:r>
            <a:r>
              <a:rPr lang="en-US" altLang="zh-CN" sz="2400" dirty="0">
                <a:latin typeface="標楷體" panose="03000509000000000000" pitchFamily="65" charset="-120"/>
                <a:ea typeface="標楷體" panose="03000509000000000000" pitchFamily="65" charset="-120"/>
              </a:rPr>
              <a:t> k(2</a:t>
            </a:r>
            <a:r>
              <a:rPr lang="en-US" altLang="zh-CN" sz="2400" baseline="30000" dirty="0">
                <a:latin typeface="標楷體" panose="03000509000000000000" pitchFamily="65" charset="-120"/>
                <a:ea typeface="標楷體" panose="03000509000000000000" pitchFamily="65" charset="-120"/>
              </a:rPr>
              <a:t>t/2</a:t>
            </a:r>
            <a:r>
              <a:rPr lang="en-US" altLang="zh-CN" sz="2400" dirty="0">
                <a:latin typeface="標楷體" panose="03000509000000000000" pitchFamily="65" charset="-120"/>
                <a:ea typeface="標楷體" panose="03000509000000000000" pitchFamily="65" charset="-120"/>
              </a:rPr>
              <a:t>)</a:t>
            </a:r>
          </a:p>
          <a:p>
            <a:pPr marL="0" indent="0">
              <a:buFontTx/>
              <a:buNone/>
            </a:pPr>
            <a:r>
              <a:rPr lang="en-US" altLang="zh-CN"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en-US" altLang="zh-CN" sz="2400" dirty="0">
                <a:latin typeface="標楷體" panose="03000509000000000000" pitchFamily="65" charset="-120"/>
                <a:ea typeface="標楷體" panose="03000509000000000000" pitchFamily="65" charset="-120"/>
              </a:rPr>
              <a:t>2020</a:t>
            </a:r>
            <a:r>
              <a:rPr lang="zh-TW" altLang="en-US" sz="2400" dirty="0">
                <a:latin typeface="標楷體" panose="03000509000000000000" pitchFamily="65" charset="-120"/>
                <a:ea typeface="標楷體" panose="03000509000000000000" pitchFamily="65" charset="-120"/>
              </a:rPr>
              <a:t>年 </a:t>
            </a:r>
            <a:r>
              <a:rPr lang="zh-CN" altLang="en-US" sz="2400" dirty="0">
                <a:latin typeface="標楷體" panose="03000509000000000000" pitchFamily="65" charset="-120"/>
                <a:ea typeface="標楷體" panose="03000509000000000000" pitchFamily="65" charset="-120"/>
              </a:rPr>
              <a:t>≈ </a:t>
            </a:r>
            <a:r>
              <a:rPr lang="en-US" altLang="zh-CN" sz="2400" dirty="0">
                <a:latin typeface="標楷體" panose="03000509000000000000" pitchFamily="65" charset="-120"/>
                <a:ea typeface="標楷體" panose="03000509000000000000" pitchFamily="65" charset="-120"/>
              </a:rPr>
              <a:t>40 ZB </a:t>
            </a:r>
            <a:r>
              <a:rPr lang="zh-CN" altLang="en-US"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全球所有海灘沙粒總數</a:t>
            </a:r>
            <a:r>
              <a:rPr lang="en-US" altLang="zh-TW" sz="2400" dirty="0">
                <a:latin typeface="標楷體" panose="03000509000000000000" pitchFamily="65" charset="-120"/>
                <a:ea typeface="標楷體" panose="03000509000000000000" pitchFamily="65" charset="-120"/>
              </a:rPr>
              <a:t> 65</a:t>
            </a:r>
            <a:r>
              <a:rPr lang="zh-TW" altLang="en-US" sz="2400" dirty="0">
                <a:latin typeface="標楷體" panose="03000509000000000000" pitchFamily="65" charset="-120"/>
                <a:ea typeface="標楷體" panose="03000509000000000000" pitchFamily="65" charset="-120"/>
              </a:rPr>
              <a:t>倍</a:t>
            </a:r>
            <a:endParaRPr lang="en-US" altLang="zh-TW" sz="2400" dirty="0">
              <a:latin typeface="標楷體" panose="03000509000000000000" pitchFamily="65" charset="-120"/>
              <a:ea typeface="標楷體" panose="03000509000000000000" pitchFamily="65" charset="-120"/>
            </a:endParaRPr>
          </a:p>
          <a:p>
            <a:pPr marL="0" indent="0">
              <a:buFontTx/>
              <a:buNone/>
            </a:pPr>
            <a:r>
              <a:rPr lang="zh-TW" altLang="en-US" sz="2400" dirty="0">
                <a:latin typeface="標楷體" panose="03000509000000000000" pitchFamily="65" charset="-120"/>
                <a:ea typeface="標楷體" panose="03000509000000000000" pitchFamily="65" charset="-120"/>
              </a:rPr>
              <a:t>          </a:t>
            </a:r>
            <a:r>
              <a:rPr lang="zh-CN" altLang="en-US"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連續</a:t>
            </a:r>
            <a:r>
              <a:rPr lang="en-US" altLang="zh-TW" sz="2400" dirty="0">
                <a:latin typeface="標楷體" panose="03000509000000000000" pitchFamily="65" charset="-120"/>
                <a:ea typeface="標楷體" panose="03000509000000000000" pitchFamily="65" charset="-120"/>
              </a:rPr>
              <a:t>7</a:t>
            </a:r>
            <a:r>
              <a:rPr lang="zh-TW" altLang="en-US" sz="2400" dirty="0">
                <a:latin typeface="標楷體" panose="03000509000000000000" pitchFamily="65" charset="-120"/>
                <a:ea typeface="標楷體" panose="03000509000000000000" pitchFamily="65" charset="-120"/>
              </a:rPr>
              <a:t>年中國大陸每人每天不停看電影的總數</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800"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a:t>
            </a:r>
            <a:r>
              <a:rPr lang="zh-TW" altLang="en-US"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互聯網 ＋ 物聯網 → 實現了現實世界的</a:t>
            </a:r>
            <a:r>
              <a:rPr lang="zh-TW" altLang="zh-TW" sz="2800" b="1" dirty="0">
                <a:solidFill>
                  <a:srgbClr val="000000"/>
                </a:solidFill>
                <a:effectLst/>
                <a:latin typeface="標楷體" panose="03000509000000000000" pitchFamily="65" charset="-120"/>
                <a:ea typeface="標楷體" panose="03000509000000000000" pitchFamily="65" charset="-120"/>
                <a:cs typeface="Helvetica" panose="020B0604020202020204" pitchFamily="34" charset="0"/>
              </a:rPr>
              <a:t>數位化</a:t>
            </a:r>
            <a:endParaRPr lang="en-US" altLang="zh-TW" dirty="0">
              <a:latin typeface="標楷體" panose="03000509000000000000" pitchFamily="65" charset="-120"/>
              <a:ea typeface="標楷體" panose="03000509000000000000" pitchFamily="65" charset="-120"/>
            </a:endParaRPr>
          </a:p>
          <a:p>
            <a:pPr marL="0" indent="0">
              <a:buFontTx/>
              <a:buNone/>
            </a:pPr>
            <a:r>
              <a:rPr lang="en-US" altLang="zh-CN" sz="2800" dirty="0">
                <a:latin typeface="標楷體" panose="03000509000000000000" pitchFamily="65" charset="-120"/>
                <a:ea typeface="標楷體" panose="03000509000000000000" pitchFamily="65" charset="-120"/>
              </a:rPr>
              <a:t>  </a:t>
            </a:r>
            <a:endParaRPr lang="zh-TW" altLang="en-US" dirty="0"/>
          </a:p>
        </p:txBody>
      </p:sp>
      <p:sp>
        <p:nvSpPr>
          <p:cNvPr id="2" name="投影片編號版面配置區 1">
            <a:extLst>
              <a:ext uri="{FF2B5EF4-FFF2-40B4-BE49-F238E27FC236}">
                <a16:creationId xmlns:a16="http://schemas.microsoft.com/office/drawing/2014/main" id="{9A575BAE-2920-4D85-94CA-D1BFC5F7CC55}"/>
              </a:ext>
            </a:extLst>
          </p:cNvPr>
          <p:cNvSpPr>
            <a:spLocks noGrp="1"/>
          </p:cNvSpPr>
          <p:nvPr>
            <p:ph type="sldNum" sz="quarter" idx="12"/>
          </p:nvPr>
        </p:nvSpPr>
        <p:spPr/>
        <p:txBody>
          <a:bodyPr/>
          <a:lstStyle/>
          <a:p>
            <a:fld id="{FDB212B7-AEA7-4417-AEBD-1946754A61F6}" type="slidenum">
              <a:rPr lang="en-US" altLang="zh-TW" smtClean="0"/>
              <a:pPr/>
              <a:t>7</a:t>
            </a:fld>
            <a:endParaRPr lang="en-US" altLang="zh-TW"/>
          </a:p>
        </p:txBody>
      </p:sp>
      <p:sp>
        <p:nvSpPr>
          <p:cNvPr id="7" name="文字方塊 6">
            <a:extLst>
              <a:ext uri="{FF2B5EF4-FFF2-40B4-BE49-F238E27FC236}">
                <a16:creationId xmlns:a16="http://schemas.microsoft.com/office/drawing/2014/main" id="{5BF678CF-B9E0-4E06-8D9C-020A3482F425}"/>
              </a:ext>
            </a:extLst>
          </p:cNvPr>
          <p:cNvSpPr txBox="1"/>
          <p:nvPr/>
        </p:nvSpPr>
        <p:spPr>
          <a:xfrm>
            <a:off x="7524328" y="3517511"/>
            <a:ext cx="2637034" cy="216024"/>
          </a:xfrm>
          <a:prstGeom prst="rect">
            <a:avLst/>
          </a:prstGeom>
          <a:noFill/>
        </p:spPr>
        <p:txBody>
          <a:bodyPr wrap="square">
            <a:spAutoFit/>
          </a:bodyPr>
          <a:lstStyle/>
          <a:p>
            <a:r>
              <a:rPr lang="en-US" altLang="zh-TW" sz="800" b="0" i="1"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share.wukongwenda.cn/question</a:t>
            </a:r>
            <a:endParaRPr lang="zh-TW" altLang="en-US" sz="800" b="0" i="1" dirty="0"/>
          </a:p>
        </p:txBody>
      </p:sp>
      <p:pic>
        <p:nvPicPr>
          <p:cNvPr id="3" name="Picture 2" descr="悟空问答- 人类大脑的记忆容量相当于多大的硬盘？(48个回答)">
            <a:extLst>
              <a:ext uri="{FF2B5EF4-FFF2-40B4-BE49-F238E27FC236}">
                <a16:creationId xmlns:a16="http://schemas.microsoft.com/office/drawing/2014/main" id="{2E768B54-A488-476D-9C67-60C66D445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412776"/>
            <a:ext cx="2510530" cy="2104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2520C-E43E-4D65-9177-DBD742BFB2A1}"/>
              </a:ext>
            </a:extLst>
          </p:cNvPr>
          <p:cNvSpPr>
            <a:spLocks noGrp="1"/>
          </p:cNvSpPr>
          <p:nvPr>
            <p:ph type="title"/>
          </p:nvPr>
        </p:nvSpPr>
        <p:spPr>
          <a:xfrm>
            <a:off x="-10225" y="-243408"/>
            <a:ext cx="9020889" cy="946051"/>
          </a:xfrm>
        </p:spPr>
        <p:txBody>
          <a:bodyPr/>
          <a:lstStyle/>
          <a:p>
            <a:pPr algn="ctr"/>
            <a:r>
              <a:rPr lang="zh-TW" altLang="en-US" sz="2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a:t>
            </a:r>
            <a:r>
              <a:rPr lang="en-US" altLang="zh-TW" sz="2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kern="100" dirty="0">
                <a:effectLst/>
                <a:latin typeface="標楷體" panose="03000509000000000000" pitchFamily="65" charset="-120"/>
                <a:ea typeface="標楷體" panose="03000509000000000000" pitchFamily="65" charset="-120"/>
                <a:cs typeface="Times New Roman" panose="02020603050405020304" pitchFamily="18" charset="0"/>
              </a:rPr>
              <a:t>大數據革命</a:t>
            </a:r>
            <a:endParaRPr lang="zh-TW" altLang="en-US" sz="2800" dirty="0"/>
          </a:p>
        </p:txBody>
      </p:sp>
      <p:sp>
        <p:nvSpPr>
          <p:cNvPr id="3" name="內容版面配置區 2">
            <a:extLst>
              <a:ext uri="{FF2B5EF4-FFF2-40B4-BE49-F238E27FC236}">
                <a16:creationId xmlns:a16="http://schemas.microsoft.com/office/drawing/2014/main" id="{FFB7968D-094D-4839-BF58-57DA67E85071}"/>
              </a:ext>
            </a:extLst>
          </p:cNvPr>
          <p:cNvSpPr>
            <a:spLocks noGrp="1"/>
          </p:cNvSpPr>
          <p:nvPr>
            <p:ph sz="half" idx="1"/>
          </p:nvPr>
        </p:nvSpPr>
        <p:spPr>
          <a:xfrm>
            <a:off x="-10225" y="620688"/>
            <a:ext cx="9334753" cy="6535291"/>
          </a:xfrm>
        </p:spPr>
        <p:txBody>
          <a:bodyPr/>
          <a:lstStyle/>
          <a:p>
            <a:pPr marL="0" indent="0">
              <a:buNone/>
            </a:pPr>
            <a:r>
              <a:rPr lang="zh-TW" altLang="zh-TW" sz="2400" b="1" dirty="0">
                <a:latin typeface="標楷體" panose="03000509000000000000" pitchFamily="65" charset="-120"/>
                <a:ea typeface="標楷體" panose="03000509000000000000" pitchFamily="65" charset="-120"/>
              </a:rPr>
              <a:t>大數據</a:t>
            </a:r>
            <a:r>
              <a:rPr lang="zh-TW" altLang="en-US" sz="2400" b="1" dirty="0">
                <a:latin typeface="標楷體" panose="03000509000000000000" pitchFamily="65" charset="-120"/>
                <a:ea typeface="標楷體" panose="03000509000000000000" pitchFamily="65" charset="-120"/>
              </a:rPr>
              <a:t>＋</a:t>
            </a:r>
            <a:r>
              <a:rPr lang="zh-TW" altLang="zh-TW" sz="2400" b="1" dirty="0">
                <a:effectLst/>
                <a:latin typeface="標楷體" panose="03000509000000000000" pitchFamily="65" charset="-120"/>
                <a:ea typeface="標楷體" panose="03000509000000000000" pitchFamily="65" charset="-120"/>
                <a:cs typeface="Arial" panose="020B0604020202020204" pitchFamily="34" charset="0"/>
              </a:rPr>
              <a:t>人工智能</a:t>
            </a:r>
            <a:r>
              <a:rPr lang="zh-TW" altLang="en-US" sz="2400" dirty="0">
                <a:latin typeface="標楷體" panose="03000509000000000000" pitchFamily="65" charset="-120"/>
                <a:ea typeface="標楷體" panose="03000509000000000000" pitchFamily="65" charset="-120"/>
              </a:rPr>
              <a:t>＋</a:t>
            </a:r>
            <a:r>
              <a:rPr lang="zh-TW" altLang="zh-TW" sz="2400" b="1" dirty="0">
                <a:effectLst/>
                <a:latin typeface="標楷體" panose="03000509000000000000" pitchFamily="65" charset="-120"/>
                <a:ea typeface="標楷體" panose="03000509000000000000" pitchFamily="65" charset="-120"/>
                <a:cs typeface="Arial" panose="020B0604020202020204" pitchFamily="34" charset="0"/>
              </a:rPr>
              <a:t>機器人</a:t>
            </a:r>
            <a:r>
              <a:rPr lang="zh-TW" altLang="en-US" sz="2400" b="1" dirty="0">
                <a:latin typeface="標楷體" panose="03000509000000000000" pitchFamily="65" charset="-120"/>
                <a:ea typeface="標楷體" panose="03000509000000000000" pitchFamily="65" charset="-120"/>
              </a:rPr>
              <a:t>－</a:t>
            </a:r>
            <a:r>
              <a:rPr lang="en-US" altLang="zh-TW" sz="2400" b="1" dirty="0">
                <a:effectLst/>
                <a:latin typeface="標楷體" panose="03000509000000000000" pitchFamily="65" charset="-120"/>
                <a:cs typeface="Times New Roman" panose="02020603050405020304" pitchFamily="18" charset="0"/>
              </a:rPr>
              <a:t>21</a:t>
            </a:r>
            <a:r>
              <a:rPr lang="zh-TW" altLang="zh-TW" sz="2400" b="1" dirty="0">
                <a:effectLst/>
                <a:ea typeface="標楷體" panose="03000509000000000000" pitchFamily="65" charset="-120"/>
                <a:cs typeface="Times New Roman" panose="02020603050405020304" pitchFamily="18" charset="0"/>
              </a:rPr>
              <a:t>世紀第四次工業革命的</a:t>
            </a:r>
            <a:r>
              <a:rPr lang="zh-TW" altLang="en-US" sz="2400" b="1" dirty="0">
                <a:effectLst/>
                <a:ea typeface="標楷體" panose="03000509000000000000" pitchFamily="65" charset="-120"/>
                <a:cs typeface="Times New Roman" panose="02020603050405020304" pitchFamily="18" charset="0"/>
              </a:rPr>
              <a:t>核</a:t>
            </a:r>
            <a:r>
              <a:rPr lang="zh-TW" altLang="zh-TW" sz="2400" b="1" dirty="0">
                <a:effectLst/>
                <a:ea typeface="標楷體" panose="03000509000000000000" pitchFamily="65" charset="-120"/>
                <a:cs typeface="Times New Roman" panose="02020603050405020304" pitchFamily="18" charset="0"/>
              </a:rPr>
              <a:t>心</a:t>
            </a:r>
            <a:endParaRPr lang="en-US" altLang="zh-TW" sz="2400" b="1" dirty="0">
              <a:effectLst/>
              <a:ea typeface="標楷體" panose="03000509000000000000" pitchFamily="65" charset="-120"/>
              <a:cs typeface="Times New Roman" panose="02020603050405020304" pitchFamily="18" charset="0"/>
            </a:endParaRPr>
          </a:p>
          <a:p>
            <a:pPr marL="0" indent="0">
              <a:buNone/>
            </a:pPr>
            <a:endParaRPr lang="en-US" altLang="zh-TW" sz="2400" b="1" dirty="0">
              <a:latin typeface="標楷體" panose="03000509000000000000" pitchFamily="65" charset="-120"/>
              <a:ea typeface="標楷體" panose="03000509000000000000" pitchFamily="65" charset="-120"/>
            </a:endParaRPr>
          </a:p>
          <a:p>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科技革命或稱工業革命共有四次</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18</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世紀蒸汽機革命</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焦炭</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19</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世紀電氣和內燃機革命</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電能、石油</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20</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世紀電算機和信息革命</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原子能</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zh-TW" altLang="en-US"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21</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世紀當前正在進行的</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創新革命</a:t>
            </a:r>
            <a:r>
              <a:rPr lang="en-US" altLang="zh-TW" sz="2400" b="1"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i="0" dirty="0">
                <a:effectLst/>
                <a:latin typeface="標楷體" panose="03000509000000000000" pitchFamily="65" charset="-120"/>
                <a:ea typeface="標楷體" panose="03000509000000000000" pitchFamily="65" charset="-120"/>
              </a:rPr>
              <a:t>可控核融合</a:t>
            </a:r>
            <a:r>
              <a:rPr lang="en-US" altLang="zh-TW" sz="2400" i="0" dirty="0">
                <a:effectLst/>
                <a:latin typeface="標楷體" panose="03000509000000000000" pitchFamily="65" charset="-120"/>
                <a:ea typeface="標楷體" panose="03000509000000000000" pitchFamily="65" charset="-120"/>
              </a:rPr>
              <a:t>)</a:t>
            </a:r>
          </a:p>
          <a:p>
            <a:pPr marL="0" indent="0">
              <a:buNone/>
            </a:pP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－結合眾多科技</a:t>
            </a: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a:t>
            </a:r>
          </a:p>
          <a:p>
            <a:pPr marL="0" indent="0">
              <a:buNone/>
            </a:pPr>
            <a:r>
              <a:rPr lang="en-US" altLang="zh-TW" sz="24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大數據、人工智能、機器人、</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量子信息</a:t>
            </a:r>
            <a:endParaRPr lang="en-US" altLang="zh-TW" sz="2400"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基因</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材料 </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超導、碳奈米－石墨烯與碳奈米管</a:t>
            </a:r>
            <a:r>
              <a:rPr lang="en-US" altLang="zh-TW" sz="2400" dirty="0">
                <a:effectLst/>
                <a:latin typeface="標楷體" panose="03000509000000000000" pitchFamily="65" charset="-120"/>
                <a:ea typeface="標楷體" panose="03000509000000000000" pitchFamily="65" charset="-120"/>
                <a:cs typeface="Arial" panose="020B0604020202020204" pitchFamily="34" charset="0"/>
              </a:rPr>
              <a:t>)</a:t>
            </a:r>
          </a:p>
          <a:p>
            <a:pPr marL="0" indent="0">
              <a:buNone/>
            </a:pPr>
            <a:r>
              <a:rPr lang="en-US" altLang="zh-TW" sz="2400" i="0" dirty="0">
                <a:latin typeface="標楷體" panose="03000509000000000000" pitchFamily="65" charset="-120"/>
                <a:ea typeface="標楷體" panose="03000509000000000000" pitchFamily="65" charset="-120"/>
                <a:cs typeface="Arial" panose="020B0604020202020204" pitchFamily="34" charset="0"/>
              </a:rPr>
              <a:t>          </a:t>
            </a:r>
            <a:r>
              <a:rPr lang="zh-TW" altLang="en-US" sz="2400" i="0" dirty="0">
                <a:effectLst/>
                <a:latin typeface="標楷體" panose="03000509000000000000" pitchFamily="65" charset="-120"/>
                <a:ea typeface="標楷體" panose="03000509000000000000" pitchFamily="65" charset="-120"/>
              </a:rPr>
              <a:t>可控核融合</a:t>
            </a:r>
            <a:r>
              <a:rPr lang="zh-TW" altLang="zh-TW" sz="2400" dirty="0">
                <a:effectLst/>
                <a:latin typeface="標楷體" panose="03000509000000000000" pitchFamily="65" charset="-120"/>
                <a:ea typeface="標楷體" panose="03000509000000000000" pitchFamily="65" charset="-120"/>
                <a:cs typeface="Arial" panose="020B0604020202020204" pitchFamily="34" charset="0"/>
              </a:rPr>
              <a:t>等</a:t>
            </a:r>
            <a:r>
              <a:rPr lang="zh-TW" altLang="zh-TW" sz="2400" dirty="0">
                <a:effectLst/>
                <a:latin typeface="標楷體" panose="03000509000000000000" pitchFamily="65" charset="-120"/>
                <a:ea typeface="標楷體" panose="03000509000000000000" pitchFamily="65" charset="-120"/>
                <a:cs typeface="Times New Roman" panose="02020603050405020304" pitchFamily="18" charset="0"/>
              </a:rPr>
              <a:t>科技</a:t>
            </a:r>
            <a:endParaRPr lang="en-US" altLang="zh-TW" sz="2400" dirty="0">
              <a:effectLst/>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b="1" dirty="0">
              <a:latin typeface="標楷體" panose="03000509000000000000" pitchFamily="65" charset="-120"/>
              <a:ea typeface="標楷體" panose="03000509000000000000" pitchFamily="65" charset="-120"/>
            </a:endParaRPr>
          </a:p>
          <a:p>
            <a:endPar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a:buNone/>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 </a:t>
            </a:r>
          </a:p>
          <a:p>
            <a:endParaRPr lang="zh-TW" altLang="en-US" dirty="0"/>
          </a:p>
        </p:txBody>
      </p:sp>
      <p:sp>
        <p:nvSpPr>
          <p:cNvPr id="4" name="投影片編號版面配置區 3">
            <a:extLst>
              <a:ext uri="{FF2B5EF4-FFF2-40B4-BE49-F238E27FC236}">
                <a16:creationId xmlns:a16="http://schemas.microsoft.com/office/drawing/2014/main" id="{A5E56003-2473-4746-8AEB-BAB3E396045D}"/>
              </a:ext>
            </a:extLst>
          </p:cNvPr>
          <p:cNvSpPr>
            <a:spLocks noGrp="1"/>
          </p:cNvSpPr>
          <p:nvPr>
            <p:ph type="sldNum" sz="quarter" idx="12"/>
          </p:nvPr>
        </p:nvSpPr>
        <p:spPr/>
        <p:txBody>
          <a:bodyPr/>
          <a:lstStyle/>
          <a:p>
            <a:fld id="{5D346988-94C5-43DB-8AA6-61BE345A3597}" type="slidenum">
              <a:rPr lang="en-US" altLang="zh-TW" smtClean="0"/>
              <a:pPr/>
              <a:t>8</a:t>
            </a:fld>
            <a:endParaRPr lang="en-US" altLang="zh-TW" dirty="0"/>
          </a:p>
        </p:txBody>
      </p:sp>
    </p:spTree>
    <p:extLst>
      <p:ext uri="{BB962C8B-B14F-4D97-AF65-F5344CB8AC3E}">
        <p14:creationId xmlns:p14="http://schemas.microsoft.com/office/powerpoint/2010/main" val="1417518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D7E6DA-E21C-4316-A4B0-3C07A0C6C0A8}"/>
              </a:ext>
            </a:extLst>
          </p:cNvPr>
          <p:cNvSpPr>
            <a:spLocks noGrp="1"/>
          </p:cNvSpPr>
          <p:nvPr>
            <p:ph type="title"/>
          </p:nvPr>
        </p:nvSpPr>
        <p:spPr>
          <a:xfrm>
            <a:off x="457200" y="-387424"/>
            <a:ext cx="8229600" cy="346050"/>
          </a:xfrm>
        </p:spPr>
        <p:txBody>
          <a:bodyPr/>
          <a:lstStyle/>
          <a:p>
            <a:endParaRPr lang="zh-TW" altLang="en-US"/>
          </a:p>
        </p:txBody>
      </p:sp>
      <p:sp>
        <p:nvSpPr>
          <p:cNvPr id="3" name="內容版面配置區 2">
            <a:extLst>
              <a:ext uri="{FF2B5EF4-FFF2-40B4-BE49-F238E27FC236}">
                <a16:creationId xmlns:a16="http://schemas.microsoft.com/office/drawing/2014/main" id="{03B91BB2-7C61-44C2-9CF6-596ECDFF3181}"/>
              </a:ext>
            </a:extLst>
          </p:cNvPr>
          <p:cNvSpPr>
            <a:spLocks noGrp="1"/>
          </p:cNvSpPr>
          <p:nvPr>
            <p:ph sz="half" idx="1"/>
          </p:nvPr>
        </p:nvSpPr>
        <p:spPr>
          <a:xfrm>
            <a:off x="0" y="-7684"/>
            <a:ext cx="9433048" cy="6789737"/>
          </a:xfrm>
        </p:spPr>
        <p:txBody>
          <a:bodyPr/>
          <a:lstStyle/>
          <a:p>
            <a:pPr marL="0" indent="0">
              <a:buNone/>
            </a:pPr>
            <a:r>
              <a:rPr lang="en-US" altLang="zh-TW" sz="2400" b="1" dirty="0">
                <a:latin typeface="標楷體" panose="03000509000000000000" pitchFamily="65" charset="-120"/>
                <a:ea typeface="標楷體" panose="03000509000000000000" pitchFamily="65" charset="-120"/>
                <a:cs typeface="Arial" panose="020B0604020202020204" pitchFamily="34" charset="0"/>
              </a:rPr>
              <a:t>(</a:t>
            </a:r>
            <a:r>
              <a:rPr lang="zh-TW" altLang="en-US" sz="2400" b="1" dirty="0">
                <a:latin typeface="標楷體" panose="03000509000000000000" pitchFamily="65" charset="-120"/>
                <a:ea typeface="標楷體" panose="03000509000000000000" pitchFamily="65" charset="-120"/>
                <a:cs typeface="Arial" panose="020B0604020202020204" pitchFamily="34" charset="0"/>
              </a:rPr>
              <a:t>一</a:t>
            </a:r>
            <a:r>
              <a:rPr lang="en-US" altLang="zh-TW" sz="2400" b="1" dirty="0">
                <a:latin typeface="標楷體" panose="03000509000000000000" pitchFamily="65" charset="-120"/>
                <a:ea typeface="標楷體" panose="03000509000000000000" pitchFamily="65" charset="-120"/>
                <a:cs typeface="Arial" panose="020B0604020202020204" pitchFamily="34" charset="0"/>
              </a:rPr>
              <a:t>)</a:t>
            </a:r>
            <a:r>
              <a:rPr lang="zh-TW" altLang="en-US" sz="2400" b="1" dirty="0">
                <a:effectLst/>
                <a:latin typeface="標楷體" panose="03000509000000000000" pitchFamily="65" charset="-120"/>
                <a:ea typeface="標楷體" panose="03000509000000000000" pitchFamily="65" charset="-120"/>
                <a:cs typeface="Arial" panose="020B0604020202020204" pitchFamily="34" charset="0"/>
              </a:rPr>
              <a:t>量子信息</a:t>
            </a:r>
            <a:r>
              <a:rPr lang="zh-TW" altLang="zh-TW" sz="2400" b="1" dirty="0">
                <a:effectLst/>
                <a:latin typeface="標楷體" panose="03000509000000000000" pitchFamily="65" charset="-120"/>
                <a:ea typeface="標楷體" panose="03000509000000000000" pitchFamily="65" charset="-120"/>
                <a:cs typeface="Times New Roman" panose="02020603050405020304" pitchFamily="18" charset="0"/>
              </a:rPr>
              <a:t>科技</a:t>
            </a:r>
            <a:r>
              <a:rPr lang="zh-TW" altLang="en-US" sz="2400" b="1"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dirty="0">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量子力學 ＋ 信息科學</a:t>
            </a:r>
            <a:endParaRPr lang="en-US" altLang="zh-TW" sz="2400" b="1" dirty="0">
              <a:effectLst/>
              <a:latin typeface="標楷體" panose="03000509000000000000" pitchFamily="65" charset="-120"/>
              <a:ea typeface="標楷體" panose="03000509000000000000" pitchFamily="65" charset="-120"/>
              <a:cs typeface="Arial" panose="020B0604020202020204" pitchFamily="34" charset="0"/>
            </a:endParaRPr>
          </a:p>
          <a:p>
            <a:pPr marL="0" indent="0">
              <a:buNone/>
            </a:pP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effectLst/>
                <a:latin typeface="Cambria Math" panose="02040503050406030204" pitchFamily="18" charset="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 </a:t>
            </a:r>
            <a:r>
              <a:rPr lang="zh-TW" altLang="en-US" sz="2400" dirty="0">
                <a:latin typeface="標楷體" panose="03000509000000000000" pitchFamily="65" charset="-120"/>
                <a:ea typeface="標楷體" panose="03000509000000000000" pitchFamily="65" charset="-120"/>
              </a:rPr>
              <a:t>量子計算 ＋ 量子通信</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量子計算機 － 利用量子疊加、糾纏 → 疊加儲存、</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並</a:t>
            </a:r>
            <a:r>
              <a:rPr lang="zh-TW" altLang="en-US" sz="2400" dirty="0">
                <a:latin typeface="標楷體" panose="03000509000000000000" pitchFamily="65" charset="-120"/>
                <a:ea typeface="標楷體" panose="03000509000000000000" pitchFamily="65" charset="-120"/>
              </a:rPr>
              <a:t>行計算</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b="1" dirty="0">
                <a:effectLst/>
                <a:latin typeface="Cambria Math" panose="02040503050406030204" pitchFamily="18" charset="0"/>
                <a:ea typeface="標楷體" panose="03000509000000000000" pitchFamily="65" charset="-120"/>
                <a:cs typeface="Arial" panose="020B0604020202020204" pitchFamily="34" charset="0"/>
              </a:rPr>
              <a:t>                                       ⟹   </a:t>
            </a:r>
            <a:r>
              <a:rPr lang="zh-TW" altLang="en-US" sz="2400" dirty="0">
                <a:effectLst/>
                <a:latin typeface="Cambria Math" panose="02040503050406030204" pitchFamily="18" charset="0"/>
                <a:ea typeface="標楷體" panose="03000509000000000000" pitchFamily="65" charset="-120"/>
                <a:cs typeface="Arial" panose="020B0604020202020204" pitchFamily="34" charset="0"/>
              </a:rPr>
              <a:t>超強</a:t>
            </a:r>
            <a:r>
              <a:rPr lang="zh-TW" altLang="en-US" sz="2400" dirty="0">
                <a:latin typeface="標楷體" panose="03000509000000000000" pitchFamily="65" charset="-120"/>
                <a:ea typeface="標楷體" panose="03000509000000000000" pitchFamily="65" charset="-120"/>
              </a:rPr>
              <a:t>儲存、計算能力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效能比極高</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人腦計算</a:t>
            </a:r>
            <a:r>
              <a:rPr lang="zh-TW" altLang="en-US" sz="2400" b="1" dirty="0">
                <a:effectLst/>
                <a:latin typeface="標楷體" panose="03000509000000000000" pitchFamily="65" charset="-120"/>
                <a:ea typeface="標楷體" panose="03000509000000000000" pitchFamily="65" charset="-120"/>
                <a:cs typeface="Arial" panose="020B0604020202020204" pitchFamily="34" charset="0"/>
              </a:rPr>
              <a:t>＝</a:t>
            </a:r>
            <a:r>
              <a:rPr lang="zh-TW" altLang="en-US" sz="2400" dirty="0">
                <a:effectLst/>
                <a:latin typeface="標楷體" panose="03000509000000000000" pitchFamily="65" charset="-120"/>
                <a:ea typeface="標楷體" panose="03000509000000000000" pitchFamily="65" charset="-120"/>
                <a:cs typeface="Arial" panose="020B0604020202020204" pitchFamily="34" charset="0"/>
              </a:rPr>
              <a:t>並</a:t>
            </a:r>
            <a:r>
              <a:rPr lang="zh-TW" altLang="en-US" sz="2400" dirty="0">
                <a:latin typeface="標楷體" panose="03000509000000000000" pitchFamily="65" charset="-120"/>
                <a:ea typeface="標楷體" panose="03000509000000000000" pitchFamily="65" charset="-120"/>
              </a:rPr>
              <a:t>行計算＋量子化</a:t>
            </a:r>
            <a:r>
              <a:rPr lang="en-US" altLang="zh-TW" sz="2400" dirty="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 量子因數分解 → 破除所有傳統密碼術</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如 </a:t>
            </a:r>
            <a:r>
              <a:rPr lang="en-US" altLang="zh-TW" sz="2400" dirty="0">
                <a:latin typeface="標楷體" panose="03000509000000000000" pitchFamily="65" charset="-120"/>
                <a:ea typeface="標楷體" panose="03000509000000000000" pitchFamily="65" charset="-120"/>
              </a:rPr>
              <a:t>RSA</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量子保密通信－量子密碼術</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量子密鑰</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技術困難</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測量、幅射、宇宙射線干擾</a:t>
            </a:r>
            <a:r>
              <a:rPr lang="en-US" altLang="zh-TW" sz="2400" dirty="0">
                <a:latin typeface="標楷體" panose="03000509000000000000" pitchFamily="65" charset="-120"/>
                <a:ea typeface="標楷體" panose="03000509000000000000" pitchFamily="65" charset="-120"/>
              </a:rPr>
              <a:t>:</a:t>
            </a: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導致量子坍縮、退相干－量子比特不再處於疊加、糾纏態</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發展方向</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穩定化、可靠化、</a:t>
            </a:r>
            <a:r>
              <a:rPr lang="zh-TW" altLang="en-US" sz="2400" b="0" i="0" dirty="0">
                <a:solidFill>
                  <a:srgbClr val="000000"/>
                </a:solidFill>
                <a:effectLst/>
                <a:latin typeface="標楷體" panose="03000509000000000000" pitchFamily="65" charset="-120"/>
                <a:ea typeface="標楷體" panose="03000509000000000000" pitchFamily="65" charset="-120"/>
              </a:rPr>
              <a:t>實用化 </a:t>
            </a:r>
            <a:r>
              <a:rPr lang="zh-TW" altLang="en-US" sz="2400" dirty="0">
                <a:latin typeface="標楷體" panose="03000509000000000000" pitchFamily="65" charset="-120"/>
                <a:ea typeface="標楷體" panose="03000509000000000000" pitchFamily="65" charset="-120"/>
              </a:rPr>
              <a:t>＋ 量子 </a:t>
            </a:r>
            <a:r>
              <a:rPr lang="en-US" altLang="zh-TW" sz="2400" dirty="0">
                <a:latin typeface="標楷體" panose="03000509000000000000" pitchFamily="65" charset="-120"/>
                <a:ea typeface="標楷體" panose="03000509000000000000" pitchFamily="65" charset="-120"/>
              </a:rPr>
              <a:t>AI</a:t>
            </a: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b="1" dirty="0">
                <a:latin typeface="標楷體" panose="03000509000000000000" pitchFamily="65" charset="-120"/>
                <a:ea typeface="標楷體" panose="03000509000000000000" pitchFamily="65" charset="-120"/>
                <a:cs typeface="Arial" panose="020B0604020202020204" pitchFamily="34" charset="0"/>
              </a:rPr>
              <a:t>(</a:t>
            </a:r>
            <a:r>
              <a:rPr lang="zh-TW" altLang="en-US" sz="2400" b="1" dirty="0">
                <a:latin typeface="標楷體" panose="03000509000000000000" pitchFamily="65" charset="-120"/>
                <a:ea typeface="標楷體" panose="03000509000000000000" pitchFamily="65" charset="-120"/>
                <a:cs typeface="Arial" panose="020B0604020202020204" pitchFamily="34" charset="0"/>
              </a:rPr>
              <a:t>二</a:t>
            </a:r>
            <a:r>
              <a:rPr lang="en-US" altLang="zh-TW" sz="2400" b="1" dirty="0">
                <a:latin typeface="標楷體" panose="03000509000000000000" pitchFamily="65" charset="-120"/>
                <a:ea typeface="標楷體" panose="03000509000000000000" pitchFamily="65" charset="-120"/>
                <a:cs typeface="Arial" panose="020B0604020202020204" pitchFamily="34" charset="0"/>
              </a:rPr>
              <a:t>)</a:t>
            </a:r>
            <a:r>
              <a:rPr lang="zh-TW" altLang="en-US" sz="2400" b="1" dirty="0">
                <a:latin typeface="標楷體" panose="03000509000000000000" pitchFamily="65" charset="-120"/>
                <a:ea typeface="標楷體" panose="03000509000000000000" pitchFamily="65" charset="-120"/>
              </a:rPr>
              <a:t>基因科技</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基因檢測、診斷、治療、重組、</a:t>
            </a:r>
            <a:r>
              <a:rPr lang="zh-TW" altLang="en-US" sz="2400" b="0" i="0" dirty="0">
                <a:effectLst/>
                <a:latin typeface="標楷體" panose="03000509000000000000" pitchFamily="65" charset="-120"/>
                <a:ea typeface="標楷體" panose="03000509000000000000" pitchFamily="65" charset="-120"/>
              </a:rPr>
              <a:t>篩選、</a:t>
            </a:r>
            <a:r>
              <a:rPr lang="zh-TW" altLang="en-US" sz="2400" dirty="0">
                <a:latin typeface="標楷體" panose="03000509000000000000" pitchFamily="65" charset="-120"/>
                <a:ea typeface="標楷體" panose="03000509000000000000" pitchFamily="65" charset="-120"/>
              </a:rPr>
              <a:t>複製等</a:t>
            </a:r>
            <a:endParaRPr lang="en-US" altLang="zh-TW" sz="2400" dirty="0">
              <a:latin typeface="標楷體" panose="03000509000000000000" pitchFamily="65" charset="-120"/>
              <a:ea typeface="標楷體" panose="03000509000000000000" pitchFamily="65" charset="-120"/>
            </a:endParaRPr>
          </a:p>
          <a:p>
            <a:pPr marL="0" indent="0">
              <a:buNone/>
            </a:pP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 挑戰</a:t>
            </a:r>
            <a:r>
              <a:rPr lang="en-US" altLang="zh-TW" sz="2400" dirty="0">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技術 ＋ 倫理 ＋ 宗教、神學</a:t>
            </a:r>
            <a:endParaRPr lang="en-US" altLang="zh-TW" sz="2400" b="1"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marL="0" indent="0">
              <a:buNone/>
            </a:pPr>
            <a:endParaRPr lang="zh-TW" altLang="en-US" sz="2400" dirty="0">
              <a:latin typeface="標楷體" panose="03000509000000000000" pitchFamily="65" charset="-120"/>
              <a:ea typeface="標楷體" panose="03000509000000000000" pitchFamily="65" charset="-120"/>
            </a:endParaRPr>
          </a:p>
        </p:txBody>
      </p:sp>
      <p:sp>
        <p:nvSpPr>
          <p:cNvPr id="5" name="投影片編號版面配置區 4">
            <a:extLst>
              <a:ext uri="{FF2B5EF4-FFF2-40B4-BE49-F238E27FC236}">
                <a16:creationId xmlns:a16="http://schemas.microsoft.com/office/drawing/2014/main" id="{17EB978E-4DD3-4E10-A235-AA6462C20BA1}"/>
              </a:ext>
            </a:extLst>
          </p:cNvPr>
          <p:cNvSpPr>
            <a:spLocks noGrp="1"/>
          </p:cNvSpPr>
          <p:nvPr>
            <p:ph type="sldNum" sz="quarter" idx="12"/>
          </p:nvPr>
        </p:nvSpPr>
        <p:spPr/>
        <p:txBody>
          <a:bodyPr/>
          <a:lstStyle/>
          <a:p>
            <a:fld id="{5D346988-94C5-43DB-8AA6-61BE345A3597}" type="slidenum">
              <a:rPr lang="en-US" altLang="zh-TW" smtClean="0"/>
              <a:pPr/>
              <a:t>9</a:t>
            </a:fld>
            <a:endParaRPr lang="en-US" altLang="zh-TW"/>
          </a:p>
        </p:txBody>
      </p:sp>
    </p:spTree>
    <p:extLst>
      <p:ext uri="{BB962C8B-B14F-4D97-AF65-F5344CB8AC3E}">
        <p14:creationId xmlns:p14="http://schemas.microsoft.com/office/powerpoint/2010/main" val="2320494631"/>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全真顏體"/>
        <a:cs typeface=""/>
      </a:majorFont>
      <a:minorFont>
        <a:latin typeface="Arial"/>
        <a:ea typeface="全真粗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1"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11147</TotalTime>
  <Words>6548</Words>
  <Application>Microsoft Office PowerPoint</Application>
  <PresentationFormat>如螢幕大小 (4:3)</PresentationFormat>
  <Paragraphs>651</Paragraphs>
  <Slides>51</Slides>
  <Notes>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51</vt:i4>
      </vt:variant>
    </vt:vector>
  </HeadingPairs>
  <TitlesOfParts>
    <vt:vector size="61" baseType="lpstr">
      <vt:lpstr>Microsoft YaHei</vt:lpstr>
      <vt:lpstr>Open Sans</vt:lpstr>
      <vt:lpstr>新細明體</vt:lpstr>
      <vt:lpstr>標楷體</vt:lpstr>
      <vt:lpstr>Arial</vt:lpstr>
      <vt:lpstr>Calibri</vt:lpstr>
      <vt:lpstr>Cambria Math</vt:lpstr>
      <vt:lpstr>Times New Roman</vt:lpstr>
      <vt:lpstr>預設簡報設計</vt:lpstr>
      <vt:lpstr>2_預設簡報設計</vt:lpstr>
      <vt:lpstr> 大數據革命與哲學                  </vt:lpstr>
      <vt:lpstr>PowerPoint 簡報</vt:lpstr>
      <vt:lpstr>PowerPoint 簡報</vt:lpstr>
      <vt:lpstr>PowerPoint 簡報</vt:lpstr>
      <vt:lpstr>              大綱</vt:lpstr>
      <vt:lpstr>PowerPoint 簡報</vt:lpstr>
      <vt:lpstr>   </vt:lpstr>
      <vt:lpstr>一.大數據革命</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男人只愛年輕嫩妹? 女人偏愛鮮肉? 源自: 《我們是誰? 大數據下的人類行為觀察》 by C. Rudder，林俊宏譯</vt:lpstr>
      <vt:lpstr>PowerPoint 簡報</vt:lpstr>
      <vt:lpstr>PowerPoint 簡報</vt:lpstr>
      <vt:lpstr>PowerPoint 簡報</vt:lpstr>
      <vt:lpstr>PowerPoint 簡報</vt:lpstr>
      <vt:lpstr>PowerPoint 簡報</vt:lpstr>
      <vt:lpstr>提供</vt:lpstr>
      <vt:lpstr>PowerPoint 簡報</vt:lpstr>
      <vt:lpstr>PowerPoint 簡報</vt:lpstr>
      <vt:lpstr>推薦書目</vt:lpstr>
      <vt:lpstr>PowerPoint 簡報</vt:lpstr>
      <vt:lpstr>謝幕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微醉的日神 －統計與大數據的或然世界</dc:title>
  <dc:creator>TJ 吳</dc:creator>
  <cp:lastModifiedBy>TJ 吳</cp:lastModifiedBy>
  <cp:revision>1089</cp:revision>
  <cp:lastPrinted>2020-12-26T11:16:11Z</cp:lastPrinted>
  <dcterms:created xsi:type="dcterms:W3CDTF">2020-10-22T06:17:05Z</dcterms:created>
  <dcterms:modified xsi:type="dcterms:W3CDTF">2020-12-29T11:26:23Z</dcterms:modified>
</cp:coreProperties>
</file>