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22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23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24.xml" ContentType="application/vnd.openxmlformats-officedocument.presentationml.comments+xml"/>
  <Override PartName="/ppt/notesSlides/notesSlide28.xml" ContentType="application/vnd.openxmlformats-officedocument.presentationml.notesSlide+xml"/>
  <Override PartName="/ppt/comments/comment25.xml" ContentType="application/vnd.openxmlformats-officedocument.presentationml.comments+xml"/>
  <Override PartName="/ppt/notesSlides/notesSlide29.xml" ContentType="application/vnd.openxmlformats-officedocument.presentationml.notesSlide+xml"/>
  <Override PartName="/ppt/comments/comment26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27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28.xml" ContentType="application/vnd.openxmlformats-officedocument.presentationml.comments+xml"/>
  <Override PartName="/ppt/notesSlides/notesSlide32.xml" ContentType="application/vnd.openxmlformats-officedocument.presentationml.notesSlide+xml"/>
  <Override PartName="/ppt/comments/comment29.xml" ContentType="application/vnd.openxmlformats-officedocument.presentationml.comments+xml"/>
  <Override PartName="/ppt/notesSlides/notesSlide33.xml" ContentType="application/vnd.openxmlformats-officedocument.presentationml.notesSlide+xml"/>
  <Override PartName="/ppt/comments/comment30.xml" ContentType="application/vnd.openxmlformats-officedocument.presentationml.comments+xml"/>
  <Override PartName="/ppt/notesSlides/notesSlide34.xml" ContentType="application/vnd.openxmlformats-officedocument.presentationml.notesSlide+xml"/>
  <Override PartName="/ppt/comments/comment31.xml" ContentType="application/vnd.openxmlformats-officedocument.presentationml.comments+xml"/>
  <Override PartName="/ppt/notesSlides/notesSlide35.xml" ContentType="application/vnd.openxmlformats-officedocument.presentationml.notesSlide+xml"/>
  <Override PartName="/ppt/comments/comment32.xml" ContentType="application/vnd.openxmlformats-officedocument.presentationml.comments+xml"/>
  <Override PartName="/ppt/notesSlides/notesSlide36.xml" ContentType="application/vnd.openxmlformats-officedocument.presentationml.notesSlide+xml"/>
  <Override PartName="/ppt/comments/comment33.xml" ContentType="application/vnd.openxmlformats-officedocument.presentationml.comments+xml"/>
  <Override PartName="/ppt/notesSlides/notesSlide37.xml" ContentType="application/vnd.openxmlformats-officedocument.presentationml.notesSlide+xml"/>
  <Override PartName="/ppt/comments/comment34.xml" ContentType="application/vnd.openxmlformats-officedocument.presentationml.comments+xml"/>
  <Override PartName="/ppt/notesSlides/notesSlide38.xml" ContentType="application/vnd.openxmlformats-officedocument.presentationml.notesSlide+xml"/>
  <Override PartName="/ppt/comments/comment35.xml" ContentType="application/vnd.openxmlformats-officedocument.presentationml.comments+xml"/>
  <Override PartName="/ppt/notesSlides/notesSlide39.xml" ContentType="application/vnd.openxmlformats-officedocument.presentationml.notesSlide+xml"/>
  <Override PartName="/ppt/comments/comment36.xml" ContentType="application/vnd.openxmlformats-officedocument.presentationml.comments+xml"/>
  <Override PartName="/ppt/notesSlides/notesSlide40.xml" ContentType="application/vnd.openxmlformats-officedocument.presentationml.notesSlide+xml"/>
  <Override PartName="/ppt/comments/comment37.xml" ContentType="application/vnd.openxmlformats-officedocument.presentationml.comments+xml"/>
  <Override PartName="/ppt/notesSlides/notesSlide41.xml" ContentType="application/vnd.openxmlformats-officedocument.presentationml.notesSlide+xml"/>
  <Override PartName="/ppt/comments/comment38.xml" ContentType="application/vnd.openxmlformats-officedocument.presentationml.comments+xml"/>
  <Override PartName="/ppt/notesSlides/notesSlide42.xml" ContentType="application/vnd.openxmlformats-officedocument.presentationml.notesSlide+xml"/>
  <Override PartName="/ppt/comments/comment39.xml" ContentType="application/vnd.openxmlformats-officedocument.presentationml.comments+xml"/>
  <Override PartName="/ppt/notesSlides/notesSlide43.xml" ContentType="application/vnd.openxmlformats-officedocument.presentationml.notesSlide+xml"/>
  <Override PartName="/ppt/comments/comment40.xml" ContentType="application/vnd.openxmlformats-officedocument.presentationml.comments+xml"/>
  <Override PartName="/ppt/notesSlides/notesSlide44.xml" ContentType="application/vnd.openxmlformats-officedocument.presentationml.notesSlide+xml"/>
  <Override PartName="/ppt/comments/comment41.xml" ContentType="application/vnd.openxmlformats-officedocument.presentationml.comments+xml"/>
  <Override PartName="/ppt/notesSlides/notesSlide45.xml" ContentType="application/vnd.openxmlformats-officedocument.presentationml.notesSlide+xml"/>
  <Override PartName="/ppt/comments/comment42.xml" ContentType="application/vnd.openxmlformats-officedocument.presentationml.comments+xml"/>
  <Override PartName="/ppt/notesSlides/notesSlide46.xml" ContentType="application/vnd.openxmlformats-officedocument.presentationml.notesSlide+xml"/>
  <Override PartName="/ppt/comments/comment43.xml" ContentType="application/vnd.openxmlformats-officedocument.presentationml.comments+xml"/>
  <Override PartName="/ppt/notesSlides/notesSlide47.xml" ContentType="application/vnd.openxmlformats-officedocument.presentationml.notesSlide+xml"/>
  <Override PartName="/ppt/comments/comment44.xml" ContentType="application/vnd.openxmlformats-officedocument.presentationml.comments+xml"/>
  <Override PartName="/ppt/notesSlides/notesSlide48.xml" ContentType="application/vnd.openxmlformats-officedocument.presentationml.notesSlide+xml"/>
  <Override PartName="/ppt/comments/comment45.xml" ContentType="application/vnd.openxmlformats-officedocument.presentationml.comments+xml"/>
  <Override PartName="/ppt/notesSlides/notesSlide49.xml" ContentType="application/vnd.openxmlformats-officedocument.presentationml.notesSlide+xml"/>
  <Override PartName="/ppt/comments/comment46.xml" ContentType="application/vnd.openxmlformats-officedocument.presentationml.comments+xml"/>
  <Override PartName="/ppt/notesSlides/notesSlide50.xml" ContentType="application/vnd.openxmlformats-officedocument.presentationml.notesSlide+xml"/>
  <Override PartName="/ppt/comments/comment47.xml" ContentType="application/vnd.openxmlformats-officedocument.presentationml.comments+xml"/>
  <Override PartName="/ppt/notesSlides/notesSlide51.xml" ContentType="application/vnd.openxmlformats-officedocument.presentationml.notesSlide+xml"/>
  <Override PartName="/ppt/comments/comment48.xml" ContentType="application/vnd.openxmlformats-officedocument.presentationml.comments+xml"/>
  <Override PartName="/ppt/notesSlides/notesSlide52.xml" ContentType="application/vnd.openxmlformats-officedocument.presentationml.notesSlide+xml"/>
  <Override PartName="/ppt/comments/comment49.xml" ContentType="application/vnd.openxmlformats-officedocument.presentationml.comments+xml"/>
  <Override PartName="/ppt/notesSlides/notesSlide53.xml" ContentType="application/vnd.openxmlformats-officedocument.presentationml.notesSlide+xml"/>
  <Override PartName="/ppt/comments/comment50.xml" ContentType="application/vnd.openxmlformats-officedocument.presentationml.comments+xml"/>
  <Override PartName="/ppt/notesSlides/notesSlide54.xml" ContentType="application/vnd.openxmlformats-officedocument.presentationml.notesSlide+xml"/>
  <Override PartName="/ppt/comments/comment51.xml" ContentType="application/vnd.openxmlformats-officedocument.presentationml.comments+xml"/>
  <Override PartName="/ppt/notesSlides/notesSlide55.xml" ContentType="application/vnd.openxmlformats-officedocument.presentationml.notesSlide+xml"/>
  <Override PartName="/ppt/comments/comment52.xml" ContentType="application/vnd.openxmlformats-officedocument.presentationml.comments+xml"/>
  <Override PartName="/ppt/notesSlides/notesSlide56.xml" ContentType="application/vnd.openxmlformats-officedocument.presentationml.notesSlide+xml"/>
  <Override PartName="/ppt/comments/comment53.xml" ContentType="application/vnd.openxmlformats-officedocument.presentationml.comments+xml"/>
  <Override PartName="/ppt/notesSlides/notesSlide57.xml" ContentType="application/vnd.openxmlformats-officedocument.presentationml.notesSlide+xml"/>
  <Override PartName="/ppt/comments/comment54.xml" ContentType="application/vnd.openxmlformats-officedocument.presentationml.comment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6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5143500" type="screen16x9"/>
  <p:notesSz cx="6858000" cy="9144000"/>
  <p:embeddedFontLst>
    <p:embeddedFont>
      <p:font typeface="Merriweather Light" panose="02020500000000000000" charset="0"/>
      <p:regular r:id="rId66"/>
      <p:bold r:id="rId67"/>
      <p:italic r:id="rId68"/>
      <p:boldItalic r:id="rId69"/>
    </p:embeddedFont>
    <p:embeddedFont>
      <p:font typeface="Montserrat" panose="02020500000000000000" charset="0"/>
      <p:regular r:id="rId70"/>
      <p:bold r:id="rId71"/>
      <p:italic r:id="rId72"/>
      <p:boldItalic r:id="rId73"/>
    </p:embeddedFont>
    <p:embeddedFont>
      <p:font typeface="Open Sans" panose="02020500000000000000" charset="0"/>
      <p:regular r:id="rId74"/>
      <p:bold r:id="rId75"/>
      <p:italic r:id="rId76"/>
      <p:boldItalic r:id="rId77"/>
    </p:embeddedFont>
    <p:embeddedFont>
      <p:font typeface="Open Sans SemiBold" panose="02020500000000000000" charset="0"/>
      <p:regular r:id="rId78"/>
      <p:bold r:id="rId79"/>
      <p:italic r:id="rId80"/>
      <p:boldItalic r:id="rId81"/>
    </p:embeddedFont>
    <p:embeddedFont>
      <p:font typeface="Russo One" panose="02020500000000000000" charset="0"/>
      <p:regular r:id="rId82"/>
    </p:embeddedFont>
    <p:embeddedFont>
      <p:font typeface="Vidaloka" panose="02020500000000000000" charset="0"/>
      <p:regular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曾翌雯" initials="" lastIdx="57" clrIdx="0"/>
  <p:cmAuthor id="1" name="余柔諺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4FE6DF-6A51-4DA4-AF49-EFCA1E1D6073}">
  <a:tblStyle styleId="{D74FE6DF-6A51-4DA4-AF49-EFCA1E1D60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font" Target="fonts/font18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1.fntdata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.fntdata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17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1:59:47.810" idx="1">
    <p:pos x="6000" y="0"/>
    <p:text>曾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4:27.243" idx="12">
    <p:pos x="6000" y="0"/>
    <p:text>曹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5:14.534" idx="13">
    <p:pos x="6000" y="0"/>
    <p:text>曹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5:00.606" idx="14">
    <p:pos x="218" y="1077"/>
    <p:text>曹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0T15:00:30.355" idx="16">
    <p:pos x="6000" y="100"/>
    <p:text>之間連結</p:text>
  </p:cm>
  <p:cm authorId="0" dt="2021-12-13T12:16:12.237" idx="15">
    <p:pos x="6000" y="0"/>
    <p:text>曾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6:43.577" idx="17">
    <p:pos x="6000" y="0"/>
    <p:text>邱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6:52.659" idx="18">
    <p:pos x="6000" y="0"/>
    <p:text>邱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7:05.592" idx="19">
    <p:pos x="6000" y="0"/>
    <p:text>邱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7:16.438" idx="20">
    <p:pos x="6000" y="0"/>
    <p:text>邱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8:02.567" idx="21">
    <p:pos x="6000" y="0"/>
    <p:text>余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8:18.436" idx="22">
    <p:pos x="6000" y="0"/>
    <p:text>余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05T15:40:24.766" idx="1">
    <p:pos x="6000" y="0"/>
    <p:text>大家好 我是
政大附中吉他社的教學長余柔諺
學校典禮組襄儀
很高興今天能來這裡演講
雖然我的社團職位跟我們今天談論的主題沒有直接相關
但對於未成年懷孕墮胎少女的議題也頗感興趣
原因是看了某部紀錄片 對於劇中的女主角感到心疼 也想去理解她的心情
雖然我們生活中較少直接遇到實際案例
但不可忽視社會上仍存在這些未披露於表面之上 那些少女們面臨的困境 以及涉及的社會問題
因此參與了這個議題 與同學們交流想法 深入研究 因此我今天站在這裡演講 與台下的各位分享我們的成果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9:01.482" idx="23">
    <p:pos x="6000" y="0"/>
    <p:text>曹</p:tex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9:10.660" idx="24">
    <p:pos x="6000" y="0"/>
    <p:text>邱</p:tex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9:21.154" idx="25">
    <p:pos x="6000" y="0"/>
    <p:text>邱</p:tex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9:30.848" idx="26">
    <p:pos x="6000" y="0"/>
    <p:text>曹</p:tex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9:40.266" idx="27">
    <p:pos x="6000" y="0"/>
    <p:text>曹</p:tex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0:05.018" idx="28">
    <p:pos x="6000" y="0"/>
    <p:text>曹</p:tex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0:18.655" idx="29">
    <p:pos x="6000" y="0"/>
    <p:text>邱</p:tex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0:34.319" idx="30">
    <p:pos x="6000" y="0"/>
    <p:text>余</p:text>
  </p:cm>
</p:cmLst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0:48.368" idx="31">
    <p:pos x="6000" y="0"/>
    <p:text>余</p:text>
  </p:cm>
</p:cmLst>
</file>

<file path=ppt/comments/comment2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1:02.382" idx="32">
    <p:pos x="6000" y="0"/>
    <p:text>余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5T15:14:07.442" idx="2">
    <p:pos x="6000" y="0"/>
    <p:text>為什麼開始研究？自主學習 提供學生自由發展才能
為什麼選擇辯題？辯題 未成年少女家庭問題 墮胎危險 走上絕路 因此希望能做出改變</p:text>
  </p:cm>
</p:cmLst>
</file>

<file path=ppt/comments/comment3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1:15.592" idx="33">
    <p:pos x="6000" y="0"/>
    <p:text>曾</p:text>
  </p:cm>
</p:cmLst>
</file>

<file path=ppt/comments/comment3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1:28.626" idx="34">
    <p:pos x="6000" y="0"/>
    <p:text>曾</p:text>
  </p:cm>
</p:cmLst>
</file>

<file path=ppt/comments/comment3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2:10.859" idx="35">
    <p:pos x="6000" y="0"/>
    <p:text>曾</p:text>
  </p:cm>
</p:cmLst>
</file>

<file path=ppt/comments/comment3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2:26.983" idx="36">
    <p:pos x="6000" y="0"/>
    <p:text>曾</p:text>
  </p:cm>
</p:cmLst>
</file>

<file path=ppt/comments/comment3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2:38.296" idx="37">
    <p:pos x="6000" y="0"/>
    <p:text>曾</p:text>
  </p:cm>
</p:cmLst>
</file>

<file path=ppt/comments/comment3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6:27.477" idx="38">
    <p:pos x="449" y="1263"/>
    <p:text>邱</p:text>
  </p:cm>
</p:cmLst>
</file>

<file path=ppt/comments/comment3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6:39.069" idx="39">
    <p:pos x="6000" y="0"/>
    <p:text>邱</p:text>
  </p:cm>
</p:cmLst>
</file>

<file path=ppt/comments/comment3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7:12.591" idx="40">
    <p:pos x="80" y="820"/>
    <p:text>曹</p:text>
  </p:cm>
</p:cmLst>
</file>

<file path=ppt/comments/comment3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7:22.881" idx="41">
    <p:pos x="304" y="177"/>
    <p:text>曹</p:text>
  </p:cm>
</p:cmLst>
</file>

<file path=ppt/comments/comment3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7:32.218" idx="42">
    <p:pos x="6000" y="0"/>
    <p:text>余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02T16:39:42.332" idx="3">
    <p:pos x="6000" y="0"/>
    <p:text>牽涉層面</p:text>
  </p:cm>
  <p:cm authorId="0" dt="2021-12-13T12:00:16.928" idx="4">
    <p:pos x="6000" y="100"/>
    <p:text>墮胎這件事在社會上存在許多的爭議 合不合法 道不道德 公投 
是怎樣的問題 為什麼大家會如此爭論不休？</p:text>
  </p:cm>
  <p:cm authorId="0" dt="2021-12-13T12:00:16.928" idx="5">
    <p:pos x="6000" y="100"/>
    <p:text>曾</p:text>
  </p:cm>
</p:cmLst>
</file>

<file path=ppt/comments/comment4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8:32.335" idx="43">
    <p:pos x="6000" y="0"/>
    <p:text>曾</p:text>
  </p:cm>
</p:cmLst>
</file>

<file path=ppt/comments/comment4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7:47.247" idx="44">
    <p:pos x="6000" y="0"/>
    <p:text>曾</p:text>
  </p:cm>
</p:cmLst>
</file>

<file path=ppt/comments/comment4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9:11.934" idx="45">
    <p:pos x="6000" y="0"/>
    <p:text>曾</p:text>
  </p:cm>
</p:cmLst>
</file>

<file path=ppt/comments/comment4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29:23.906" idx="46">
    <p:pos x="6000" y="0"/>
    <p:text>曾</p:text>
  </p:cm>
</p:cmLst>
</file>

<file path=ppt/comments/comment4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0:42.019" idx="47">
    <p:pos x="6000" y="0"/>
    <p:text>邱</p:text>
  </p:cm>
</p:cmLst>
</file>

<file path=ppt/comments/comment4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0:51.147" idx="48">
    <p:pos x="6000" y="0"/>
    <p:text>邱</p:text>
  </p:cm>
</p:cmLst>
</file>

<file path=ppt/comments/comment4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1:08.522" idx="49">
    <p:pos x="6000" y="0"/>
    <p:text>曹</p:text>
  </p:cm>
</p:cmLst>
</file>

<file path=ppt/comments/comment4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1:38.490" idx="50">
    <p:pos x="6000" y="0"/>
    <p:text>曹</p:text>
  </p:cm>
</p:cmLst>
</file>

<file path=ppt/comments/comment4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1:51.452" idx="51">
    <p:pos x="6000" y="0"/>
    <p:text>曾</p:text>
  </p:cm>
</p:cmLst>
</file>

<file path=ppt/comments/comment4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2:00.091" idx="52">
    <p:pos x="6000" y="0"/>
    <p:text>曾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03:10.692" idx="6">
    <p:pos x="1651" y="1265"/>
    <p:text>正反意見</p:text>
  </p:cm>
  <p:cm authorId="0" dt="2021-12-13T12:03:10.692" idx="7">
    <p:pos x="1651" y="1265"/>
    <p:text>曾</p:text>
  </p:cm>
</p:cmLst>
</file>

<file path=ppt/comments/comment5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2:07.879" idx="53">
    <p:pos x="6000" y="0"/>
    <p:text>曾</p:text>
  </p:cm>
</p:cmLst>
</file>

<file path=ppt/comments/comment5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2:15.064" idx="54">
    <p:pos x="6000" y="0"/>
    <p:text>曾</p:text>
  </p:cm>
</p:cmLst>
</file>

<file path=ppt/comments/comment5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2:25.522" idx="55">
    <p:pos x="6000" y="0"/>
    <p:text>曾</p:text>
  </p:cm>
</p:cmLst>
</file>

<file path=ppt/comments/comment5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2:33.852" idx="56">
    <p:pos x="6000" y="0"/>
    <p:text>曾</p:text>
  </p:cm>
</p:cmLst>
</file>

<file path=ppt/comments/comment5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32:42.665" idx="57">
    <p:pos x="6000" y="0"/>
    <p:text>曾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04:02.038" idx="8">
    <p:pos x="6000" y="0"/>
    <p:text>曹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05:25.283" idx="9">
    <p:pos x="6000" y="0"/>
    <p:text>曾 為何要特報提出來講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06:00.255" idx="10">
    <p:pos x="6000" y="0"/>
    <p:text>余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3T12:14:01.526" idx="11">
    <p:pos x="197" y="186"/>
    <p:text>曾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47d559433bd5fa9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47d559433bd5fa9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cf7a3c503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cf7a3c503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cc7554a049_0_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cc7554a049_0_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4dd94e37d27b0b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4dd94e37d27b0b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8a22e265554d8d4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8a22e265554d8d4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c7554a049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c7554a049_0_7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c7554a049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c7554a049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5785a9fa8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5785a9fa8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5785a9fa8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05785a9fa8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c7554a049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c7554a049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47d559433bd5fa9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47d559433bd5fa9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5785a9fa8_7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105785a9fa8_7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cc7554a049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cc7554a049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cc7554a049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cc7554a049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7d559433bd5fa9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47d559433bd5fa9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7d559433bd5fa9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47d559433bd5fa9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47d559433bd5fa9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47d559433bd5fa9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47d559433bd5fa9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47d559433bd5fa9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7d559433bd5fa9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47d559433bd5fa9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47d559433bd5fa9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47d559433bd5fa9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767b7bf11efa46a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767b7bf11efa46a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c7554a049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cc7554a049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47d559433bd5fa9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47d559433bd5fa9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47d559433bd5fa9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47d559433bd5fa9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7d559433bd5fa9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47d559433bd5fa9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47d559433bd5fa9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47d559433bd5fa9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cc7554a049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cc7554a049_0_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05785aa22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105785aa22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05785aa22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105785aa22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32117a121f1c17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32117a121f1c17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cc7554a049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cc7554a049_0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767b7bf11efa46a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767b7bf11efa46a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c7554a049_0_8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c7554a049_0_8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05785aa22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105785aa22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cc7554a049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cc7554a049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47d559433bd5fa9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47d559433bd5fa9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47d559433bd5fa9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47d559433bd5fa9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47d559433bd5fa9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47d559433bd5fa9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47d559433bd5fa9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47d559433bd5fa9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47d559433bd5fa9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247d559433bd5fa9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47d559433bd5fa9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247d559433bd5fa9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cc7554a049_0_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cc7554a049_0_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767b7bf11efa46a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767b7bf11efa46a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632117a121f1c17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632117a121f1c17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47d559433bd5fa9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247d559433bd5fa9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bc5a2ec607c5fb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5bc5a2ec607c5fb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5bc5a2ec607c5fb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5bc5a2ec607c5fb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0c9a4071bd712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20c9a4071bd712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0c9a4071bd712d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20c9a4071bd712d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5bc5a2ec607c5fb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5bc5a2ec607c5fb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5bc5a2ec607c5fb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5bc5a2ec607c5fb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7e25ef83795f871f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7e25ef83795f871f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ce884fcf5b0cf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ce884fcf5b0cf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cd8a80d6b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cd8a80d6b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ce884fcf5b0cf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ce884fcf5b0cf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ce884fcf5b0cf3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ce884fcf5b0cf3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ce884fcf5b0cf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ce884fcf5b0cf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7e25ef83795f871f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7e25ef83795f871f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cd8a80d6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cd8a80d6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c7554a049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cc7554a049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7d559433bd5fa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47d559433bd5fa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9776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1514325" y="3278788"/>
            <a:ext cx="61203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8" name="Google Shape;68;p1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1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1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2410500" y="2932775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2" name="Google Shape;92;p1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1994850" y="1697488"/>
            <a:ext cx="51543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ubTitle" idx="1"/>
          </p:nvPr>
        </p:nvSpPr>
        <p:spPr>
          <a:xfrm>
            <a:off x="2299500" y="297215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97" name="Google Shape;97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1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207350" y="-153175"/>
            <a:ext cx="2120400" cy="12738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4956100" y="2467375"/>
            <a:ext cx="24753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 idx="2" hasCustomPrompt="1"/>
          </p:nvPr>
        </p:nvSpPr>
        <p:spPr>
          <a:xfrm>
            <a:off x="4956100" y="14023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1"/>
          </p:nvPr>
        </p:nvSpPr>
        <p:spPr>
          <a:xfrm>
            <a:off x="4956100" y="3116275"/>
            <a:ext cx="2475300" cy="62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8" name="Google Shape;108;p1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-209600" y="2402450"/>
            <a:ext cx="3144300" cy="27897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1043725" y="1185550"/>
            <a:ext cx="3123000" cy="20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1043725" y="3360938"/>
            <a:ext cx="3013500" cy="7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114" name="Google Shape;114;p1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" name="Google Shape;115;p1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8"/>
          <p:cNvCxnSpPr/>
          <p:nvPr/>
        </p:nvCxnSpPr>
        <p:spPr>
          <a:xfrm>
            <a:off x="5322650" y="-80625"/>
            <a:ext cx="4005000" cy="2007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3509000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subTitle" idx="2"/>
          </p:nvPr>
        </p:nvSpPr>
        <p:spPr>
          <a:xfrm>
            <a:off x="35090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3"/>
          </p:nvPr>
        </p:nvSpPr>
        <p:spPr>
          <a:xfrm>
            <a:off x="95302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4"/>
          </p:nvPr>
        </p:nvSpPr>
        <p:spPr>
          <a:xfrm>
            <a:off x="95312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5"/>
          </p:nvPr>
        </p:nvSpPr>
        <p:spPr>
          <a:xfrm>
            <a:off x="6064875" y="2636125"/>
            <a:ext cx="212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6"/>
          </p:nvPr>
        </p:nvSpPr>
        <p:spPr>
          <a:xfrm>
            <a:off x="6064875" y="2976125"/>
            <a:ext cx="21261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25" name="Google Shape;125;p1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" name="Google Shape;126;p1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2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subTitle" idx="1"/>
          </p:nvPr>
        </p:nvSpPr>
        <p:spPr>
          <a:xfrm>
            <a:off x="37183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>
            <a:off x="3617675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3"/>
          </p:nvPr>
        </p:nvSpPr>
        <p:spPr>
          <a:xfrm>
            <a:off x="1328025" y="3391775"/>
            <a:ext cx="1642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4"/>
          </p:nvPr>
        </p:nvSpPr>
        <p:spPr>
          <a:xfrm>
            <a:off x="1227426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5"/>
          </p:nvPr>
        </p:nvSpPr>
        <p:spPr>
          <a:xfrm>
            <a:off x="6108550" y="3391775"/>
            <a:ext cx="1643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6"/>
          </p:nvPr>
        </p:nvSpPr>
        <p:spPr>
          <a:xfrm>
            <a:off x="6008050" y="3731775"/>
            <a:ext cx="184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 sz="1400">
                <a:solidFill>
                  <a:srgbClr val="02020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  <a:defRPr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18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35" name="Google Shape;135;p2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" name="Google Shape;136;p2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543963"/>
            <a:ext cx="3714900" cy="64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478925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27962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3414050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>
            <a:off x="3564200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3"/>
          </p:nvPr>
        </p:nvSpPr>
        <p:spPr>
          <a:xfrm>
            <a:off x="7057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subTitle" idx="4"/>
          </p:nvPr>
        </p:nvSpPr>
        <p:spPr>
          <a:xfrm>
            <a:off x="8558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5"/>
          </p:nvPr>
        </p:nvSpPr>
        <p:spPr>
          <a:xfrm>
            <a:off x="6122325" y="181198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ubTitle" idx="6"/>
          </p:nvPr>
        </p:nvSpPr>
        <p:spPr>
          <a:xfrm>
            <a:off x="6272475" y="2152000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7"/>
          </p:nvPr>
        </p:nvSpPr>
        <p:spPr>
          <a:xfrm>
            <a:off x="3414050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subTitle" idx="8"/>
          </p:nvPr>
        </p:nvSpPr>
        <p:spPr>
          <a:xfrm>
            <a:off x="3564200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9"/>
          </p:nvPr>
        </p:nvSpPr>
        <p:spPr>
          <a:xfrm>
            <a:off x="7057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ubTitle" idx="13"/>
          </p:nvPr>
        </p:nvSpPr>
        <p:spPr>
          <a:xfrm>
            <a:off x="8558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4"/>
          </p:nvPr>
        </p:nvSpPr>
        <p:spPr>
          <a:xfrm>
            <a:off x="6122325" y="3543463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subTitle" idx="15"/>
          </p:nvPr>
        </p:nvSpPr>
        <p:spPr>
          <a:xfrm>
            <a:off x="6272475" y="3883475"/>
            <a:ext cx="20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080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51" name="Google Shape;151;p2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2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4_1_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49168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2"/>
          </p:nvPr>
        </p:nvSpPr>
        <p:spPr>
          <a:xfrm>
            <a:off x="50589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1911150" y="1970400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4"/>
          </p:nvPr>
        </p:nvSpPr>
        <p:spPr>
          <a:xfrm>
            <a:off x="2053300" y="2310413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49168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6"/>
          </p:nvPr>
        </p:nvSpPr>
        <p:spPr>
          <a:xfrm>
            <a:off x="50589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1911150" y="3625538"/>
            <a:ext cx="2316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subTitle" idx="8"/>
          </p:nvPr>
        </p:nvSpPr>
        <p:spPr>
          <a:xfrm>
            <a:off x="2053200" y="3965550"/>
            <a:ext cx="20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63" name="Google Shape;163;p2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_2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3568125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3568125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10883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1088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6055450" y="2994600"/>
            <a:ext cx="20154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6055450" y="3334600"/>
            <a:ext cx="2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73" name="Google Shape;173;p2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2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23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4750187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subTitle" idx="2"/>
          </p:nvPr>
        </p:nvSpPr>
        <p:spPr>
          <a:xfrm>
            <a:off x="4750184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4"/>
          <p:cNvSpPr txBox="1">
            <a:spLocks noGrp="1"/>
          </p:cNvSpPr>
          <p:nvPr>
            <p:ph type="subTitle" idx="3"/>
          </p:nvPr>
        </p:nvSpPr>
        <p:spPr>
          <a:xfrm>
            <a:off x="2306462" y="1722900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ubTitle" idx="4"/>
          </p:nvPr>
        </p:nvSpPr>
        <p:spPr>
          <a:xfrm>
            <a:off x="2306462" y="2062900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subTitle" idx="5"/>
          </p:nvPr>
        </p:nvSpPr>
        <p:spPr>
          <a:xfrm>
            <a:off x="4750187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ubTitle" idx="6"/>
          </p:nvPr>
        </p:nvSpPr>
        <p:spPr>
          <a:xfrm>
            <a:off x="4750184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7"/>
          </p:nvPr>
        </p:nvSpPr>
        <p:spPr>
          <a:xfrm>
            <a:off x="2306462" y="3158925"/>
            <a:ext cx="201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8"/>
          </p:nvPr>
        </p:nvSpPr>
        <p:spPr>
          <a:xfrm>
            <a:off x="2306462" y="3498925"/>
            <a:ext cx="201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186" name="Google Shape;186;p2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 hasCustomPrompt="1"/>
          </p:nvPr>
        </p:nvSpPr>
        <p:spPr>
          <a:xfrm>
            <a:off x="2592925" y="71460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25"/>
          <p:cNvSpPr txBox="1">
            <a:spLocks noGrp="1"/>
          </p:cNvSpPr>
          <p:nvPr>
            <p:ph type="subTitle" idx="1"/>
          </p:nvPr>
        </p:nvSpPr>
        <p:spPr>
          <a:xfrm>
            <a:off x="2364984" y="134640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 idx="2" hasCustomPrompt="1"/>
          </p:nvPr>
        </p:nvSpPr>
        <p:spPr>
          <a:xfrm>
            <a:off x="2592925" y="2063025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3"/>
          </p:nvPr>
        </p:nvSpPr>
        <p:spPr>
          <a:xfrm>
            <a:off x="2364984" y="2694825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4" hasCustomPrompt="1"/>
          </p:nvPr>
        </p:nvSpPr>
        <p:spPr>
          <a:xfrm>
            <a:off x="2592925" y="3411450"/>
            <a:ext cx="39582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Font typeface="Russo One"/>
              <a:buNone/>
              <a:defRPr sz="12000">
                <a:solidFill>
                  <a:schemeClr val="accent1"/>
                </a:solidFill>
                <a:latin typeface="Russo One"/>
                <a:ea typeface="Russo One"/>
                <a:cs typeface="Russo One"/>
                <a:sym typeface="Russo One"/>
              </a:defRPr>
            </a:lvl9pPr>
          </a:lstStyle>
          <a:p>
            <a:r>
              <a:t>xx%</a:t>
            </a:r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5"/>
          </p:nvPr>
        </p:nvSpPr>
        <p:spPr>
          <a:xfrm>
            <a:off x="2364950" y="4043250"/>
            <a:ext cx="44142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5" name="Google Shape;195;p2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803750" y="2025800"/>
            <a:ext cx="4087500" cy="6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subTitle" idx="1"/>
          </p:nvPr>
        </p:nvSpPr>
        <p:spPr>
          <a:xfrm>
            <a:off x="803750" y="2693525"/>
            <a:ext cx="31593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0" name="Google Shape;200;p2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1" name="Google Shape;201;p2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7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4490150" y="2047725"/>
            <a:ext cx="3364200" cy="6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subTitle" idx="1"/>
          </p:nvPr>
        </p:nvSpPr>
        <p:spPr>
          <a:xfrm>
            <a:off x="4855550" y="269482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Josefin Sans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205" name="Google Shape;205;p2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8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subTitle" idx="1"/>
          </p:nvPr>
        </p:nvSpPr>
        <p:spPr>
          <a:xfrm>
            <a:off x="4166800" y="1453525"/>
            <a:ext cx="3957600" cy="28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0" name="Google Shape;210;p2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1" name="Google Shape;211;p2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2" name="Google Shape;212;p28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>
            <a:spLocks noGrp="1"/>
          </p:cNvSpPr>
          <p:nvPr>
            <p:ph type="subTitle" idx="1"/>
          </p:nvPr>
        </p:nvSpPr>
        <p:spPr>
          <a:xfrm>
            <a:off x="4816075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2"/>
          </p:nvPr>
        </p:nvSpPr>
        <p:spPr>
          <a:xfrm>
            <a:off x="4816200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3"/>
          </p:nvPr>
        </p:nvSpPr>
        <p:spPr>
          <a:xfrm>
            <a:off x="1385829" y="3616375"/>
            <a:ext cx="2942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idaloka"/>
              <a:buNone/>
              <a:defRPr sz="24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4"/>
          </p:nvPr>
        </p:nvSpPr>
        <p:spPr>
          <a:xfrm>
            <a:off x="1386025" y="3956375"/>
            <a:ext cx="29418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2729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cxnSp>
        <p:nvCxnSpPr>
          <p:cNvPr id="219" name="Google Shape;219;p2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0" name="Google Shape;220;p2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2832900" y="791200"/>
            <a:ext cx="3478200" cy="9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1"/>
          </p:nvPr>
        </p:nvSpPr>
        <p:spPr>
          <a:xfrm>
            <a:off x="2983350" y="1749425"/>
            <a:ext cx="3177300" cy="9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0"/>
          <p:cNvSpPr txBox="1"/>
          <p:nvPr/>
        </p:nvSpPr>
        <p:spPr>
          <a:xfrm>
            <a:off x="2900450" y="3438275"/>
            <a:ext cx="334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5" name="Google Shape;225;p3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0"/>
          <p:cNvCxnSpPr/>
          <p:nvPr/>
        </p:nvCxnSpPr>
        <p:spPr>
          <a:xfrm>
            <a:off x="-257975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3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30"/>
          <p:cNvCxnSpPr/>
          <p:nvPr/>
        </p:nvCxnSpPr>
        <p:spPr>
          <a:xfrm>
            <a:off x="6467450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27;p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4"/>
          <p:cNvCxnSpPr/>
          <p:nvPr/>
        </p:nvCxnSpPr>
        <p:spPr>
          <a:xfrm>
            <a:off x="6884900" y="-113600"/>
            <a:ext cx="2565600" cy="1306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Google Shape;230;p3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3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3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4" name="Google Shape;234;p3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2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2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3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9" name="Google Shape;239;p3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0" name="Google Shape;240;p33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8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50389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50389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1693175" y="26490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None/>
              <a:defRPr sz="2400" b="1"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1693175" y="2961200"/>
            <a:ext cx="2486100" cy="9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" name="Google Shape;35;p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" name="Google Shape;36;p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5"/>
          <p:cNvCxnSpPr/>
          <p:nvPr/>
        </p:nvCxnSpPr>
        <p:spPr>
          <a:xfrm flipH="1">
            <a:off x="6935750" y="3931325"/>
            <a:ext cx="2549400" cy="13545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0" name="Google Shape;40;p6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6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subTitle" idx="1"/>
          </p:nvPr>
        </p:nvSpPr>
        <p:spPr>
          <a:xfrm>
            <a:off x="2360375" y="1433050"/>
            <a:ext cx="172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idaloka"/>
              <a:buNone/>
              <a:defRPr sz="2400" b="1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2247500" y="1790050"/>
            <a:ext cx="5160300" cy="24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>
                <a:solidFill>
                  <a:srgbClr val="3749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47;p7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122500" y="1225400"/>
            <a:ext cx="6899100" cy="26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50" name="Google Shape;50;p8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8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52;p8"/>
          <p:cNvCxnSpPr/>
          <p:nvPr/>
        </p:nvCxnSpPr>
        <p:spPr>
          <a:xfrm flipH="1">
            <a:off x="7093250" y="3935075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53;p8"/>
          <p:cNvCxnSpPr/>
          <p:nvPr/>
        </p:nvCxnSpPr>
        <p:spPr>
          <a:xfrm flipH="1">
            <a:off x="-420450" y="-121600"/>
            <a:ext cx="2332800" cy="1347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895950" y="1682000"/>
            <a:ext cx="3847200" cy="23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9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9"/>
          <p:cNvCxnSpPr/>
          <p:nvPr/>
        </p:nvCxnSpPr>
        <p:spPr>
          <a:xfrm flipH="1">
            <a:off x="5925450" y="2797500"/>
            <a:ext cx="3378000" cy="24669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539500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Relationship Id="rId4" Type="http://schemas.openxmlformats.org/officeDocument/2006/relationships/comments" Target="../comments/comment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7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3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4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subTitle" idx="1"/>
          </p:nvPr>
        </p:nvSpPr>
        <p:spPr>
          <a:xfrm>
            <a:off x="1039959" y="868377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以青少年角度看待——</a:t>
            </a:r>
            <a:endParaRPr sz="2100"/>
          </a:p>
        </p:txBody>
      </p:sp>
      <p:sp>
        <p:nvSpPr>
          <p:cNvPr id="246" name="Google Shape;246;p34"/>
          <p:cNvSpPr txBox="1"/>
          <p:nvPr/>
        </p:nvSpPr>
        <p:spPr>
          <a:xfrm>
            <a:off x="4769974" y="383320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政大附中 曾翌雯 曹哲維 邱嫈芳 余柔諺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650" y="1310277"/>
            <a:ext cx="7460694" cy="186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關於第一次……</a:t>
            </a:r>
            <a:endParaRPr/>
          </a:p>
        </p:txBody>
      </p:sp>
      <p:sp>
        <p:nvSpPr>
          <p:cNvPr id="306" name="Google Shape;306;p43"/>
          <p:cNvSpPr txBox="1"/>
          <p:nvPr/>
        </p:nvSpPr>
        <p:spPr>
          <a:xfrm>
            <a:off x="713225" y="1506900"/>
            <a:ext cx="6851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4成的女生初夜發生在國中時期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9成的女生16歲已告別初夜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3成6的15歲以下未成年學生有過性經驗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>
            <a:spLocks noGrp="1"/>
          </p:cNvSpPr>
          <p:nvPr>
            <p:ph type="title"/>
          </p:nvPr>
        </p:nvSpPr>
        <p:spPr>
          <a:xfrm>
            <a:off x="313995" y="295323"/>
            <a:ext cx="7717500" cy="16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環境影響</a:t>
            </a:r>
            <a:endParaRPr sz="3000"/>
          </a:p>
        </p:txBody>
      </p:sp>
      <p:sp>
        <p:nvSpPr>
          <p:cNvPr id="312" name="Google Shape;312;p44"/>
          <p:cNvSpPr txBox="1"/>
          <p:nvPr/>
        </p:nvSpPr>
        <p:spPr>
          <a:xfrm>
            <a:off x="313999" y="1615813"/>
            <a:ext cx="73152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1.個人：教育不足、性態度不確定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2.家庭：情感需求不被滿足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3.社會：媒體、同儕、低社經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4.城鄉差距：隔代教養、文化資本、避孕資源不足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/>
          <p:nvPr/>
        </p:nvSpPr>
        <p:spPr>
          <a:xfrm rot="-460">
            <a:off x="393006" y="2132233"/>
            <a:ext cx="89667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latin typeface="Montserrat"/>
                <a:ea typeface="Montserrat"/>
                <a:cs typeface="Montserrat"/>
                <a:sym typeface="Montserrat"/>
              </a:rPr>
              <a:t>城鄉差距？？？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未成年少女生育率  鄉下居冠？？？</a:t>
            </a:r>
            <a:endParaRPr/>
          </a:p>
        </p:txBody>
      </p:sp>
      <p:sp>
        <p:nvSpPr>
          <p:cNvPr id="323" name="Google Shape;323;p46"/>
          <p:cNvSpPr txBox="1"/>
          <p:nvPr/>
        </p:nvSpPr>
        <p:spPr>
          <a:xfrm>
            <a:off x="914400" y="1764030"/>
            <a:ext cx="73152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花東地區青少女生育率是是台灣平均的二倍多，而原住民的青少女生育率則是五倍多。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Char char="●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農業縣市的青少女生育率比例亦偏高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貧窮地方或大都市的貧困區域</a:t>
            </a:r>
            <a:r>
              <a:rPr lang="en" sz="2000" u="sng">
                <a:latin typeface="Montserrat"/>
                <a:ea typeface="Montserrat"/>
                <a:cs typeface="Montserrat"/>
                <a:sym typeface="Montserrat"/>
              </a:rPr>
              <a:t>性教育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和</a:t>
            </a:r>
            <a:r>
              <a:rPr lang="en" sz="2000" u="sng">
                <a:latin typeface="Montserrat"/>
                <a:ea typeface="Montserrat"/>
                <a:cs typeface="Montserrat"/>
                <a:sym typeface="Montserrat"/>
              </a:rPr>
              <a:t>避孕訊息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都較為缺乏+</a:t>
            </a:r>
            <a:r>
              <a:rPr lang="en" sz="2000" u="sng">
                <a:latin typeface="Montserrat"/>
                <a:ea typeface="Montserrat"/>
                <a:cs typeface="Montserrat"/>
                <a:sym typeface="Montserrat"/>
              </a:rPr>
              <a:t>經濟弱勢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➡</a:t>
            </a:r>
            <a:r>
              <a:rPr lang="en" sz="2000" b="1">
                <a:latin typeface="Montserrat"/>
                <a:ea typeface="Montserrat"/>
                <a:cs typeface="Montserrat"/>
                <a:sym typeface="Montserrat"/>
              </a:rPr>
              <a:t>不容易取得避孕器具及墮胎服務</a:t>
            </a: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>
            <a:spLocks noGrp="1"/>
          </p:cNvSpPr>
          <p:nvPr>
            <p:ph type="title"/>
          </p:nvPr>
        </p:nvSpPr>
        <p:spPr>
          <a:xfrm>
            <a:off x="346832" y="59268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城鄉差距的資源差異</a:t>
            </a:r>
            <a:endParaRPr/>
          </a:p>
        </p:txBody>
      </p:sp>
      <p:sp>
        <p:nvSpPr>
          <p:cNvPr id="329" name="Google Shape;329;p47"/>
          <p:cNvSpPr txBox="1"/>
          <p:nvPr/>
        </p:nvSpPr>
        <p:spPr>
          <a:xfrm>
            <a:off x="346825" y="1709844"/>
            <a:ext cx="7315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避孕資源的取得相對不方便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臺北市：每平方公里6.27間便利商店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花東地區：每100平方公里3間便利商店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8"/>
          <p:cNvSpPr txBox="1">
            <a:spLocks noGrp="1"/>
          </p:cNvSpPr>
          <p:nvPr>
            <p:ph type="title"/>
          </p:nvPr>
        </p:nvSpPr>
        <p:spPr>
          <a:xfrm>
            <a:off x="1402307" y="1202559"/>
            <a:ext cx="648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未成年懷孕少女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與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我們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>
            <a:spLocks noGrp="1"/>
          </p:cNvSpPr>
          <p:nvPr>
            <p:ph type="title"/>
          </p:nvPr>
        </p:nvSpPr>
        <p:spPr>
          <a:xfrm>
            <a:off x="1625252" y="2516630"/>
            <a:ext cx="58935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當今社會對於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未成年懷孕之規範</a:t>
            </a:r>
            <a:endParaRPr/>
          </a:p>
        </p:txBody>
      </p:sp>
      <p:sp>
        <p:nvSpPr>
          <p:cNvPr id="340" name="Google Shape;340;p49"/>
          <p:cNvSpPr txBox="1">
            <a:spLocks noGrp="1"/>
          </p:cNvSpPr>
          <p:nvPr>
            <p:ph type="title" idx="2"/>
          </p:nvPr>
        </p:nvSpPr>
        <p:spPr>
          <a:xfrm>
            <a:off x="3746550" y="1046882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現況法規</a:t>
            </a:r>
            <a:endParaRPr/>
          </a:p>
        </p:txBody>
      </p:sp>
      <p:sp>
        <p:nvSpPr>
          <p:cNvPr id="346" name="Google Shape;346;p50"/>
          <p:cNvSpPr txBox="1"/>
          <p:nvPr/>
        </p:nvSpPr>
        <p:spPr>
          <a:xfrm>
            <a:off x="713225" y="1187990"/>
            <a:ext cx="7283400" cy="3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15900" lvl="0" indent="0" algn="l" rtl="0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刑法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215900" lvl="0" indent="0" algn="l" rtl="0">
              <a:lnSpc>
                <a:spcPct val="18545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§ 227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對於未滿十四歲之男女為性交者，處三年以上十年以下有期徒刑。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對於未滿十四歲之男女為猥褻之行為者，處六月以上五年以下有期徒刑。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對於十四歲以上未滿十六歲之男女為性交者，處七年以下有期徒刑。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對於十四歲以上未滿十六歲之男女為猥褻之行為者，處三年以下有期徒刑。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第一項、第三項之未遂犯罰之。</a:t>
            </a:r>
            <a:endParaRPr sz="19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現況法規</a:t>
            </a:r>
            <a:endParaRPr/>
          </a:p>
        </p:txBody>
      </p:sp>
      <p:sp>
        <p:nvSpPr>
          <p:cNvPr id="352" name="Google Shape;352;p51"/>
          <p:cNvSpPr txBox="1"/>
          <p:nvPr/>
        </p:nvSpPr>
        <p:spPr>
          <a:xfrm>
            <a:off x="713225" y="1182064"/>
            <a:ext cx="7283400" cy="3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優生保健法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§5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本法規定之人工流產或結紮手術，非經中央主管機關指定之醫師不得為之。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前項指定辦法，由中央主管機關定之。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§8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避孕器材及藥品之使用，由中央主管機關定之。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現況法規</a:t>
            </a:r>
            <a:endParaRPr/>
          </a:p>
        </p:txBody>
      </p:sp>
      <p:sp>
        <p:nvSpPr>
          <p:cNvPr id="358" name="Google Shape;358;p52"/>
          <p:cNvSpPr txBox="1"/>
          <p:nvPr/>
        </p:nvSpPr>
        <p:spPr>
          <a:xfrm>
            <a:off x="713225" y="945700"/>
            <a:ext cx="9202200" cy="3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</a:rPr>
              <a:t>優生保健法</a:t>
            </a:r>
            <a:endParaRPr sz="2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</a:rPr>
              <a:t>§9</a:t>
            </a: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懷孕婦女經診斷或證明有下列情事之一，得依其自願，施行人工流產：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一、本人或配偶患有礙優生之遺傳性、傳染性或精神疾病。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二、本人或配偶之四親等以內之血親患有礙優生之遺傳性疾病。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三、醫學上認定懷孕或分娩招致生命危險或危害身體、精神健康。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四、醫學上認定胎兒有畸型發育之虞。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五、被強制性交、誘姦或與依法不得結婚者相姦而受孕。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</a:rPr>
              <a:t>六、懷孕或生產，影響心理健康或家庭生活。</a:t>
            </a: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359" name="Google Shape;359;p52"/>
          <p:cNvSpPr txBox="1"/>
          <p:nvPr/>
        </p:nvSpPr>
        <p:spPr>
          <a:xfrm>
            <a:off x="713225" y="3735575"/>
            <a:ext cx="8050200" cy="1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※未婚之未成年人或受監護或輔助宣告之人，依前項規定施行人工流產，應得法定代理人或輔助人之同意。</a:t>
            </a:r>
            <a:endParaRPr sz="11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有配偶者，依第六款規定施行人工流產，應得配偶之同意。但配偶生死不明或無意識或精神錯亂者，不在此限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。</a:t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highlight>
                  <a:srgbClr val="FFFFFF"/>
                </a:highlight>
              </a:rPr>
              <a:t>※第一項所定人工流產情事之認定，中央主管機關於必要時，得提經優生保健諮詢委員會研擬後，訂定標準公告之。</a:t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71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講者介紹</a:t>
            </a:r>
            <a:endParaRPr/>
          </a:p>
        </p:txBody>
      </p:sp>
      <p:sp>
        <p:nvSpPr>
          <p:cNvPr id="253" name="Google Shape;253;p35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曹哲維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254" name="Google Shape;25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073" y="345313"/>
            <a:ext cx="3339675" cy="445287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 txBox="1"/>
          <p:nvPr/>
        </p:nvSpPr>
        <p:spPr>
          <a:xfrm>
            <a:off x="713250" y="1996780"/>
            <a:ext cx="73152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學生會學權長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政附熱音機動長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學生行動黨副主席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污名化？</a:t>
            </a:r>
            <a:endParaRPr/>
          </a:p>
        </p:txBody>
      </p:sp>
      <p:sp>
        <p:nvSpPr>
          <p:cNvPr id="365" name="Google Shape;365;p53"/>
          <p:cNvSpPr txBox="1"/>
          <p:nvPr/>
        </p:nvSpPr>
        <p:spPr>
          <a:xfrm>
            <a:off x="949625" y="1542525"/>
            <a:ext cx="72447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汙名化現象的形成</a:t>
            </a: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社會升學主義掛帥→從事低技術、低薪工作→影響經濟生活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→可能仰賴社會資源→與社會期待不符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</a:rPr>
              <a:t>主流文化認定未成年少女懷孕即毀了人生，優勢群體的思想藉由傳播媒體過度渲染與概化，造成未成年懷孕污名化。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/>
          <p:nvPr/>
        </p:nvSpPr>
        <p:spPr>
          <a:xfrm>
            <a:off x="900450" y="1368425"/>
            <a:ext cx="73431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汙名化現象的影響</a:t>
            </a:r>
            <a:endParaRPr sz="2000" b="1" u="sng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社會風氣造成</a:t>
            </a:r>
            <a:r>
              <a:rPr lang="en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家族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、</a:t>
            </a:r>
            <a:r>
              <a:rPr lang="en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街坊鄰居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、</a:t>
            </a:r>
            <a:r>
              <a:rPr lang="en" sz="20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學校同儕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等輿論壓力與異樣眼光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污名標籤使少女心理感到不適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更因此畏於求助</a:t>
            </a:r>
            <a:endParaRPr sz="20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社會結構的文化的限制下為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迎合道德期許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，選擇結婚或墮胎等，或許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並非符合本身意願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，可能造成</a:t>
            </a:r>
            <a:r>
              <a:rPr lang="en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後續的不幸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。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"/>
          <p:cNvSpPr txBox="1">
            <a:spLocks noGrp="1"/>
          </p:cNvSpPr>
          <p:nvPr>
            <p:ph type="title"/>
          </p:nvPr>
        </p:nvSpPr>
        <p:spPr>
          <a:xfrm>
            <a:off x="3467275" y="2636911"/>
            <a:ext cx="46596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未成年懷孕少女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於懷孕前後所遇之困難</a:t>
            </a:r>
            <a:endParaRPr/>
          </a:p>
        </p:txBody>
      </p:sp>
      <p:sp>
        <p:nvSpPr>
          <p:cNvPr id="376" name="Google Shape;376;p55"/>
          <p:cNvSpPr txBox="1">
            <a:spLocks noGrp="1"/>
          </p:cNvSpPr>
          <p:nvPr>
            <p:ph type="title" idx="2"/>
          </p:nvPr>
        </p:nvSpPr>
        <p:spPr>
          <a:xfrm>
            <a:off x="3467275" y="1199976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6"/>
          <p:cNvSpPr txBox="1">
            <a:spLocks noGrp="1"/>
          </p:cNvSpPr>
          <p:nvPr>
            <p:ph type="title"/>
          </p:nvPr>
        </p:nvSpPr>
        <p:spPr>
          <a:xfrm>
            <a:off x="713243" y="228540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外在因素壓迫</a:t>
            </a:r>
            <a:endParaRPr sz="4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家庭</a:t>
            </a:r>
            <a:endParaRPr/>
          </a:p>
        </p:txBody>
      </p:sp>
      <p:sp>
        <p:nvSpPr>
          <p:cNvPr id="387" name="Google Shape;387;p57"/>
          <p:cNvSpPr txBox="1"/>
          <p:nvPr/>
        </p:nvSpPr>
        <p:spPr>
          <a:xfrm>
            <a:off x="665500" y="1215525"/>
            <a:ext cx="8215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  <a:highlight>
                  <a:srgbClr val="FFFFFF"/>
                </a:highlight>
              </a:rPr>
              <a:t>傳統價值觀：認為青少女懷孕是不正常、不道德、不知潔身自愛、咎由自取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8" name="Google Shape;388;p57"/>
          <p:cNvSpPr txBox="1"/>
          <p:nvPr/>
        </p:nvSpPr>
        <p:spPr>
          <a:xfrm>
            <a:off x="615275" y="2106025"/>
            <a:ext cx="6318900" cy="16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AutoNum type="arabicPeriod"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雙方家長：接受 or 不接受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AutoNum type="arabicPeriod"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家庭成員的情緒（</a:t>
            </a:r>
            <a:r>
              <a:rPr lang="en" sz="1700">
                <a:solidFill>
                  <a:schemeClr val="dk1"/>
                </a:solidFill>
                <a:highlight>
                  <a:schemeClr val="lt1"/>
                </a:highlight>
              </a:rPr>
              <a:t>憤怒、壓力、無法接受……）</a:t>
            </a:r>
            <a:endParaRPr sz="1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Montserrat"/>
              <a:buAutoNum type="arabicPeriod"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雙方家長：生 or 不生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同儕</a:t>
            </a:r>
            <a:endParaRPr/>
          </a:p>
        </p:txBody>
      </p:sp>
      <p:sp>
        <p:nvSpPr>
          <p:cNvPr id="394" name="Google Shape;394;p58"/>
          <p:cNvSpPr txBox="1"/>
          <p:nvPr/>
        </p:nvSpPr>
        <p:spPr>
          <a:xfrm>
            <a:off x="713225" y="1564100"/>
            <a:ext cx="7014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青少女得知懷孕時，通常會</a:t>
            </a:r>
            <a:r>
              <a:rPr lang="en" sz="2000">
                <a:highlight>
                  <a:srgbClr val="FFD966"/>
                </a:highlight>
                <a:latin typeface="Montserrat"/>
                <a:ea typeface="Montserrat"/>
                <a:cs typeface="Montserrat"/>
                <a:sym typeface="Montserrat"/>
              </a:rPr>
              <a:t>先向同儕求助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，但同儕通常只能給予心理上的支持，當同儕無法提供實質幫助時，青少女會</a:t>
            </a:r>
            <a:r>
              <a:rPr lang="en" sz="2000">
                <a:highlight>
                  <a:srgbClr val="FFD966"/>
                </a:highlight>
                <a:latin typeface="Montserrat"/>
                <a:ea typeface="Montserrat"/>
                <a:cs typeface="Montserrat"/>
                <a:sym typeface="Montserrat"/>
              </a:rPr>
              <a:t>因為懷孕而與同儕失去聯繫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，甚至有研究指出，如果同儕與青少女持相對意見，青少女會</a:t>
            </a:r>
            <a:r>
              <a:rPr lang="en" sz="2000">
                <a:highlight>
                  <a:srgbClr val="FFD966"/>
                </a:highlight>
                <a:latin typeface="Montserrat"/>
                <a:ea typeface="Montserrat"/>
                <a:cs typeface="Montserrat"/>
                <a:sym typeface="Montserrat"/>
              </a:rPr>
              <a:t>選擇遠離同儕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，所以懷孕青少女比一般人更</a:t>
            </a:r>
            <a:r>
              <a:rPr lang="en" sz="2000">
                <a:highlight>
                  <a:srgbClr val="FFD966"/>
                </a:highlight>
                <a:latin typeface="Montserrat"/>
                <a:ea typeface="Montserrat"/>
                <a:cs typeface="Montserrat"/>
                <a:sym typeface="Montserrat"/>
              </a:rPr>
              <a:t>缺乏人際互動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，這也會使他們在懷孕期間適應不良，造成困擾。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社會</a:t>
            </a:r>
            <a:endParaRPr/>
          </a:p>
        </p:txBody>
      </p:sp>
      <p:sp>
        <p:nvSpPr>
          <p:cNvPr id="400" name="Google Shape;400;p59"/>
          <p:cNvSpPr txBox="1"/>
          <p:nvPr/>
        </p:nvSpPr>
        <p:spPr>
          <a:xfrm>
            <a:off x="713228" y="1624255"/>
            <a:ext cx="6303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1.保守態度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2.96%選擇墮胎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3.社會支持少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感情</a:t>
            </a:r>
            <a:endParaRPr/>
          </a:p>
        </p:txBody>
      </p:sp>
      <p:sp>
        <p:nvSpPr>
          <p:cNvPr id="406" name="Google Shape;406;p60"/>
          <p:cNvSpPr txBox="1"/>
          <p:nvPr/>
        </p:nvSpPr>
        <p:spPr>
          <a:xfrm>
            <a:off x="713225" y="1709859"/>
            <a:ext cx="7315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1.較為被動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2.伴侶影響大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3.男方會故意迴避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經濟</a:t>
            </a:r>
            <a:endParaRPr/>
          </a:p>
        </p:txBody>
      </p:sp>
      <p:sp>
        <p:nvSpPr>
          <p:cNvPr id="412" name="Google Shape;412;p61"/>
          <p:cNvSpPr txBox="1"/>
          <p:nvPr/>
        </p:nvSpPr>
        <p:spPr>
          <a:xfrm>
            <a:off x="713226" y="1613325"/>
            <a:ext cx="8097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1.自主經濟能力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2.墮胎金額昂貴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3.低學歷低薪資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生理</a:t>
            </a:r>
            <a:endParaRPr/>
          </a:p>
        </p:txBody>
      </p:sp>
      <p:sp>
        <p:nvSpPr>
          <p:cNvPr id="418" name="Google Shape;418;p62"/>
          <p:cNvSpPr txBox="1"/>
          <p:nvPr/>
        </p:nvSpPr>
        <p:spPr>
          <a:xfrm>
            <a:off x="944325" y="1265800"/>
            <a:ext cx="77856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因為青少女身體尚未發育完全，因此會有一些問題產生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分娩併發症（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年紀越輕越容易出現併發症）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：貧血、血毒症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無法維持胎兒健康or無法順利分娩：導致早產、難產、流產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需剖腹產（研究顯示年輕女性剖腹產比例比成年女性高）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AutoNum type="arabicPeriod"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墮胎：影響其日後生育能力，嚴重甚至可能導致不孕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余柔諺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261" name="Google Shape;2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4964" y="923850"/>
            <a:ext cx="3295797" cy="329579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6"/>
          <p:cNvSpPr txBox="1"/>
          <p:nvPr/>
        </p:nvSpPr>
        <p:spPr>
          <a:xfrm>
            <a:off x="713250" y="2049780"/>
            <a:ext cx="73152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政大附中吉他社教學長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36"/>
          <p:cNvSpPr txBox="1"/>
          <p:nvPr/>
        </p:nvSpPr>
        <p:spPr>
          <a:xfrm>
            <a:off x="713250" y="2660136"/>
            <a:ext cx="7315200" cy="5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Montserrat"/>
                <a:ea typeface="Montserrat"/>
                <a:cs typeface="Montserrat"/>
                <a:sym typeface="Montserrat"/>
              </a:rPr>
              <a:t>政大附中典禮組襄儀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3"/>
          <p:cNvSpPr txBox="1">
            <a:spLocks noGrp="1"/>
          </p:cNvSpPr>
          <p:nvPr>
            <p:ph type="title"/>
          </p:nvPr>
        </p:nvSpPr>
        <p:spPr>
          <a:xfrm>
            <a:off x="1244247" y="2219775"/>
            <a:ext cx="66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內在因素壓迫</a:t>
            </a:r>
            <a:endParaRPr sz="43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學業</a:t>
            </a:r>
            <a:endParaRPr/>
          </a:p>
        </p:txBody>
      </p:sp>
      <p:sp>
        <p:nvSpPr>
          <p:cNvPr id="429" name="Google Shape;429;p64"/>
          <p:cNvSpPr txBox="1"/>
          <p:nvPr/>
        </p:nvSpPr>
        <p:spPr>
          <a:xfrm>
            <a:off x="379202" y="1664212"/>
            <a:ext cx="33717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Montserrat"/>
                <a:ea typeface="Montserrat"/>
                <a:cs typeface="Montserrat"/>
                <a:sym typeface="Montserrat"/>
              </a:rPr>
              <a:t>復學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﹕學歷、就業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64"/>
          <p:cNvSpPr txBox="1"/>
          <p:nvPr/>
        </p:nvSpPr>
        <p:spPr>
          <a:xfrm>
            <a:off x="4328752" y="1664212"/>
            <a:ext cx="41676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不復學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﹕沒興趣</a:t>
            </a:r>
            <a:r>
              <a:rPr lang="en" sz="1800">
                <a:solidFill>
                  <a:schemeClr val="dk1"/>
                </a:solidFill>
              </a:rPr>
              <a:t>、經濟考量、時間分配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31" name="Google Shape;431;p64"/>
          <p:cNvCxnSpPr/>
          <p:nvPr/>
        </p:nvCxnSpPr>
        <p:spPr>
          <a:xfrm flipH="1">
            <a:off x="4168527" y="1160387"/>
            <a:ext cx="7200" cy="324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64"/>
          <p:cNvSpPr txBox="1"/>
          <p:nvPr/>
        </p:nvSpPr>
        <p:spPr>
          <a:xfrm>
            <a:off x="1154202" y="2375362"/>
            <a:ext cx="2514000" cy="15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•家庭經濟狀態較佳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•家人支持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•男方態度負責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•托育中心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•夜間特別學校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64"/>
          <p:cNvSpPr txBox="1"/>
          <p:nvPr/>
        </p:nvSpPr>
        <p:spPr>
          <a:xfrm>
            <a:off x="4328752" y="2375362"/>
            <a:ext cx="2514000" cy="13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" sz="1800">
                <a:solidFill>
                  <a:schemeClr val="dk1"/>
                </a:solidFill>
              </a:rPr>
              <a:t>家庭經濟狀況較差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" sz="1800">
                <a:solidFill>
                  <a:schemeClr val="dk1"/>
                </a:solidFill>
              </a:rPr>
              <a:t>不和諧的家庭環境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</a:t>
            </a:r>
            <a:r>
              <a:rPr lang="en" sz="1800">
                <a:solidFill>
                  <a:schemeClr val="dk1"/>
                </a:solidFill>
              </a:rPr>
              <a:t>要顧小孩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•校方態度不佳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道德譴責</a:t>
            </a:r>
            <a:endParaRPr/>
          </a:p>
        </p:txBody>
      </p:sp>
      <p:sp>
        <p:nvSpPr>
          <p:cNvPr id="439" name="Google Shape;439;p65"/>
          <p:cNvSpPr/>
          <p:nvPr/>
        </p:nvSpPr>
        <p:spPr>
          <a:xfrm>
            <a:off x="713225" y="2285400"/>
            <a:ext cx="1538100" cy="572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發現自己懷孕</a:t>
            </a:r>
            <a:endParaRPr sz="1700"/>
          </a:p>
        </p:txBody>
      </p:sp>
      <p:sp>
        <p:nvSpPr>
          <p:cNvPr id="440" name="Google Shape;440;p65"/>
          <p:cNvSpPr/>
          <p:nvPr/>
        </p:nvSpPr>
        <p:spPr>
          <a:xfrm>
            <a:off x="3588950" y="3093775"/>
            <a:ext cx="9924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生下來</a:t>
            </a:r>
            <a:endParaRPr sz="1700"/>
          </a:p>
        </p:txBody>
      </p:sp>
      <p:sp>
        <p:nvSpPr>
          <p:cNvPr id="441" name="Google Shape;441;p65"/>
          <p:cNvSpPr/>
          <p:nvPr/>
        </p:nvSpPr>
        <p:spPr>
          <a:xfrm>
            <a:off x="3588950" y="1309338"/>
            <a:ext cx="9924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墮胎</a:t>
            </a:r>
            <a:endParaRPr sz="1700"/>
          </a:p>
        </p:txBody>
      </p:sp>
      <p:sp>
        <p:nvSpPr>
          <p:cNvPr id="442" name="Google Shape;442;p65"/>
          <p:cNvSpPr/>
          <p:nvPr/>
        </p:nvSpPr>
        <p:spPr>
          <a:xfrm>
            <a:off x="5524575" y="1309350"/>
            <a:ext cx="11406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合法方式</a:t>
            </a:r>
            <a:endParaRPr sz="1700"/>
          </a:p>
        </p:txBody>
      </p:sp>
      <p:sp>
        <p:nvSpPr>
          <p:cNvPr id="443" name="Google Shape;443;p65"/>
          <p:cNvSpPr/>
          <p:nvPr/>
        </p:nvSpPr>
        <p:spPr>
          <a:xfrm>
            <a:off x="5524575" y="1855638"/>
            <a:ext cx="9924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找密醫</a:t>
            </a:r>
            <a:endParaRPr sz="1700"/>
          </a:p>
        </p:txBody>
      </p:sp>
      <p:sp>
        <p:nvSpPr>
          <p:cNvPr id="444" name="Google Shape;444;p65"/>
          <p:cNvSpPr/>
          <p:nvPr/>
        </p:nvSpPr>
        <p:spPr>
          <a:xfrm>
            <a:off x="5567700" y="2371650"/>
            <a:ext cx="9924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偏方</a:t>
            </a:r>
            <a:endParaRPr sz="1700"/>
          </a:p>
        </p:txBody>
      </p:sp>
      <p:sp>
        <p:nvSpPr>
          <p:cNvPr id="445" name="Google Shape;445;p65"/>
          <p:cNvSpPr/>
          <p:nvPr/>
        </p:nvSpPr>
        <p:spPr>
          <a:xfrm>
            <a:off x="5567700" y="3648300"/>
            <a:ext cx="9924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寄養</a:t>
            </a:r>
            <a:endParaRPr sz="1700"/>
          </a:p>
        </p:txBody>
      </p:sp>
      <p:sp>
        <p:nvSpPr>
          <p:cNvPr id="446" name="Google Shape;446;p65"/>
          <p:cNvSpPr/>
          <p:nvPr/>
        </p:nvSpPr>
        <p:spPr>
          <a:xfrm>
            <a:off x="5567700" y="3093763"/>
            <a:ext cx="9924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留養</a:t>
            </a:r>
            <a:endParaRPr sz="1700"/>
          </a:p>
        </p:txBody>
      </p:sp>
      <p:sp>
        <p:nvSpPr>
          <p:cNvPr id="447" name="Google Shape;447;p65"/>
          <p:cNvSpPr/>
          <p:nvPr/>
        </p:nvSpPr>
        <p:spPr>
          <a:xfrm>
            <a:off x="5567700" y="4202838"/>
            <a:ext cx="992400" cy="400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出養</a:t>
            </a:r>
            <a:endParaRPr sz="1700"/>
          </a:p>
        </p:txBody>
      </p:sp>
      <p:cxnSp>
        <p:nvCxnSpPr>
          <p:cNvPr id="448" name="Google Shape;448;p65"/>
          <p:cNvCxnSpPr>
            <a:stCxn id="439" idx="3"/>
          </p:cNvCxnSpPr>
          <p:nvPr/>
        </p:nvCxnSpPr>
        <p:spPr>
          <a:xfrm>
            <a:off x="2251325" y="2571750"/>
            <a:ext cx="5601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9" name="Google Shape;449;p65"/>
          <p:cNvCxnSpPr/>
          <p:nvPr/>
        </p:nvCxnSpPr>
        <p:spPr>
          <a:xfrm>
            <a:off x="2828100" y="1471925"/>
            <a:ext cx="16500" cy="1835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0" name="Google Shape;450;p65"/>
          <p:cNvCxnSpPr>
            <a:endCxn id="441" idx="1"/>
          </p:cNvCxnSpPr>
          <p:nvPr/>
        </p:nvCxnSpPr>
        <p:spPr>
          <a:xfrm>
            <a:off x="2811350" y="1504938"/>
            <a:ext cx="777600" cy="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1" name="Google Shape;451;p65"/>
          <p:cNvCxnSpPr>
            <a:endCxn id="440" idx="1"/>
          </p:cNvCxnSpPr>
          <p:nvPr/>
        </p:nvCxnSpPr>
        <p:spPr>
          <a:xfrm>
            <a:off x="2828150" y="3274675"/>
            <a:ext cx="760800" cy="1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2" name="Google Shape;452;p65"/>
          <p:cNvCxnSpPr>
            <a:stCxn id="441" idx="3"/>
            <a:endCxn id="442" idx="1"/>
          </p:cNvCxnSpPr>
          <p:nvPr/>
        </p:nvCxnSpPr>
        <p:spPr>
          <a:xfrm>
            <a:off x="4581350" y="1509438"/>
            <a:ext cx="94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3" name="Google Shape;453;p65"/>
          <p:cNvCxnSpPr/>
          <p:nvPr/>
        </p:nvCxnSpPr>
        <p:spPr>
          <a:xfrm>
            <a:off x="4994650" y="1521550"/>
            <a:ext cx="0" cy="104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65"/>
          <p:cNvCxnSpPr>
            <a:endCxn id="443" idx="1"/>
          </p:cNvCxnSpPr>
          <p:nvPr/>
        </p:nvCxnSpPr>
        <p:spPr>
          <a:xfrm>
            <a:off x="4977975" y="2050638"/>
            <a:ext cx="546600" cy="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5" name="Google Shape;455;p65"/>
          <p:cNvCxnSpPr>
            <a:endCxn id="444" idx="1"/>
          </p:cNvCxnSpPr>
          <p:nvPr/>
        </p:nvCxnSpPr>
        <p:spPr>
          <a:xfrm>
            <a:off x="5011200" y="2563350"/>
            <a:ext cx="556500" cy="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6" name="Google Shape;456;p65"/>
          <p:cNvCxnSpPr>
            <a:endCxn id="446" idx="1"/>
          </p:cNvCxnSpPr>
          <p:nvPr/>
        </p:nvCxnSpPr>
        <p:spPr>
          <a:xfrm>
            <a:off x="4581300" y="3293863"/>
            <a:ext cx="98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7" name="Google Shape;457;p65"/>
          <p:cNvCxnSpPr/>
          <p:nvPr/>
        </p:nvCxnSpPr>
        <p:spPr>
          <a:xfrm>
            <a:off x="5027725" y="3307725"/>
            <a:ext cx="0" cy="1124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8" name="Google Shape;458;p65"/>
          <p:cNvCxnSpPr>
            <a:endCxn id="445" idx="1"/>
          </p:cNvCxnSpPr>
          <p:nvPr/>
        </p:nvCxnSpPr>
        <p:spPr>
          <a:xfrm rot="10800000" flipH="1">
            <a:off x="5027700" y="3848400"/>
            <a:ext cx="540000" cy="2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9" name="Google Shape;459;p65"/>
          <p:cNvCxnSpPr>
            <a:endCxn id="447" idx="1"/>
          </p:cNvCxnSpPr>
          <p:nvPr/>
        </p:nvCxnSpPr>
        <p:spPr>
          <a:xfrm rot="10800000" flipH="1">
            <a:off x="5027700" y="4402938"/>
            <a:ext cx="540000" cy="1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0" name="Google Shape;460;p65"/>
          <p:cNvSpPr txBox="1"/>
          <p:nvPr/>
        </p:nvSpPr>
        <p:spPr>
          <a:xfrm>
            <a:off x="663575" y="2994525"/>
            <a:ext cx="163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社會道德觀譴責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1" name="Google Shape;461;p65"/>
          <p:cNvSpPr txBox="1"/>
          <p:nvPr/>
        </p:nvSpPr>
        <p:spPr>
          <a:xfrm>
            <a:off x="3407000" y="878250"/>
            <a:ext cx="1356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胎兒生命權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65"/>
          <p:cNvSpPr txBox="1"/>
          <p:nvPr/>
        </p:nvSpPr>
        <p:spPr>
          <a:xfrm>
            <a:off x="6516975" y="1765050"/>
            <a:ext cx="13563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65"/>
          <p:cNvSpPr txBox="1"/>
          <p:nvPr/>
        </p:nvSpPr>
        <p:spPr>
          <a:xfrm>
            <a:off x="6560050" y="2983950"/>
            <a:ext cx="114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面對孩童之心境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p65"/>
          <p:cNvSpPr txBox="1"/>
          <p:nvPr/>
        </p:nvSpPr>
        <p:spPr>
          <a:xfrm>
            <a:off x="6607875" y="3755325"/>
            <a:ext cx="135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對孩子的愧疚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自我實現</a:t>
            </a:r>
            <a:endParaRPr/>
          </a:p>
        </p:txBody>
      </p:sp>
      <p:sp>
        <p:nvSpPr>
          <p:cNvPr id="470" name="Google Shape;470;p66"/>
          <p:cNvSpPr txBox="1"/>
          <p:nvPr/>
        </p:nvSpPr>
        <p:spPr>
          <a:xfrm>
            <a:off x="713225" y="1782715"/>
            <a:ext cx="7315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1.實踐空間受限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2.實踐時間受佔用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3.未來道路被限縮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6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形象的不自信</a:t>
            </a:r>
            <a:endParaRPr/>
          </a:p>
        </p:txBody>
      </p:sp>
      <p:sp>
        <p:nvSpPr>
          <p:cNvPr id="476" name="Google Shape;476;p67"/>
          <p:cNvSpPr txBox="1"/>
          <p:nvPr/>
        </p:nvSpPr>
        <p:spPr>
          <a:xfrm>
            <a:off x="713235" y="1859280"/>
            <a:ext cx="7315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1.病態心理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為更好的體態、外貌，使用不良之手段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8"/>
          <p:cNvSpPr txBox="1">
            <a:spLocks noGrp="1"/>
          </p:cNvSpPr>
          <p:nvPr>
            <p:ph type="title"/>
          </p:nvPr>
        </p:nvSpPr>
        <p:spPr>
          <a:xfrm>
            <a:off x="543716" y="228540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現況所存的教育/救濟管道？</a:t>
            </a:r>
            <a:endParaRPr sz="4300"/>
          </a:p>
        </p:txBody>
      </p:sp>
      <p:sp>
        <p:nvSpPr>
          <p:cNvPr id="482" name="Google Shape;482;p68"/>
          <p:cNvSpPr txBox="1">
            <a:spLocks noGrp="1"/>
          </p:cNvSpPr>
          <p:nvPr>
            <p:ph type="title" idx="4294967295"/>
          </p:nvPr>
        </p:nvSpPr>
        <p:spPr>
          <a:xfrm>
            <a:off x="727356" y="1307106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/>
              <a:t>03</a:t>
            </a:r>
            <a:endParaRPr sz="5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9"/>
          <p:cNvSpPr txBox="1">
            <a:spLocks noGrp="1"/>
          </p:cNvSpPr>
          <p:nvPr>
            <p:ph type="title"/>
          </p:nvPr>
        </p:nvSpPr>
        <p:spPr>
          <a:xfrm>
            <a:off x="713250" y="20200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性教育 Sexuality Education </a:t>
            </a:r>
            <a:endParaRPr sz="4300"/>
          </a:p>
        </p:txBody>
      </p:sp>
      <p:sp>
        <p:nvSpPr>
          <p:cNvPr id="488" name="Google Shape;488;p69"/>
          <p:cNvSpPr txBox="1"/>
          <p:nvPr/>
        </p:nvSpPr>
        <p:spPr>
          <a:xfrm>
            <a:off x="914412" y="3035093"/>
            <a:ext cx="73152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latin typeface="Montserrat"/>
                <a:ea typeface="Montserrat"/>
                <a:cs typeface="Montserrat"/>
                <a:sym typeface="Montserrat"/>
              </a:rPr>
              <a:t>出了什麼問題？？？</a:t>
            </a:r>
            <a:endParaRPr sz="19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0"/>
          <p:cNvSpPr txBox="1">
            <a:spLocks noGrp="1"/>
          </p:cNvSpPr>
          <p:nvPr>
            <p:ph type="title"/>
          </p:nvPr>
        </p:nvSpPr>
        <p:spPr>
          <a:xfrm>
            <a:off x="713250" y="81691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現今性教育的落實</a:t>
            </a:r>
            <a:endParaRPr/>
          </a:p>
        </p:txBody>
      </p:sp>
      <p:sp>
        <p:nvSpPr>
          <p:cNvPr id="494" name="Google Shape;494;p70"/>
          <p:cNvSpPr txBox="1"/>
          <p:nvPr/>
        </p:nvSpPr>
        <p:spPr>
          <a:xfrm>
            <a:off x="914400" y="2143663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5" name="Google Shape;495;p70"/>
          <p:cNvSpPr txBox="1"/>
          <p:nvPr/>
        </p:nvSpPr>
        <p:spPr>
          <a:xfrm>
            <a:off x="713250" y="1875687"/>
            <a:ext cx="73152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學生參與度低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Char char="●"/>
            </a:pPr>
            <a:r>
              <a:rPr lang="en" sz="2200">
                <a:latin typeface="Montserrat"/>
                <a:ea typeface="Montserrat"/>
                <a:cs typeface="Montserrat"/>
                <a:sym typeface="Montserrat"/>
              </a:rPr>
              <a:t>家中長輩思維保守</a:t>
            </a:r>
            <a:endParaRPr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70"/>
          <p:cNvSpPr txBox="1"/>
          <p:nvPr/>
        </p:nvSpPr>
        <p:spPr>
          <a:xfrm rot="-275925">
            <a:off x="476895" y="229559"/>
            <a:ext cx="7315050" cy="463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性教育本身的問題？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1"/>
          <p:cNvSpPr txBox="1">
            <a:spLocks noGrp="1"/>
          </p:cNvSpPr>
          <p:nvPr>
            <p:ph type="title"/>
          </p:nvPr>
        </p:nvSpPr>
        <p:spPr>
          <a:xfrm>
            <a:off x="713250" y="200648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～救濟管道～</a:t>
            </a:r>
            <a:endParaRPr sz="43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2"/>
          <p:cNvSpPr txBox="1"/>
          <p:nvPr/>
        </p:nvSpPr>
        <p:spPr>
          <a:xfrm>
            <a:off x="72190" y="180328"/>
            <a:ext cx="73152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Montserrat"/>
                <a:ea typeface="Montserrat"/>
                <a:cs typeface="Montserrat"/>
                <a:sym typeface="Montserrat"/>
              </a:rPr>
              <a:t>安置機構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507" name="Google Shape;507;p72"/>
          <p:cNvGraphicFramePr/>
          <p:nvPr/>
        </p:nvGraphicFramePr>
        <p:xfrm>
          <a:off x="211991" y="6746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{D74FE6DF-6A51-4DA4-AF49-EFCA1E1D6073}</a:tableStyleId>
              </a:tblPr>
              <a:tblGrid>
                <a:gridCol w="2211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機構名稱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地點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費用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服務對象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勵馨基金會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春菊學舍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北部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6000/月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未婚懷孕六個月以上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年滿12歲（未滿二十須法定代理人同意）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不符上述兩點者再評估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基督教救世會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北部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免費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急難家庭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天主教福利會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約納家園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北部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300/日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未婚女性（未成年者須得法定代理人同意）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已婚女性遭逢家庭變故者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勵馨基金會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春菊馨學舍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中部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負擔部分生活費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年滿12歲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懷孕滿六個月以上者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12～18歲遭逢家庭變故者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善牧基金會附設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露晞少年教養中心</a:t>
                      </a:r>
                      <a:endParaRPr sz="1100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南部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免費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0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台灣門諾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花蓮善牧中心</a:t>
                      </a:r>
                      <a:endParaRPr sz="1100"/>
                    </a:p>
                  </a:txBody>
                  <a:tcPr marL="91425" marR="91425" marT="91425" marB="91425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東部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免費</a:t>
                      </a:r>
                      <a:endParaRPr sz="11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以居住東部為主</a:t>
                      </a: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• 未婚懷孕滿六個月以上者</a:t>
                      </a:r>
                      <a:endParaRPr sz="11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邱嫈芳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pic>
        <p:nvPicPr>
          <p:cNvPr id="269" name="Google Shape;26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0059" y="749314"/>
            <a:ext cx="2732439" cy="3644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/>
          <p:nvPr/>
        </p:nvSpPr>
        <p:spPr>
          <a:xfrm>
            <a:off x="713250" y="2150542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政大附中熱舞社活動長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3"/>
          <p:cNvSpPr txBox="1">
            <a:spLocks noGrp="1"/>
          </p:cNvSpPr>
          <p:nvPr>
            <p:ph type="title"/>
          </p:nvPr>
        </p:nvSpPr>
        <p:spPr>
          <a:xfrm>
            <a:off x="193680" y="41768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校方</a:t>
            </a:r>
            <a:endParaRPr/>
          </a:p>
        </p:txBody>
      </p:sp>
      <p:pic>
        <p:nvPicPr>
          <p:cNvPr id="513" name="Google Shape;513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150" y="1302108"/>
            <a:ext cx="13424772" cy="528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925" y="281275"/>
            <a:ext cx="8004874" cy="457090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4"/>
          <p:cNvSpPr txBox="1">
            <a:spLocks noGrp="1"/>
          </p:cNvSpPr>
          <p:nvPr>
            <p:ph type="title"/>
          </p:nvPr>
        </p:nvSpPr>
        <p:spPr>
          <a:xfrm>
            <a:off x="100708" y="281275"/>
            <a:ext cx="476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總流程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5"/>
          <p:cNvSpPr txBox="1"/>
          <p:nvPr/>
        </p:nvSpPr>
        <p:spPr>
          <a:xfrm>
            <a:off x="416730" y="349864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家庭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5" name="Google Shape;525;p75"/>
          <p:cNvSpPr txBox="1"/>
          <p:nvPr/>
        </p:nvSpPr>
        <p:spPr>
          <a:xfrm>
            <a:off x="1256925" y="1686925"/>
            <a:ext cx="291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Google Shape;526;p75"/>
          <p:cNvSpPr txBox="1"/>
          <p:nvPr/>
        </p:nvSpPr>
        <p:spPr>
          <a:xfrm>
            <a:off x="416725" y="896320"/>
            <a:ext cx="54909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家是生命敞開之根源，亦是精神寄託之根本，他提供人渴望受保護</a:t>
            </a:r>
            <a:r>
              <a:rPr lang="en" sz="1700">
                <a:solidFill>
                  <a:schemeClr val="dk1"/>
                </a:solidFill>
              </a:rPr>
              <a:t>、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渴望穩定</a:t>
            </a:r>
            <a:r>
              <a:rPr lang="en" sz="1700">
                <a:solidFill>
                  <a:schemeClr val="dk1"/>
                </a:solidFill>
              </a:rPr>
              <a:t>、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渴望陪伴</a:t>
            </a:r>
            <a:r>
              <a:rPr lang="en" sz="1700">
                <a:solidFill>
                  <a:schemeClr val="dk1"/>
                </a:solidFill>
              </a:rPr>
              <a:t>、</a:t>
            </a: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 渴望豐足之需要。</a:t>
            </a:r>
            <a:endParaRPr sz="1700" baseline="-2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75"/>
          <p:cNvSpPr txBox="1"/>
          <p:nvPr/>
        </p:nvSpPr>
        <p:spPr>
          <a:xfrm>
            <a:off x="1288950" y="1600418"/>
            <a:ext cx="65661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Montserrat"/>
                <a:ea typeface="Montserrat"/>
                <a:cs typeface="Montserrat"/>
                <a:sym typeface="Montserrat"/>
              </a:rPr>
              <a:t>守護</a:t>
            </a:r>
            <a:endParaRPr sz="16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家是人渴望被保護慾望的重要依歸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Montserrat"/>
                <a:ea typeface="Montserrat"/>
                <a:cs typeface="Montserrat"/>
                <a:sym typeface="Montserrat"/>
              </a:rPr>
              <a:t>穩固</a:t>
            </a:r>
            <a:endParaRPr sz="16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給予穩定且舒適的相處環境，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屹立不搖的家庭關係是少女安全感來源</a:t>
            </a:r>
            <a:endParaRPr sz="1600" baseline="-25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Montserrat"/>
                <a:ea typeface="Montserrat"/>
                <a:cs typeface="Montserrat"/>
                <a:sym typeface="Montserrat"/>
              </a:rPr>
              <a:t>滋養</a:t>
            </a:r>
            <a:endParaRPr sz="16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生理與心理上資源的提供，青少年個體發展的根本，影響當下少女心境與後續發展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Montserrat"/>
                <a:ea typeface="Montserrat"/>
                <a:cs typeface="Montserrat"/>
                <a:sym typeface="Montserrat"/>
              </a:rPr>
              <a:t>陪伴</a:t>
            </a:r>
            <a:endParaRPr sz="16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在過程中給予言語支持與實質陪伴，使少女心理上認為並非獨自面對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6"/>
          <p:cNvSpPr txBox="1">
            <a:spLocks noGrp="1"/>
          </p:cNvSpPr>
          <p:nvPr>
            <p:ph type="title"/>
          </p:nvPr>
        </p:nvSpPr>
        <p:spPr>
          <a:xfrm>
            <a:off x="614476" y="2412706"/>
            <a:ext cx="5456100" cy="6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懷孕後的  影響？</a:t>
            </a:r>
            <a:endParaRPr/>
          </a:p>
        </p:txBody>
      </p:sp>
      <p:sp>
        <p:nvSpPr>
          <p:cNvPr id="533" name="Google Shape;533;p76"/>
          <p:cNvSpPr txBox="1">
            <a:spLocks noGrp="1"/>
          </p:cNvSpPr>
          <p:nvPr>
            <p:ph type="title" idx="2"/>
          </p:nvPr>
        </p:nvSpPr>
        <p:spPr>
          <a:xfrm>
            <a:off x="454273" y="1205480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7"/>
          <p:cNvSpPr txBox="1">
            <a:spLocks noGrp="1"/>
          </p:cNvSpPr>
          <p:nvPr>
            <p:ph type="title"/>
          </p:nvPr>
        </p:nvSpPr>
        <p:spPr>
          <a:xfrm>
            <a:off x="713243" y="2072113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自我</a:t>
            </a:r>
            <a:endParaRPr sz="43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心理</a:t>
            </a:r>
            <a:endParaRPr/>
          </a:p>
        </p:txBody>
      </p:sp>
      <p:sp>
        <p:nvSpPr>
          <p:cNvPr id="544" name="Google Shape;544;p78"/>
          <p:cNvSpPr txBox="1"/>
          <p:nvPr/>
        </p:nvSpPr>
        <p:spPr>
          <a:xfrm>
            <a:off x="713235" y="1443332"/>
            <a:ext cx="7315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1.對感情關係失去信心（可能導致性向轉變）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2.失去與原有親友的連結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3.陷入自我唾棄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4.對於身材、外貌不自信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5.重新體認家人的關愛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外部</a:t>
            </a:r>
            <a:endParaRPr/>
          </a:p>
        </p:txBody>
      </p:sp>
      <p:sp>
        <p:nvSpPr>
          <p:cNvPr id="550" name="Google Shape;550;p79"/>
          <p:cNvSpPr txBox="1"/>
          <p:nvPr/>
        </p:nvSpPr>
        <p:spPr>
          <a:xfrm>
            <a:off x="713235" y="1529370"/>
            <a:ext cx="7315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1.易陷入貧窮              2.遭受不友善對待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3.身體狀況愈下         4.交際圈洗牌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5.離開原有生活地     6.停止學業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>
            <a:spLocks noGrp="1"/>
          </p:cNvSpPr>
          <p:nvPr>
            <p:ph type="title"/>
          </p:nvPr>
        </p:nvSpPr>
        <p:spPr>
          <a:xfrm>
            <a:off x="713250" y="22854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外在環境</a:t>
            </a:r>
            <a:endParaRPr sz="43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家庭</a:t>
            </a:r>
            <a:endParaRPr/>
          </a:p>
        </p:txBody>
      </p:sp>
      <p:sp>
        <p:nvSpPr>
          <p:cNvPr id="561" name="Google Shape;561;p81"/>
          <p:cNvSpPr txBox="1"/>
          <p:nvPr/>
        </p:nvSpPr>
        <p:spPr>
          <a:xfrm>
            <a:off x="713221" y="1401896"/>
            <a:ext cx="731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1.原有家庭成員關係碎裂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家庭衝突加劇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經濟危機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4.家庭樣態轉變</a:t>
            </a:r>
            <a:endParaRPr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2EE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82"/>
          <p:cNvSpPr txBox="1">
            <a:spLocks noGrp="1"/>
          </p:cNvSpPr>
          <p:nvPr>
            <p:ph type="title"/>
          </p:nvPr>
        </p:nvSpPr>
        <p:spPr>
          <a:xfrm>
            <a:off x="1860521" y="2200881"/>
            <a:ext cx="5554200" cy="11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解決方案！</a:t>
            </a:r>
            <a:endParaRPr sz="4300"/>
          </a:p>
        </p:txBody>
      </p:sp>
      <p:sp>
        <p:nvSpPr>
          <p:cNvPr id="567" name="Google Shape;567;p82"/>
          <p:cNvSpPr txBox="1"/>
          <p:nvPr/>
        </p:nvSpPr>
        <p:spPr>
          <a:xfrm>
            <a:off x="914408" y="3101216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How to be better?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8" name="Google Shape;568;p82"/>
          <p:cNvSpPr txBox="1">
            <a:spLocks noGrp="1"/>
          </p:cNvSpPr>
          <p:nvPr>
            <p:ph type="title" idx="4294967295"/>
          </p:nvPr>
        </p:nvSpPr>
        <p:spPr>
          <a:xfrm>
            <a:off x="3746550" y="122259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05</a:t>
            </a:r>
            <a:endParaRPr sz="5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body" idx="1"/>
          </p:nvPr>
        </p:nvSpPr>
        <p:spPr>
          <a:xfrm>
            <a:off x="713250" y="1272925"/>
            <a:ext cx="7717500" cy="32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曾翌雯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  <p:sp>
        <p:nvSpPr>
          <p:cNvPr id="276" name="Google Shape;276;p38"/>
          <p:cNvSpPr txBox="1"/>
          <p:nvPr/>
        </p:nvSpPr>
        <p:spPr>
          <a:xfrm>
            <a:off x="713250" y="2072567"/>
            <a:ext cx="7315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學生會副活動長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學生行動黨主任委員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政附辯論社社長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7" name="Google Shape;277;p38"/>
          <p:cNvPicPr preferRelativeResize="0"/>
          <p:nvPr/>
        </p:nvPicPr>
        <p:blipFill rotWithShape="1">
          <a:blip r:embed="rId3">
            <a:alphaModFix/>
          </a:blip>
          <a:srcRect t="21067"/>
          <a:stretch/>
        </p:blipFill>
        <p:spPr>
          <a:xfrm>
            <a:off x="4599338" y="768875"/>
            <a:ext cx="3429125" cy="360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8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由家庭落實！</a:t>
            </a:r>
            <a:endParaRPr/>
          </a:p>
        </p:txBody>
      </p:sp>
      <p:sp>
        <p:nvSpPr>
          <p:cNvPr id="574" name="Google Shape;574;p83"/>
          <p:cNvSpPr txBox="1"/>
          <p:nvPr/>
        </p:nvSpPr>
        <p:spPr>
          <a:xfrm>
            <a:off x="778844" y="1661696"/>
            <a:ext cx="73152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跟產檢綁在一起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Char char="●"/>
            </a:pPr>
            <a:r>
              <a:rPr lang="en" sz="2100">
                <a:latin typeface="Montserrat"/>
                <a:ea typeface="Montserrat"/>
                <a:cs typeface="Montserrat"/>
                <a:sym typeface="Montserrat"/>
              </a:rPr>
              <a:t>由學校開辦親子講座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84"/>
          <p:cNvSpPr txBox="1">
            <a:spLocks noGrp="1"/>
          </p:cNvSpPr>
          <p:nvPr>
            <p:ph type="title"/>
          </p:nvPr>
        </p:nvSpPr>
        <p:spPr>
          <a:xfrm>
            <a:off x="713258" y="20364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充權 Empowerment </a:t>
            </a: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充權是什麼？</a:t>
            </a:r>
            <a:endParaRPr sz="1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充權的社會工作</a:t>
            </a:r>
            <a:endParaRPr/>
          </a:p>
        </p:txBody>
      </p:sp>
      <p:sp>
        <p:nvSpPr>
          <p:cNvPr id="585" name="Google Shape;585;p85"/>
          <p:cNvSpPr txBox="1"/>
          <p:nvPr/>
        </p:nvSpPr>
        <p:spPr>
          <a:xfrm>
            <a:off x="614504" y="2257174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社工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6" name="Google Shape;586;p85"/>
          <p:cNvSpPr/>
          <p:nvPr/>
        </p:nvSpPr>
        <p:spPr>
          <a:xfrm>
            <a:off x="1295672" y="1781529"/>
            <a:ext cx="322800" cy="14439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85"/>
          <p:cNvSpPr txBox="1"/>
          <p:nvPr/>
        </p:nvSpPr>
        <p:spPr>
          <a:xfrm>
            <a:off x="1661810" y="1418233"/>
            <a:ext cx="6245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施予恩惠               視個案為不幸者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協同解放                視個案為健全的一人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88" name="Google Shape;588;p85"/>
          <p:cNvCxnSpPr/>
          <p:nvPr/>
        </p:nvCxnSpPr>
        <p:spPr>
          <a:xfrm>
            <a:off x="2829225" y="1684825"/>
            <a:ext cx="7938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9" name="Google Shape;589;p85"/>
          <p:cNvCxnSpPr/>
          <p:nvPr/>
        </p:nvCxnSpPr>
        <p:spPr>
          <a:xfrm>
            <a:off x="2829237" y="3225420"/>
            <a:ext cx="8820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0" name="Google Shape;590;p85"/>
          <p:cNvSpPr txBox="1"/>
          <p:nvPr/>
        </p:nvSpPr>
        <p:spPr>
          <a:xfrm>
            <a:off x="592307" y="2232730"/>
            <a:ext cx="7315200" cy="4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1" name="Google Shape;591;p85"/>
          <p:cNvSpPr txBox="1"/>
          <p:nvPr/>
        </p:nvSpPr>
        <p:spPr>
          <a:xfrm>
            <a:off x="1661800" y="2091825"/>
            <a:ext cx="7155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• 上對下的關係    • 建議甚至主導決策  • 以專業優勢治療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85"/>
          <p:cNvSpPr txBox="1"/>
          <p:nvPr/>
        </p:nvSpPr>
        <p:spPr>
          <a:xfrm>
            <a:off x="1618475" y="3619525"/>
            <a:ext cx="7155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• 平等權利關係   • 個案自決策未來   • 增進個人權能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充權的社會工作</a:t>
            </a:r>
            <a:endParaRPr/>
          </a:p>
        </p:txBody>
      </p:sp>
      <p:sp>
        <p:nvSpPr>
          <p:cNvPr id="598" name="Google Shape;598;p86"/>
          <p:cNvSpPr txBox="1"/>
          <p:nvPr/>
        </p:nvSpPr>
        <p:spPr>
          <a:xfrm>
            <a:off x="553298" y="2253874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社工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9" name="Google Shape;599;p86"/>
          <p:cNvSpPr/>
          <p:nvPr/>
        </p:nvSpPr>
        <p:spPr>
          <a:xfrm>
            <a:off x="1295672" y="1781529"/>
            <a:ext cx="322800" cy="14439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86"/>
          <p:cNvSpPr txBox="1"/>
          <p:nvPr/>
        </p:nvSpPr>
        <p:spPr>
          <a:xfrm>
            <a:off x="1661810" y="1418233"/>
            <a:ext cx="62457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施予恩惠               視個案為不幸者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協同解放                視個案為健全的一人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01" name="Google Shape;601;p86"/>
          <p:cNvCxnSpPr/>
          <p:nvPr/>
        </p:nvCxnSpPr>
        <p:spPr>
          <a:xfrm>
            <a:off x="2829225" y="1684825"/>
            <a:ext cx="793800" cy="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86"/>
          <p:cNvCxnSpPr/>
          <p:nvPr/>
        </p:nvCxnSpPr>
        <p:spPr>
          <a:xfrm>
            <a:off x="2829237" y="3225420"/>
            <a:ext cx="882000" cy="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3" name="Google Shape;603;p86"/>
          <p:cNvSpPr txBox="1"/>
          <p:nvPr/>
        </p:nvSpPr>
        <p:spPr>
          <a:xfrm>
            <a:off x="858057" y="2302030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4" name="Google Shape;604;p86"/>
          <p:cNvSpPr txBox="1"/>
          <p:nvPr/>
        </p:nvSpPr>
        <p:spPr>
          <a:xfrm>
            <a:off x="1661800" y="2091825"/>
            <a:ext cx="7155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• 上對下的關係    • 建議甚至主導決策  • 以專業優勢治療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5" name="Google Shape;605;p86"/>
          <p:cNvSpPr txBox="1"/>
          <p:nvPr/>
        </p:nvSpPr>
        <p:spPr>
          <a:xfrm>
            <a:off x="1618475" y="3619525"/>
            <a:ext cx="71559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• 平等權利關係   • 個案自決策未來   • 增進個人權能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06" name="Google Shape;606;p86"/>
          <p:cNvCxnSpPr/>
          <p:nvPr/>
        </p:nvCxnSpPr>
        <p:spPr>
          <a:xfrm>
            <a:off x="1707800" y="1567150"/>
            <a:ext cx="5615700" cy="944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7" name="Google Shape;607;p86"/>
          <p:cNvCxnSpPr>
            <a:stCxn id="604" idx="1"/>
          </p:cNvCxnSpPr>
          <p:nvPr/>
        </p:nvCxnSpPr>
        <p:spPr>
          <a:xfrm rot="10800000" flipH="1">
            <a:off x="1661800" y="1520325"/>
            <a:ext cx="5595300" cy="9429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7"/>
          <p:cNvSpPr txBox="1">
            <a:spLocks noGrp="1"/>
          </p:cNvSpPr>
          <p:nvPr>
            <p:ph type="title"/>
          </p:nvPr>
        </p:nvSpPr>
        <p:spPr>
          <a:xfrm>
            <a:off x="193679" y="86018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無力感 Powerless</a:t>
            </a:r>
            <a:endParaRPr/>
          </a:p>
        </p:txBody>
      </p:sp>
      <p:sp>
        <p:nvSpPr>
          <p:cNvPr id="613" name="Google Shape;613;p87"/>
          <p:cNvSpPr txBox="1"/>
          <p:nvPr/>
        </p:nvSpPr>
        <p:spPr>
          <a:xfrm>
            <a:off x="193676" y="1943620"/>
            <a:ext cx="731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個案本身對自己的</a:t>
            </a: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負面評價 </a:t>
            </a: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與外在環境活動時產生的</a:t>
            </a: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負面經驗</a:t>
            </a: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環境經常性阻礙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使個案嘗試行動無效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8"/>
          <p:cNvSpPr txBox="1">
            <a:spLocks noGrp="1"/>
          </p:cNvSpPr>
          <p:nvPr>
            <p:ph type="title"/>
          </p:nvPr>
        </p:nvSpPr>
        <p:spPr>
          <a:xfrm>
            <a:off x="180924" y="860192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無力感 Powerless</a:t>
            </a:r>
            <a:endParaRPr/>
          </a:p>
        </p:txBody>
      </p:sp>
      <p:sp>
        <p:nvSpPr>
          <p:cNvPr id="619" name="Google Shape;619;p88"/>
          <p:cNvSpPr txBox="1"/>
          <p:nvPr/>
        </p:nvSpPr>
        <p:spPr>
          <a:xfrm>
            <a:off x="180913" y="1943612"/>
            <a:ext cx="73152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個案本身對自己的</a:t>
            </a: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負面評價 </a:t>
            </a: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與外在環境活動時產生的</a:t>
            </a: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負面經驗</a:t>
            </a: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latin typeface="Montserrat"/>
                <a:ea typeface="Montserrat"/>
                <a:cs typeface="Montserrat"/>
                <a:sym typeface="Montserrat"/>
              </a:rPr>
              <a:t>環境經常性阻礙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使個案嘗試行動無效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0" name="Google Shape;620;p88"/>
          <p:cNvSpPr/>
          <p:nvPr/>
        </p:nvSpPr>
        <p:spPr>
          <a:xfrm>
            <a:off x="3450641" y="2139974"/>
            <a:ext cx="869700" cy="202200"/>
          </a:xfrm>
          <a:prstGeom prst="rightArrow">
            <a:avLst>
              <a:gd name="adj1" fmla="val 50000"/>
              <a:gd name="adj2" fmla="val 526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8"/>
          <p:cNvSpPr/>
          <p:nvPr/>
        </p:nvSpPr>
        <p:spPr>
          <a:xfrm>
            <a:off x="4224627" y="3029399"/>
            <a:ext cx="869700" cy="202200"/>
          </a:xfrm>
          <a:prstGeom prst="rightArrow">
            <a:avLst>
              <a:gd name="adj1" fmla="val 50000"/>
              <a:gd name="adj2" fmla="val 526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8"/>
          <p:cNvSpPr/>
          <p:nvPr/>
        </p:nvSpPr>
        <p:spPr>
          <a:xfrm>
            <a:off x="4479797" y="3909661"/>
            <a:ext cx="869700" cy="225000"/>
          </a:xfrm>
          <a:prstGeom prst="rightArrow">
            <a:avLst>
              <a:gd name="adj1" fmla="val 50000"/>
              <a:gd name="adj2" fmla="val 5260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8"/>
          <p:cNvSpPr txBox="1"/>
          <p:nvPr/>
        </p:nvSpPr>
        <p:spPr>
          <a:xfrm>
            <a:off x="4320342" y="1984849"/>
            <a:ext cx="621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使個案</a:t>
            </a:r>
            <a:r>
              <a:rPr lang="en" sz="2000" u="sng">
                <a:latin typeface="Montserrat"/>
                <a:ea typeface="Montserrat"/>
                <a:cs typeface="Montserrat"/>
                <a:sym typeface="Montserrat"/>
              </a:rPr>
              <a:t>相信自己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有能力產生影響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4" name="Google Shape;624;p88"/>
          <p:cNvSpPr txBox="1"/>
          <p:nvPr/>
        </p:nvSpPr>
        <p:spPr>
          <a:xfrm>
            <a:off x="5172796" y="2870474"/>
            <a:ext cx="3438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產生</a:t>
            </a:r>
            <a:r>
              <a:rPr lang="en" sz="2000" u="sng">
                <a:latin typeface="Montserrat"/>
                <a:ea typeface="Montserrat"/>
                <a:cs typeface="Montserrat"/>
                <a:sym typeface="Montserrat"/>
              </a:rPr>
              <a:t>與他人合作的良好經驗</a:t>
            </a:r>
            <a:endParaRPr sz="2000" u="sng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5" name="Google Shape;625;p88"/>
          <p:cNvSpPr txBox="1"/>
          <p:nvPr/>
        </p:nvSpPr>
        <p:spPr>
          <a:xfrm>
            <a:off x="5483506" y="3756087"/>
            <a:ext cx="7315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打造能</a:t>
            </a:r>
            <a:r>
              <a:rPr lang="en" sz="2000" u="sng">
                <a:latin typeface="Montserrat"/>
                <a:ea typeface="Montserrat"/>
                <a:cs typeface="Montserrat"/>
                <a:sym typeface="Montserrat"/>
              </a:rPr>
              <a:t>讓個案自助的環境</a:t>
            </a:r>
            <a:endParaRPr sz="2000" u="sng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89"/>
          <p:cNvSpPr txBox="1">
            <a:spLocks noGrp="1"/>
          </p:cNvSpPr>
          <p:nvPr>
            <p:ph type="title"/>
          </p:nvPr>
        </p:nvSpPr>
        <p:spPr>
          <a:xfrm>
            <a:off x="713243" y="157485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充權</a:t>
            </a:r>
            <a:endParaRPr sz="3700"/>
          </a:p>
        </p:txBody>
      </p:sp>
      <p:sp>
        <p:nvSpPr>
          <p:cNvPr id="631" name="Google Shape;631;p89"/>
          <p:cNvSpPr txBox="1"/>
          <p:nvPr/>
        </p:nvSpPr>
        <p:spPr>
          <a:xfrm>
            <a:off x="914412" y="2147552"/>
            <a:ext cx="7315200" cy="8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Vidaloka"/>
                <a:ea typeface="Vidaloka"/>
                <a:cs typeface="Vidaloka"/>
                <a:sym typeface="Vidaloka"/>
              </a:rPr>
              <a:t>How to dooooooooo?</a:t>
            </a:r>
            <a:endParaRPr sz="4300"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90"/>
          <p:cNvSpPr txBox="1">
            <a:spLocks noGrp="1"/>
          </p:cNvSpPr>
          <p:nvPr>
            <p:ph type="title"/>
          </p:nvPr>
        </p:nvSpPr>
        <p:spPr>
          <a:xfrm>
            <a:off x="557519" y="1527357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倡導充權概念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政府———教育部———校級機構    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          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政府———社會局———社工   </a:t>
            </a:r>
            <a:endParaRPr sz="2400"/>
          </a:p>
        </p:txBody>
      </p:sp>
      <p:sp>
        <p:nvSpPr>
          <p:cNvPr id="637" name="Google Shape;637;p90"/>
          <p:cNvSpPr txBox="1"/>
          <p:nvPr/>
        </p:nvSpPr>
        <p:spPr>
          <a:xfrm>
            <a:off x="557523" y="492094"/>
            <a:ext cx="7315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實際實施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1"/>
          <p:cNvSpPr txBox="1">
            <a:spLocks noGrp="1"/>
          </p:cNvSpPr>
          <p:nvPr>
            <p:ph type="title"/>
          </p:nvPr>
        </p:nvSpPr>
        <p:spPr>
          <a:xfrm>
            <a:off x="2127750" y="2285400"/>
            <a:ext cx="4888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我們的收穫、感想</a:t>
            </a:r>
            <a:endParaRPr sz="4100"/>
          </a:p>
        </p:txBody>
      </p:sp>
      <p:sp>
        <p:nvSpPr>
          <p:cNvPr id="643" name="Google Shape;643;p91"/>
          <p:cNvSpPr txBox="1">
            <a:spLocks noGrp="1"/>
          </p:cNvSpPr>
          <p:nvPr>
            <p:ph type="title" idx="4294967295"/>
          </p:nvPr>
        </p:nvSpPr>
        <p:spPr>
          <a:xfrm>
            <a:off x="3844990" y="1307098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06</a:t>
            </a:r>
            <a:endParaRPr sz="5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92"/>
          <p:cNvSpPr txBox="1">
            <a:spLocks noGrp="1"/>
          </p:cNvSpPr>
          <p:nvPr>
            <p:ph type="title"/>
          </p:nvPr>
        </p:nvSpPr>
        <p:spPr>
          <a:xfrm>
            <a:off x="713242" y="210492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曹哲維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subTitle" idx="1"/>
          </p:nvPr>
        </p:nvSpPr>
        <p:spPr>
          <a:xfrm>
            <a:off x="1550400" y="1432263"/>
            <a:ext cx="6043200" cy="1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6400"/>
              <a:t>墮胎</a:t>
            </a:r>
            <a:endParaRPr sz="6400"/>
          </a:p>
        </p:txBody>
      </p:sp>
      <p:sp>
        <p:nvSpPr>
          <p:cNvPr id="283" name="Google Shape;283;p39"/>
          <p:cNvSpPr txBox="1"/>
          <p:nvPr/>
        </p:nvSpPr>
        <p:spPr>
          <a:xfrm>
            <a:off x="914409" y="2565063"/>
            <a:ext cx="7315200" cy="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是個怎麼樣的問題？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93"/>
          <p:cNvSpPr txBox="1">
            <a:spLocks noGrp="1"/>
          </p:cNvSpPr>
          <p:nvPr>
            <p:ph type="title"/>
          </p:nvPr>
        </p:nvSpPr>
        <p:spPr>
          <a:xfrm>
            <a:off x="713242" y="210492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邱嫈芳</a:t>
            </a:r>
            <a:endParaRPr sz="40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4"/>
          <p:cNvSpPr txBox="1">
            <a:spLocks noGrp="1"/>
          </p:cNvSpPr>
          <p:nvPr>
            <p:ph type="title"/>
          </p:nvPr>
        </p:nvSpPr>
        <p:spPr>
          <a:xfrm>
            <a:off x="713242" y="210492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余柔諺</a:t>
            </a:r>
            <a:endParaRPr sz="40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5"/>
          <p:cNvSpPr txBox="1">
            <a:spLocks noGrp="1"/>
          </p:cNvSpPr>
          <p:nvPr>
            <p:ph type="title"/>
          </p:nvPr>
        </p:nvSpPr>
        <p:spPr>
          <a:xfrm>
            <a:off x="713242" y="210492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曾翌雯</a:t>
            </a:r>
            <a:endParaRPr sz="40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6"/>
          <p:cNvSpPr txBox="1">
            <a:spLocks noGrp="1"/>
          </p:cNvSpPr>
          <p:nvPr>
            <p:ph type="title"/>
          </p:nvPr>
        </p:nvSpPr>
        <p:spPr>
          <a:xfrm>
            <a:off x="2620280" y="2085695"/>
            <a:ext cx="429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謝謝大家！</a:t>
            </a:r>
            <a:endParaRPr sz="3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2621871" y="2009130"/>
            <a:ext cx="567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人們究竟為何而爭吵？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>
            <a:spLocks noGrp="1"/>
          </p:cNvSpPr>
          <p:nvPr>
            <p:ph type="subTitle" idx="1"/>
          </p:nvPr>
        </p:nvSpPr>
        <p:spPr>
          <a:xfrm>
            <a:off x="2299500" y="341610"/>
            <a:ext cx="45450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民意走向？</a:t>
            </a:r>
            <a:endParaRPr sz="3000"/>
          </a:p>
        </p:txBody>
      </p:sp>
      <p:pic>
        <p:nvPicPr>
          <p:cNvPr id="294" name="Google Shape;294;p41"/>
          <p:cNvPicPr preferRelativeResize="0"/>
          <p:nvPr/>
        </p:nvPicPr>
        <p:blipFill rotWithShape="1">
          <a:blip r:embed="rId3">
            <a:alphaModFix/>
          </a:blip>
          <a:srcRect t="7650" b="10173"/>
          <a:stretch/>
        </p:blipFill>
        <p:spPr>
          <a:xfrm>
            <a:off x="1213354" y="1181298"/>
            <a:ext cx="3048250" cy="33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1"/>
          <p:cNvPicPr preferRelativeResize="0"/>
          <p:nvPr/>
        </p:nvPicPr>
        <p:blipFill rotWithShape="1">
          <a:blip r:embed="rId4">
            <a:alphaModFix/>
          </a:blip>
          <a:srcRect t="9502" r="-1884"/>
          <a:stretch/>
        </p:blipFill>
        <p:spPr>
          <a:xfrm>
            <a:off x="4846933" y="1181301"/>
            <a:ext cx="3558769" cy="334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2"/>
          <p:cNvSpPr txBox="1">
            <a:spLocks noGrp="1"/>
          </p:cNvSpPr>
          <p:nvPr>
            <p:ph type="title"/>
          </p:nvPr>
        </p:nvSpPr>
        <p:spPr>
          <a:xfrm>
            <a:off x="713250" y="139114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未成年少女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與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懷孕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Business Slides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705</Words>
  <Application>Microsoft Office PowerPoint</Application>
  <PresentationFormat>如螢幕大小 (16:9)</PresentationFormat>
  <Paragraphs>345</Paragraphs>
  <Slides>63</Slides>
  <Notes>63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4" baseType="lpstr">
      <vt:lpstr>Montserrat</vt:lpstr>
      <vt:lpstr>Vidaloka</vt:lpstr>
      <vt:lpstr>Josefin Sans</vt:lpstr>
      <vt:lpstr>Arial</vt:lpstr>
      <vt:lpstr>Lato</vt:lpstr>
      <vt:lpstr>Russo One</vt:lpstr>
      <vt:lpstr>Open Sans</vt:lpstr>
      <vt:lpstr>Crimson Text</vt:lpstr>
      <vt:lpstr>Open Sans SemiBold</vt:lpstr>
      <vt:lpstr>Merriweather Light</vt:lpstr>
      <vt:lpstr>Minimalist Business Slides by Slidesgo</vt:lpstr>
      <vt:lpstr>PowerPoint 簡報</vt:lpstr>
      <vt:lpstr>講者介紹</vt:lpstr>
      <vt:lpstr>PowerPoint 簡報</vt:lpstr>
      <vt:lpstr>PowerPoint 簡報</vt:lpstr>
      <vt:lpstr>PowerPoint 簡報</vt:lpstr>
      <vt:lpstr>PowerPoint 簡報</vt:lpstr>
      <vt:lpstr>人們究竟為何而爭吵？</vt:lpstr>
      <vt:lpstr>PowerPoint 簡報</vt:lpstr>
      <vt:lpstr>未成年少女  與  懷孕</vt:lpstr>
      <vt:lpstr>關於第一次……</vt:lpstr>
      <vt:lpstr>環境影響</vt:lpstr>
      <vt:lpstr>PowerPoint 簡報</vt:lpstr>
      <vt:lpstr>未成年少女生育率  鄉下居冠？？？</vt:lpstr>
      <vt:lpstr>城鄉差距的資源差異</vt:lpstr>
      <vt:lpstr>未成年懷孕少女  與  我們 </vt:lpstr>
      <vt:lpstr>當今社會對於 未成年懷孕之規範</vt:lpstr>
      <vt:lpstr>現況法規</vt:lpstr>
      <vt:lpstr>現況法規</vt:lpstr>
      <vt:lpstr>現況法規</vt:lpstr>
      <vt:lpstr>污名化？</vt:lpstr>
      <vt:lpstr>PowerPoint 簡報</vt:lpstr>
      <vt:lpstr>未成年懷孕少女 於懷孕前後所遇之困難</vt:lpstr>
      <vt:lpstr>外在因素壓迫</vt:lpstr>
      <vt:lpstr>家庭</vt:lpstr>
      <vt:lpstr>同儕</vt:lpstr>
      <vt:lpstr>社會</vt:lpstr>
      <vt:lpstr>感情</vt:lpstr>
      <vt:lpstr>經濟</vt:lpstr>
      <vt:lpstr>生理</vt:lpstr>
      <vt:lpstr>內在因素壓迫</vt:lpstr>
      <vt:lpstr>學業</vt:lpstr>
      <vt:lpstr>道德譴責</vt:lpstr>
      <vt:lpstr>自我實現</vt:lpstr>
      <vt:lpstr>形象的不自信</vt:lpstr>
      <vt:lpstr>現況所存的教育/救濟管道？</vt:lpstr>
      <vt:lpstr>性教育 Sexuality Education </vt:lpstr>
      <vt:lpstr>現今性教育的落實</vt:lpstr>
      <vt:lpstr>～救濟管道～</vt:lpstr>
      <vt:lpstr>PowerPoint 簡報</vt:lpstr>
      <vt:lpstr>校方</vt:lpstr>
      <vt:lpstr>總流程 </vt:lpstr>
      <vt:lpstr>PowerPoint 簡報</vt:lpstr>
      <vt:lpstr>懷孕後的  影響？</vt:lpstr>
      <vt:lpstr>自我</vt:lpstr>
      <vt:lpstr>心理</vt:lpstr>
      <vt:lpstr>外部</vt:lpstr>
      <vt:lpstr>外在環境</vt:lpstr>
      <vt:lpstr>家庭</vt:lpstr>
      <vt:lpstr>解決方案！</vt:lpstr>
      <vt:lpstr>由家庭落實！</vt:lpstr>
      <vt:lpstr>充權 Empowerment   充權是什麼？</vt:lpstr>
      <vt:lpstr>充權的社會工作</vt:lpstr>
      <vt:lpstr>充權的社會工作</vt:lpstr>
      <vt:lpstr>無力感 Powerless</vt:lpstr>
      <vt:lpstr>無力感 Powerless</vt:lpstr>
      <vt:lpstr>充權</vt:lpstr>
      <vt:lpstr>倡導充權概念  政府———教育部———校級機構                   政府———社會局———社工   </vt:lpstr>
      <vt:lpstr>我們的收穫、感想</vt:lpstr>
      <vt:lpstr>曹哲維</vt:lpstr>
      <vt:lpstr>邱嫈芳</vt:lpstr>
      <vt:lpstr>余柔諺</vt:lpstr>
      <vt:lpstr>曾翌雯</vt:lpstr>
      <vt:lpstr>謝謝大家！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余柔諺</dc:creator>
  <cp:lastModifiedBy>余柔諺</cp:lastModifiedBy>
  <cp:revision>2</cp:revision>
  <dcterms:modified xsi:type="dcterms:W3CDTF">2021-12-14T15:57:15Z</dcterms:modified>
</cp:coreProperties>
</file>