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1"/>
  </p:sldMasterIdLst>
  <p:notesMasterIdLst>
    <p:notesMasterId r:id="rId35"/>
  </p:notesMasterIdLst>
  <p:sldIdLst>
    <p:sldId id="287" r:id="rId2"/>
    <p:sldId id="288" r:id="rId3"/>
    <p:sldId id="285" r:id="rId4"/>
    <p:sldId id="257" r:id="rId5"/>
    <p:sldId id="280" r:id="rId6"/>
    <p:sldId id="259" r:id="rId7"/>
    <p:sldId id="260" r:id="rId8"/>
    <p:sldId id="290" r:id="rId9"/>
    <p:sldId id="261" r:id="rId10"/>
    <p:sldId id="262" r:id="rId11"/>
    <p:sldId id="263" r:id="rId12"/>
    <p:sldId id="264" r:id="rId13"/>
    <p:sldId id="281" r:id="rId14"/>
    <p:sldId id="265" r:id="rId15"/>
    <p:sldId id="266" r:id="rId16"/>
    <p:sldId id="267" r:id="rId17"/>
    <p:sldId id="268" r:id="rId18"/>
    <p:sldId id="269" r:id="rId19"/>
    <p:sldId id="292" r:id="rId20"/>
    <p:sldId id="270" r:id="rId21"/>
    <p:sldId id="271" r:id="rId22"/>
    <p:sldId id="289" r:id="rId23"/>
    <p:sldId id="272" r:id="rId24"/>
    <p:sldId id="273" r:id="rId25"/>
    <p:sldId id="274" r:id="rId26"/>
    <p:sldId id="282" r:id="rId27"/>
    <p:sldId id="275" r:id="rId28"/>
    <p:sldId id="276" r:id="rId29"/>
    <p:sldId id="277" r:id="rId30"/>
    <p:sldId id="291" r:id="rId31"/>
    <p:sldId id="283" r:id="rId32"/>
    <p:sldId id="278" r:id="rId33"/>
    <p:sldId id="279" r:id="rId3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851" autoAdjust="0"/>
    <p:restoredTop sz="94660"/>
  </p:normalViewPr>
  <p:slideViewPr>
    <p:cSldViewPr>
      <p:cViewPr>
        <p:scale>
          <a:sx n="71" d="100"/>
          <a:sy n="71" d="100"/>
        </p:scale>
        <p:origin x="-46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A4307-12EF-43B5-BDF1-BDE96C8D2E80}" type="datetimeFigureOut">
              <a:rPr lang="zh-TW" altLang="en-US" smtClean="0"/>
              <a:pPr/>
              <a:t>2015/7/6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B2A1B-3910-4546-9625-CA979BBCE5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629959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DB7D4-EC40-47DD-9780-24852CFB5138}" type="datetimeFigureOut">
              <a:rPr lang="zh-TW" altLang="en-US" smtClean="0"/>
              <a:pPr/>
              <a:t>2015/7/6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E70FD5-5CEC-4BAA-B98F-657B26FCAC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DB7D4-EC40-47DD-9780-24852CFB5138}" type="datetimeFigureOut">
              <a:rPr lang="zh-TW" altLang="en-US" smtClean="0"/>
              <a:pPr/>
              <a:t>2015/7/6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E70FD5-5CEC-4BAA-B98F-657B26FCAC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DB7D4-EC40-47DD-9780-24852CFB5138}" type="datetimeFigureOut">
              <a:rPr lang="zh-TW" altLang="en-US" smtClean="0"/>
              <a:pPr/>
              <a:t>2015/7/6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E70FD5-5CEC-4BAA-B98F-657B26FCAC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DB7D4-EC40-47DD-9780-24852CFB5138}" type="datetimeFigureOut">
              <a:rPr lang="zh-TW" altLang="en-US" smtClean="0"/>
              <a:pPr/>
              <a:t>2015/7/6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E70FD5-5CEC-4BAA-B98F-657B26FCAC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DB7D4-EC40-47DD-9780-24852CFB5138}" type="datetimeFigureOut">
              <a:rPr lang="zh-TW" altLang="en-US" smtClean="0"/>
              <a:pPr/>
              <a:t>2015/7/6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E70FD5-5CEC-4BAA-B98F-657B26FCAC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DB7D4-EC40-47DD-9780-24852CFB5138}" type="datetimeFigureOut">
              <a:rPr lang="zh-TW" altLang="en-US" smtClean="0"/>
              <a:pPr/>
              <a:t>2015/7/6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E70FD5-5CEC-4BAA-B98F-657B26FCAC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DB7D4-EC40-47DD-9780-24852CFB5138}" type="datetimeFigureOut">
              <a:rPr lang="zh-TW" altLang="en-US" smtClean="0"/>
              <a:pPr/>
              <a:t>2015/7/6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E70FD5-5CEC-4BAA-B98F-657B26FCAC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DB7D4-EC40-47DD-9780-24852CFB5138}" type="datetimeFigureOut">
              <a:rPr lang="zh-TW" altLang="en-US" smtClean="0"/>
              <a:pPr/>
              <a:t>2015/7/6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E70FD5-5CEC-4BAA-B98F-657B26FCAC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DB7D4-EC40-47DD-9780-24852CFB5138}" type="datetimeFigureOut">
              <a:rPr lang="zh-TW" altLang="en-US" smtClean="0"/>
              <a:pPr/>
              <a:t>2015/7/6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E70FD5-5CEC-4BAA-B98F-657B26FCAC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DB7D4-EC40-47DD-9780-24852CFB5138}" type="datetimeFigureOut">
              <a:rPr lang="zh-TW" altLang="en-US" smtClean="0"/>
              <a:pPr/>
              <a:t>2015/7/6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E70FD5-5CEC-4BAA-B98F-657B26FCAC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25" r:id="rId2"/>
    <p:sldLayoutId id="2147483706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2210699"/>
            <a:ext cx="8229600" cy="4299227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2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北歐探索新道路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dirty="0" smtClean="0"/>
              <a:t>       </a:t>
            </a:r>
            <a:r>
              <a:rPr lang="zh-TW" altLang="en-US" b="1" dirty="0" smtClean="0"/>
              <a:t>由於</a:t>
            </a:r>
            <a:r>
              <a:rPr lang="zh-TW" altLang="en-US" b="1" dirty="0"/>
              <a:t>歷史上受</a:t>
            </a:r>
            <a:r>
              <a:rPr lang="zh-TW" altLang="en-US" b="1" dirty="0" smtClean="0"/>
              <a:t>戰爭破壞較少，地處歐洲邊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陲，小國寡民，資源分配相對較多，且公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民社會思想廣泛傳播，故全力推動可兼顧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經濟發展與社會公平正義之計畫，採取避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免資本主義之缺陷，又具有資本主義優點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之新社會民主主義。</a:t>
            </a:r>
            <a:endParaRPr lang="zh-TW" altLang="en-US" b="1" dirty="0"/>
          </a:p>
        </p:txBody>
      </p:sp>
      <p:pic>
        <p:nvPicPr>
          <p:cNvPr id="5" name="圖片 4" descr="banner(三、北歐文化與民族性).png"/>
          <p:cNvPicPr>
            <a:picLocks noChangeAspect="1"/>
          </p:cNvPicPr>
          <p:nvPr/>
        </p:nvPicPr>
        <p:blipFill>
          <a:blip r:embed="rId2" cstate="print"/>
          <a:srcRect b="6354"/>
          <a:stretch>
            <a:fillRect/>
          </a:stretch>
        </p:blipFill>
        <p:spPr>
          <a:xfrm>
            <a:off x="0" y="0"/>
            <a:ext cx="9169985" cy="20716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85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2174815"/>
            <a:ext cx="8229600" cy="118217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dirty="0" smtClean="0"/>
              <a:t>3</a:t>
            </a:r>
            <a:r>
              <a:rPr lang="zh-TW" altLang="en-US" dirty="0" smtClean="0"/>
              <a:t>、</a:t>
            </a:r>
            <a:r>
              <a:rPr lang="zh-TW" altLang="en-US" b="1" dirty="0" smtClean="0"/>
              <a:t>北歐人民族性，受自然天候環境及傳統文 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化影響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zh-TW" altLang="en-US" b="1" dirty="0" smtClean="0"/>
              <a:t>有下列幾項特質 ：</a:t>
            </a:r>
            <a:endParaRPr lang="en-US" altLang="zh-TW" b="1" dirty="0" smtClean="0"/>
          </a:p>
        </p:txBody>
      </p:sp>
      <p:pic>
        <p:nvPicPr>
          <p:cNvPr id="5" name="圖片 4" descr="banner(三、北歐文化與民族性).png"/>
          <p:cNvPicPr>
            <a:picLocks noChangeAspect="1"/>
          </p:cNvPicPr>
          <p:nvPr/>
        </p:nvPicPr>
        <p:blipFill>
          <a:blip r:embed="rId2" cstate="print"/>
          <a:srcRect b="6354"/>
          <a:stretch>
            <a:fillRect/>
          </a:stretch>
        </p:blipFill>
        <p:spPr>
          <a:xfrm>
            <a:off x="0" y="0"/>
            <a:ext cx="9169985" cy="2071678"/>
          </a:xfrm>
          <a:prstGeom prst="rect">
            <a:avLst/>
          </a:prstGeom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1984049" y="3573016"/>
            <a:ext cx="2376264" cy="64807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zh-TW" altLang="en-US" sz="3200" b="1" dirty="0" smtClean="0"/>
              <a:t> 沉默內斂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1984049" y="4581128"/>
            <a:ext cx="2376264" cy="64807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zh-TW" sz="3200" b="1" dirty="0" smtClean="0"/>
              <a:t> 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正直樸實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1984049" y="5589240"/>
            <a:ext cx="2376264" cy="64807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zh-TW" sz="3200" b="1" dirty="0" smtClean="0"/>
              <a:t> 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誠懇友善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4756357" y="3573016"/>
            <a:ext cx="2376264" cy="64807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zh-TW" altLang="en-US" sz="3200" b="1" dirty="0" smtClean="0">
                <a:solidFill>
                  <a:schemeClr val="tx1"/>
                </a:solidFill>
              </a:rPr>
              <a:t>  直率務實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4792361" y="4581128"/>
            <a:ext cx="2376264" cy="64807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  <a:buFont typeface="Wingdings" pitchFamily="2" charset="2"/>
              <a:buChar char="ü"/>
            </a:pPr>
            <a:r>
              <a:rPr lang="zh-TW" altLang="en-US" sz="3200" b="1" dirty="0" smtClean="0">
                <a:solidFill>
                  <a:schemeClr val="tx1"/>
                </a:solidFill>
              </a:rPr>
              <a:t>堅持原則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4828365" y="5589240"/>
            <a:ext cx="2376264" cy="64807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zh-TW" altLang="en-US" sz="3200" b="1" dirty="0" smtClean="0">
                <a:solidFill>
                  <a:schemeClr val="tx1"/>
                </a:solidFill>
              </a:rPr>
              <a:t> 堅毅勇敢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703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2740" y="2462271"/>
            <a:ext cx="8385540" cy="709602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1</a:t>
            </a:r>
            <a:r>
              <a:rPr lang="zh-TW" altLang="en-US" dirty="0" smtClean="0"/>
              <a:t>、</a:t>
            </a:r>
            <a:r>
              <a:rPr lang="zh-TW" altLang="en-US" b="1" dirty="0" smtClean="0"/>
              <a:t>從搖籃到墳墓</a:t>
            </a:r>
            <a:r>
              <a:rPr lang="zh-TW" altLang="en-US" sz="1100" b="1" dirty="0" smtClean="0"/>
              <a:t> 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-</a:t>
            </a:r>
            <a:r>
              <a:rPr lang="zh-TW" altLang="en-US" sz="1200" b="1" dirty="0" smtClean="0"/>
              <a:t> </a:t>
            </a:r>
            <a:r>
              <a:rPr lang="en-US" altLang="zh-TW" sz="3300" b="1" dirty="0" smtClean="0">
                <a:solidFill>
                  <a:srgbClr val="660066"/>
                </a:solidFill>
              </a:rPr>
              <a:t>【</a:t>
            </a:r>
            <a:r>
              <a:rPr lang="zh-TW" altLang="en-US" sz="3300" b="1" dirty="0" smtClean="0">
                <a:solidFill>
                  <a:srgbClr val="660066"/>
                </a:solidFill>
              </a:rPr>
              <a:t>生老病死</a:t>
            </a:r>
            <a:r>
              <a:rPr lang="en-US" altLang="zh-TW" sz="3300" b="1" dirty="0" smtClean="0">
                <a:solidFill>
                  <a:srgbClr val="660066"/>
                </a:solidFill>
              </a:rPr>
              <a:t>】</a:t>
            </a:r>
            <a:r>
              <a:rPr lang="zh-TW" altLang="en-US" b="1" dirty="0" smtClean="0">
                <a:solidFill>
                  <a:srgbClr val="FF0000"/>
                </a:solidFill>
              </a:rPr>
              <a:t>有國家保障</a:t>
            </a:r>
            <a:r>
              <a:rPr lang="zh-TW" altLang="en-US" b="1" spc="200" dirty="0" smtClean="0"/>
              <a:t>。</a:t>
            </a:r>
            <a:endParaRPr lang="en-US" altLang="zh-TW" b="1" spc="200" dirty="0" smtClean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68236" y="3100435"/>
            <a:ext cx="3103632" cy="355672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TW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資金由政府、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3200" b="1" dirty="0" smtClean="0"/>
              <a:t>       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雇主、個人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3200" b="1" dirty="0" smtClean="0"/>
              <a:t>       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和保險市場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3200" b="1" dirty="0" smtClean="0"/>
              <a:t>       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共同負擔。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3200" b="1" dirty="0" smtClean="0"/>
              <a:t>       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政府負擔約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3200" b="1" dirty="0" smtClean="0"/>
              <a:t>       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40%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。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圖片 6" descr="banner(四、「北歐福利國家」模式，全球第一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369976"/>
          </a:xfrm>
          <a:prstGeom prst="rect">
            <a:avLst/>
          </a:prstGeom>
        </p:spPr>
      </p:pic>
      <p:pic>
        <p:nvPicPr>
          <p:cNvPr id="6" name="圖片 5" descr="00-老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218220"/>
            <a:ext cx="2823011" cy="3346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199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357166"/>
            <a:ext cx="4286280" cy="6143668"/>
          </a:xfrm>
        </p:spPr>
        <p:txBody>
          <a:bodyPr/>
          <a:lstStyle/>
          <a:p>
            <a:pPr algn="just">
              <a:lnSpc>
                <a:spcPts val="3550"/>
              </a:lnSpc>
              <a:buNone/>
            </a:pPr>
            <a:r>
              <a:rPr lang="en-US" altLang="zh-TW" dirty="0" smtClean="0"/>
              <a:t>3</a:t>
            </a:r>
            <a:r>
              <a:rPr lang="zh-TW" altLang="en-US" dirty="0" smtClean="0"/>
              <a:t>、</a:t>
            </a:r>
            <a:r>
              <a:rPr lang="en-US" altLang="zh-TW" dirty="0" smtClean="0"/>
              <a:t> </a:t>
            </a:r>
            <a:r>
              <a:rPr lang="zh-TW" altLang="en-US" b="1" spc="100" dirty="0" smtClean="0"/>
              <a:t>高福利，高稅收，</a:t>
            </a:r>
            <a:endParaRPr lang="en-US" altLang="zh-TW" b="1" spc="100" dirty="0" smtClean="0"/>
          </a:p>
          <a:p>
            <a:pPr algn="just">
              <a:lnSpc>
                <a:spcPts val="3550"/>
              </a:lnSpc>
              <a:buNone/>
            </a:pPr>
            <a:r>
              <a:rPr lang="zh-TW" altLang="en-US" b="1" dirty="0" smtClean="0"/>
              <a:t>        高所得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人均</a:t>
            </a:r>
            <a:r>
              <a:rPr lang="en-US" altLang="zh-TW" b="1" dirty="0" smtClean="0"/>
              <a:t>GDP</a:t>
            </a:r>
            <a:r>
              <a:rPr lang="zh-TW" altLang="en-US" b="1" spc="130" dirty="0" smtClean="0"/>
              <a:t>約</a:t>
            </a:r>
            <a:endParaRPr lang="en-US" altLang="zh-TW" b="1" spc="130" dirty="0" smtClean="0"/>
          </a:p>
          <a:p>
            <a:pPr algn="just">
              <a:lnSpc>
                <a:spcPts val="3550"/>
              </a:lnSpc>
              <a:buNone/>
            </a:pPr>
            <a:r>
              <a:rPr lang="zh-TW" altLang="en-US" b="1" spc="160" dirty="0" smtClean="0"/>
              <a:t>       五萬美元 </a:t>
            </a:r>
            <a:r>
              <a:rPr lang="en-US" altLang="zh-TW" b="1" spc="160" dirty="0" smtClean="0"/>
              <a:t>)</a:t>
            </a:r>
            <a:r>
              <a:rPr lang="zh-TW" altLang="en-US" b="1" spc="160" dirty="0" smtClean="0"/>
              <a:t>，目的</a:t>
            </a:r>
            <a:endParaRPr lang="en-US" altLang="zh-TW" b="1" spc="160" dirty="0" smtClean="0"/>
          </a:p>
          <a:p>
            <a:pPr algn="just">
              <a:lnSpc>
                <a:spcPts val="3550"/>
              </a:lnSpc>
              <a:buNone/>
            </a:pPr>
            <a:r>
              <a:rPr lang="zh-TW" altLang="en-US" b="1" spc="100" dirty="0" smtClean="0"/>
              <a:t>       </a:t>
            </a:r>
            <a:r>
              <a:rPr lang="zh-TW" altLang="en-US" b="1" spc="30" dirty="0" smtClean="0"/>
              <a:t>在經由稅收以槓桿</a:t>
            </a:r>
            <a:endParaRPr lang="en-US" altLang="zh-TW" b="1" spc="30" dirty="0" smtClean="0"/>
          </a:p>
          <a:p>
            <a:pPr algn="just">
              <a:lnSpc>
                <a:spcPts val="3550"/>
              </a:lnSpc>
              <a:buNone/>
            </a:pPr>
            <a:r>
              <a:rPr lang="zh-TW" altLang="en-US" b="1" spc="100" dirty="0" smtClean="0"/>
              <a:t>       調節</a:t>
            </a:r>
            <a:r>
              <a:rPr lang="zh-TW" altLang="en-US" b="1" dirty="0" smtClean="0"/>
              <a:t>社會分配，保</a:t>
            </a:r>
            <a:endParaRPr lang="en-US" altLang="zh-TW" b="1" dirty="0" smtClean="0"/>
          </a:p>
          <a:p>
            <a:pPr algn="just">
              <a:lnSpc>
                <a:spcPts val="3550"/>
              </a:lnSpc>
              <a:buNone/>
            </a:pPr>
            <a:r>
              <a:rPr lang="zh-TW" altLang="en-US" b="1" dirty="0" smtClean="0"/>
              <a:t>        障社會福利之開支</a:t>
            </a:r>
            <a:endParaRPr lang="en-US" altLang="zh-TW" b="1" dirty="0" smtClean="0"/>
          </a:p>
          <a:p>
            <a:pPr algn="just">
              <a:lnSpc>
                <a:spcPts val="3550"/>
              </a:lnSpc>
              <a:buNone/>
            </a:pPr>
            <a:r>
              <a:rPr lang="zh-TW" altLang="en-US" b="1" dirty="0" smtClean="0"/>
              <a:t>        與貧富</a:t>
            </a:r>
            <a:r>
              <a:rPr lang="zh-TW" altLang="en-US" b="1" spc="30" dirty="0" smtClean="0"/>
              <a:t>差距。各國</a:t>
            </a:r>
            <a:endParaRPr lang="en-US" altLang="zh-TW" b="1" spc="30" dirty="0" smtClean="0"/>
          </a:p>
          <a:p>
            <a:pPr algn="just">
              <a:lnSpc>
                <a:spcPts val="3550"/>
              </a:lnSpc>
              <a:buNone/>
            </a:pPr>
            <a:r>
              <a:rPr lang="zh-TW" altLang="en-US" b="1" spc="30" dirty="0" smtClean="0"/>
              <a:t>        最高累進稅負約達</a:t>
            </a:r>
            <a:endParaRPr lang="en-US" altLang="zh-TW" b="1" spc="30" dirty="0" smtClean="0"/>
          </a:p>
          <a:p>
            <a:pPr algn="just">
              <a:lnSpc>
                <a:spcPts val="3550"/>
              </a:lnSpc>
              <a:buNone/>
            </a:pPr>
            <a:r>
              <a:rPr lang="zh-TW" altLang="en-US" b="1" spc="30" dirty="0" smtClean="0"/>
              <a:t>        </a:t>
            </a:r>
            <a:r>
              <a:rPr lang="en-US" altLang="zh-TW" b="1" spc="150" dirty="0" smtClean="0"/>
              <a:t>50%</a:t>
            </a:r>
            <a:r>
              <a:rPr lang="zh-TW" altLang="en-US" b="1" spc="150" dirty="0" smtClean="0"/>
              <a:t>，均非常重視</a:t>
            </a:r>
            <a:endParaRPr lang="en-US" altLang="zh-TW" b="1" spc="150" dirty="0" smtClean="0"/>
          </a:p>
          <a:p>
            <a:pPr algn="just">
              <a:lnSpc>
                <a:spcPts val="3550"/>
              </a:lnSpc>
              <a:buNone/>
            </a:pPr>
            <a:r>
              <a:rPr lang="zh-TW" altLang="en-US" b="1" dirty="0" smtClean="0"/>
              <a:t>        建立一個促進社會</a:t>
            </a:r>
            <a:endParaRPr lang="en-US" altLang="zh-TW" b="1" dirty="0" smtClean="0"/>
          </a:p>
          <a:p>
            <a:pPr algn="just">
              <a:lnSpc>
                <a:spcPts val="3550"/>
              </a:lnSpc>
              <a:buNone/>
            </a:pPr>
            <a:r>
              <a:rPr lang="zh-TW" altLang="en-US" b="1" dirty="0" smtClean="0"/>
              <a:t>        公平之分配制度。</a:t>
            </a:r>
          </a:p>
          <a:p>
            <a:pPr algn="just"/>
            <a:endParaRPr lang="zh-TW" altLang="en-US" dirty="0"/>
          </a:p>
        </p:txBody>
      </p:sp>
      <p:pic>
        <p:nvPicPr>
          <p:cNvPr id="4" name="圖片 3" descr="F1431999550064(國家社會支出版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2286" y="834642"/>
            <a:ext cx="4140908" cy="5147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7646" y="389042"/>
            <a:ext cx="6000792" cy="1276336"/>
          </a:xfrm>
        </p:spPr>
        <p:txBody>
          <a:bodyPr>
            <a:noAutofit/>
          </a:bodyPr>
          <a:lstStyle/>
          <a:p>
            <a:r>
              <a:rPr lang="zh-TW" altLang="en-US" sz="3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</a:t>
            </a:r>
            <a:r>
              <a:rPr lang="en-US" altLang="zh-TW" sz="3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3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適合居住與養老國家，</a:t>
            </a:r>
            <a:r>
              <a:rPr lang="en-US" altLang="zh-TW" sz="3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3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3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瑞典為全球第一</a:t>
            </a:r>
            <a:endParaRPr lang="zh-TW" altLang="en-US" sz="3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875466"/>
            <a:ext cx="8280920" cy="4563022"/>
          </a:xfrm>
        </p:spPr>
        <p:txBody>
          <a:bodyPr/>
          <a:lstStyle/>
          <a:p>
            <a:pPr>
              <a:lnSpc>
                <a:spcPts val="4200"/>
              </a:lnSpc>
              <a:buNone/>
            </a:pP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聯合國人口發展基金和</a:t>
            </a:r>
            <a:r>
              <a:rPr lang="en-US" altLang="zh-TW" b="1" spc="60" dirty="0" smtClean="0"/>
              <a:t>NGO</a:t>
            </a:r>
            <a:r>
              <a:rPr lang="zh-TW" altLang="en-US" b="1" dirty="0" smtClean="0"/>
              <a:t>國際助老會共</a:t>
            </a:r>
            <a:endParaRPr lang="en-US" altLang="zh-TW" b="1" dirty="0" smtClean="0"/>
          </a:p>
          <a:p>
            <a:pPr algn="just">
              <a:lnSpc>
                <a:spcPts val="4200"/>
              </a:lnSpc>
              <a:buNone/>
            </a:pPr>
            <a:r>
              <a:rPr lang="zh-TW" altLang="en-US" b="1" dirty="0" smtClean="0"/>
              <a:t>        同推出「全球老年生活指數」</a:t>
            </a:r>
            <a:r>
              <a:rPr lang="en-US" altLang="zh-TW" b="1" dirty="0" smtClean="0"/>
              <a:t> (Global Age </a:t>
            </a:r>
          </a:p>
          <a:p>
            <a:pPr>
              <a:lnSpc>
                <a:spcPts val="4200"/>
              </a:lnSpc>
              <a:buNone/>
            </a:pPr>
            <a:r>
              <a:rPr lang="zh-TW" altLang="en-US" b="1" spc="-20" dirty="0" smtClean="0"/>
              <a:t>        </a:t>
            </a:r>
            <a:r>
              <a:rPr lang="en-US" altLang="zh-TW" b="1" spc="-20" dirty="0" smtClean="0"/>
              <a:t>Watch Index)</a:t>
            </a:r>
            <a:r>
              <a:rPr lang="zh-TW" altLang="en-US" b="1" spc="-20" dirty="0" smtClean="0"/>
              <a:t>，</a:t>
            </a:r>
            <a:r>
              <a:rPr lang="en-US" altLang="zh-TW" b="1" spc="-20" dirty="0" smtClean="0"/>
              <a:t> </a:t>
            </a:r>
            <a:r>
              <a:rPr lang="zh-TW" altLang="en-US" b="1" spc="-20" dirty="0" smtClean="0"/>
              <a:t>依據收入保障，醫療衛生</a:t>
            </a:r>
            <a:r>
              <a:rPr lang="zh-TW" altLang="en-US" b="1" dirty="0" smtClean="0"/>
              <a:t>，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 就業與教育，及獨立生活環境評估，瑞典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 </a:t>
            </a:r>
            <a:r>
              <a:rPr lang="zh-TW" altLang="en-US" b="1" spc="60" dirty="0" smtClean="0"/>
              <a:t>係年過</a:t>
            </a:r>
            <a:r>
              <a:rPr lang="en-US" altLang="zh-TW" b="1" spc="60" dirty="0" smtClean="0"/>
              <a:t>60</a:t>
            </a:r>
            <a:r>
              <a:rPr lang="zh-TW" altLang="en-US" b="1" spc="60" dirty="0" smtClean="0"/>
              <a:t>歲以後，全球第一之老人天堂</a:t>
            </a:r>
            <a:r>
              <a:rPr lang="zh-TW" altLang="en-US" b="1" dirty="0" smtClean="0"/>
              <a:t>。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 </a:t>
            </a:r>
            <a:r>
              <a:rPr lang="en-US" altLang="zh-TW" b="1" dirty="0" smtClean="0"/>
              <a:t>2050</a:t>
            </a:r>
            <a:r>
              <a:rPr lang="zh-TW" altLang="en-US" b="1" dirty="0" smtClean="0"/>
              <a:t>年以前，</a:t>
            </a:r>
            <a:r>
              <a:rPr lang="en-US" altLang="zh-TW" b="1" dirty="0" smtClean="0"/>
              <a:t>60</a:t>
            </a:r>
            <a:r>
              <a:rPr lang="zh-TW" altLang="en-US" b="1" dirty="0" smtClean="0"/>
              <a:t>歲以上人口預估將從目前 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 </a:t>
            </a:r>
            <a:r>
              <a:rPr lang="en-US" altLang="zh-TW" b="1" dirty="0" smtClean="0"/>
              <a:t>8</a:t>
            </a:r>
            <a:r>
              <a:rPr lang="zh-TW" altLang="en-US" b="1" dirty="0" smtClean="0"/>
              <a:t>億</a:t>
            </a:r>
            <a:r>
              <a:rPr lang="en-US" altLang="zh-TW" b="1" dirty="0" smtClean="0"/>
              <a:t>9</a:t>
            </a:r>
            <a:r>
              <a:rPr lang="zh-TW" altLang="en-US" b="1" dirty="0" smtClean="0"/>
              <a:t>百萬增至</a:t>
            </a:r>
            <a:r>
              <a:rPr lang="en-US" altLang="zh-TW" b="1" dirty="0" smtClean="0"/>
              <a:t>20</a:t>
            </a:r>
            <a:r>
              <a:rPr lang="zh-TW" altLang="en-US" b="1" dirty="0" smtClean="0"/>
              <a:t>億，佔世界人口 </a:t>
            </a:r>
            <a:r>
              <a:rPr lang="en-US" altLang="zh-TW" b="1" dirty="0" smtClean="0"/>
              <a:t>1/5</a:t>
            </a:r>
            <a:r>
              <a:rPr lang="zh-TW" altLang="en-US" b="1" dirty="0" smtClean="0"/>
              <a:t>。</a:t>
            </a:r>
            <a:endParaRPr lang="en-US" altLang="zh-TW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1348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29162" y="2497922"/>
            <a:ext cx="3143272" cy="3714800"/>
          </a:xfrm>
        </p:spPr>
        <p:txBody>
          <a:bodyPr/>
          <a:lstStyle/>
          <a:p>
            <a:pPr algn="just">
              <a:buNone/>
            </a:pPr>
            <a:r>
              <a:rPr lang="zh-TW" altLang="en-US" b="1" dirty="0" smtClean="0"/>
              <a:t>式，是獨立而有</a:t>
            </a:r>
            <a:endParaRPr lang="en-US" altLang="zh-TW" b="1" dirty="0" smtClean="0"/>
          </a:p>
          <a:p>
            <a:pPr algn="just">
              <a:buNone/>
            </a:pPr>
            <a:r>
              <a:rPr lang="zh-TW" altLang="en-US" b="1" dirty="0" smtClean="0"/>
              <a:t>尊嚴地老去，有</a:t>
            </a:r>
            <a:endParaRPr lang="en-US" altLang="zh-TW" b="1" dirty="0" smtClean="0"/>
          </a:p>
          <a:p>
            <a:pPr algn="just">
              <a:buNone/>
            </a:pPr>
            <a:r>
              <a:rPr lang="en-US" altLang="zh-TW" b="1" dirty="0" smtClean="0"/>
              <a:t>93%</a:t>
            </a:r>
            <a:r>
              <a:rPr lang="zh-TW" altLang="en-US" b="1" dirty="0" smtClean="0"/>
              <a:t>老人住在自 </a:t>
            </a:r>
            <a:endParaRPr lang="en-US" altLang="zh-TW" b="1" dirty="0" smtClean="0"/>
          </a:p>
          <a:p>
            <a:pPr algn="just">
              <a:buNone/>
            </a:pPr>
            <a:r>
              <a:rPr lang="zh-TW" altLang="en-US" b="1" dirty="0" smtClean="0"/>
              <a:t>宅中，由政府派</a:t>
            </a:r>
            <a:endParaRPr lang="en-US" altLang="zh-TW" b="1" dirty="0" smtClean="0"/>
          </a:p>
          <a:p>
            <a:pPr algn="just">
              <a:buNone/>
            </a:pPr>
            <a:r>
              <a:rPr lang="zh-TW" altLang="en-US" b="1" dirty="0" smtClean="0"/>
              <a:t>居家服務員協助</a:t>
            </a:r>
            <a:endParaRPr lang="en-US" altLang="zh-TW" b="1" dirty="0" smtClean="0"/>
          </a:p>
          <a:p>
            <a:pPr algn="just">
              <a:buNone/>
            </a:pPr>
            <a:r>
              <a:rPr lang="zh-TW" altLang="en-US" b="1" dirty="0" smtClean="0"/>
              <a:t>日常生活。</a:t>
            </a:r>
            <a:endParaRPr lang="zh-TW" altLang="en-US" b="1" dirty="0"/>
          </a:p>
        </p:txBody>
      </p:sp>
      <p:pic>
        <p:nvPicPr>
          <p:cNvPr id="4" name="圖片 3" descr="old.06瑞典照護體系完備.jpg"/>
          <p:cNvPicPr>
            <a:picLocks noChangeAspect="1"/>
          </p:cNvPicPr>
          <p:nvPr/>
        </p:nvPicPr>
        <p:blipFill>
          <a:blip r:embed="rId2" cstate="print"/>
          <a:srcRect l="12891" r="9765"/>
          <a:stretch>
            <a:fillRect/>
          </a:stretch>
        </p:blipFill>
        <p:spPr>
          <a:xfrm>
            <a:off x="4203416" y="2366819"/>
            <a:ext cx="4545730" cy="39763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497732" y="727592"/>
            <a:ext cx="8215370" cy="17859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 獨立而不孤立，獨居而不孤獨，瑞典獨居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just">
              <a:spcBef>
                <a:spcPct val="20000"/>
              </a:spcBef>
            </a:pPr>
            <a:r>
              <a:rPr lang="zh-TW" altLang="en-US" sz="3200" b="1" dirty="0" smtClean="0"/>
              <a:t>        </a:t>
            </a:r>
            <a:r>
              <a:rPr kumimoji="0" lang="zh-TW" altLang="en-US" sz="32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比例佔</a:t>
            </a:r>
            <a:r>
              <a:rPr kumimoji="0" lang="en-US" altLang="zh-TW" sz="32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47%</a:t>
            </a:r>
            <a:r>
              <a:rPr kumimoji="0" lang="zh-TW" altLang="en-US" sz="32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，</a:t>
            </a:r>
            <a:r>
              <a:rPr kumimoji="0" lang="en-US" altLang="zh-TW" sz="32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80</a:t>
            </a:r>
            <a:r>
              <a:rPr kumimoji="0" lang="zh-TW" altLang="en-US" sz="32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歲以上老人佔人口</a:t>
            </a:r>
            <a:r>
              <a:rPr kumimoji="0" lang="en-US" altLang="zh-TW" sz="32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r>
            <a:r>
              <a:rPr kumimoji="0" lang="zh-TW" altLang="en-US" sz="32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百萬</a:t>
            </a:r>
            <a:endParaRPr kumimoji="0" lang="en-US" altLang="zh-TW" sz="3200" b="1" i="0" u="none" strike="noStrike" kern="1200" cap="none" spc="10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just">
              <a:spcBef>
                <a:spcPct val="20000"/>
              </a:spcBef>
            </a:pPr>
            <a:r>
              <a:rPr lang="zh-TW" altLang="en-US" sz="3200" b="1" spc="100" dirty="0" smtClean="0"/>
              <a:t>       </a:t>
            </a:r>
            <a:r>
              <a:rPr kumimoji="0" lang="zh-TW" altLang="en-US" sz="32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之</a:t>
            </a:r>
            <a:r>
              <a:rPr lang="en-US" altLang="zh-TW" sz="3200" b="1" spc="100" dirty="0" smtClean="0"/>
              <a:t>5.3%,</a:t>
            </a:r>
            <a:r>
              <a:rPr lang="zh-TW" altLang="en-US" sz="3200" b="1" spc="100" dirty="0" smtClean="0"/>
              <a:t>瑞典人相信最幸福走完人生之方</a:t>
            </a:r>
            <a:endParaRPr kumimoji="0" lang="zh-TW" altLang="en-US" sz="3200" b="1" i="0" u="none" strike="noStrike" kern="1200" cap="none" spc="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01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AAV2A16350CB0010(北歐生活).jpg"/>
          <p:cNvPicPr>
            <a:picLocks noChangeAspect="1"/>
          </p:cNvPicPr>
          <p:nvPr/>
        </p:nvPicPr>
        <p:blipFill>
          <a:blip r:embed="rId2" cstate="print"/>
          <a:srcRect l="19378" t="30488" r="9954" b="8536"/>
          <a:stretch>
            <a:fillRect/>
          </a:stretch>
        </p:blipFill>
        <p:spPr>
          <a:xfrm>
            <a:off x="4923732" y="4050404"/>
            <a:ext cx="3648307" cy="235374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28794" y="162228"/>
            <a:ext cx="5000660" cy="1571612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六、幸福國家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北歐各國全球第一</a:t>
            </a:r>
            <a:endParaRPr lang="zh-TW" altLang="en-US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91925"/>
            <a:ext cx="8229600" cy="4494595"/>
          </a:xfrm>
        </p:spPr>
        <p:txBody>
          <a:bodyPr/>
          <a:lstStyle/>
          <a:p>
            <a:pPr>
              <a:lnSpc>
                <a:spcPts val="4200"/>
              </a:lnSpc>
              <a:buFont typeface="Wingdings" pitchFamily="2" charset="2"/>
              <a:buChar char="Ø"/>
            </a:pPr>
            <a:r>
              <a:rPr lang="en-US" altLang="zh-TW" b="1" dirty="0" smtClean="0"/>
              <a:t> </a:t>
            </a:r>
            <a:r>
              <a:rPr lang="en-US" altLang="zh-TW" b="1" spc="-50" dirty="0" smtClean="0"/>
              <a:t>2012</a:t>
            </a:r>
            <a:r>
              <a:rPr lang="zh-TW" altLang="en-US" b="1" spc="-50" dirty="0" smtClean="0"/>
              <a:t>年</a:t>
            </a:r>
            <a:r>
              <a:rPr lang="en-US" altLang="zh-TW" b="1" spc="-50" dirty="0" smtClean="0"/>
              <a:t>4</a:t>
            </a:r>
            <a:r>
              <a:rPr lang="zh-TW" altLang="en-US" b="1" spc="-50" dirty="0" smtClean="0"/>
              <a:t>月，聯合國與美國哥倫比亞大學共</a:t>
            </a:r>
            <a:endParaRPr lang="en-US" altLang="zh-TW" b="1" spc="-50" dirty="0" smtClean="0"/>
          </a:p>
          <a:p>
            <a:pPr>
              <a:lnSpc>
                <a:spcPts val="4200"/>
              </a:lnSpc>
              <a:buNone/>
            </a:pPr>
            <a:r>
              <a:rPr lang="en-US" altLang="zh-TW" b="1" dirty="0" smtClean="0"/>
              <a:t>    </a:t>
            </a:r>
            <a:r>
              <a:rPr lang="zh-TW" altLang="en-US" b="1" spc="60" dirty="0" smtClean="0"/>
              <a:t>同發布</a:t>
            </a:r>
            <a:r>
              <a:rPr lang="zh-TW" altLang="en-US" b="1" spc="60" dirty="0"/>
              <a:t> </a:t>
            </a:r>
            <a:r>
              <a:rPr lang="en-US" altLang="zh-TW" b="1" spc="60" dirty="0" smtClean="0"/>
              <a:t>“</a:t>
            </a:r>
            <a:r>
              <a:rPr lang="zh-TW" altLang="en-US" b="1" spc="60" dirty="0" smtClean="0"/>
              <a:t>全球幸福報告</a:t>
            </a:r>
            <a:r>
              <a:rPr lang="en-US" altLang="zh-TW" b="1" spc="60" dirty="0" smtClean="0"/>
              <a:t>”</a:t>
            </a:r>
            <a:r>
              <a:rPr lang="zh-TW" altLang="en-US" b="1" spc="60" dirty="0" smtClean="0"/>
              <a:t>以國家幸福指標包</a:t>
            </a:r>
            <a:endParaRPr lang="en-US" altLang="zh-TW" b="1" spc="60" dirty="0" smtClean="0"/>
          </a:p>
          <a:p>
            <a:pPr>
              <a:lnSpc>
                <a:spcPts val="4200"/>
              </a:lnSpc>
              <a:buNone/>
            </a:pPr>
            <a:r>
              <a:rPr lang="en-US" altLang="zh-TW" b="1" spc="60" dirty="0" smtClean="0"/>
              <a:t>    </a:t>
            </a:r>
            <a:r>
              <a:rPr lang="zh-TW" altLang="en-US" b="1" spc="60" dirty="0" smtClean="0"/>
              <a:t>括穩定經濟收入，良好人際關係，高就業</a:t>
            </a:r>
            <a:endParaRPr lang="en-US" altLang="zh-TW" b="1" spc="60" dirty="0" smtClean="0"/>
          </a:p>
          <a:p>
            <a:pPr>
              <a:lnSpc>
                <a:spcPts val="4200"/>
              </a:lnSpc>
              <a:buNone/>
            </a:pPr>
            <a:r>
              <a:rPr lang="en-US" altLang="zh-TW" b="1" spc="60" dirty="0" smtClean="0"/>
              <a:t>    </a:t>
            </a:r>
            <a:r>
              <a:rPr lang="zh-TW" altLang="en-US" b="1" spc="60" dirty="0" smtClean="0"/>
              <a:t>率，高質量工作，相互信任與尊重之社會</a:t>
            </a:r>
            <a:endParaRPr lang="en-US" altLang="zh-TW" b="1" spc="60" dirty="0" smtClean="0"/>
          </a:p>
          <a:p>
            <a:pPr>
              <a:lnSpc>
                <a:spcPts val="4200"/>
              </a:lnSpc>
              <a:buNone/>
            </a:pPr>
            <a:r>
              <a:rPr lang="en-US" altLang="zh-TW" b="1" dirty="0" smtClean="0"/>
              <a:t>    </a:t>
            </a:r>
            <a:r>
              <a:rPr lang="zh-TW" altLang="en-US" b="1" spc="-50" dirty="0" smtClean="0"/>
              <a:t>生活，身心健康，家庭</a:t>
            </a:r>
            <a:endParaRPr lang="en-US" altLang="zh-TW" b="1" spc="-50" dirty="0" smtClean="0"/>
          </a:p>
          <a:p>
            <a:pPr>
              <a:lnSpc>
                <a:spcPts val="4200"/>
              </a:lnSpc>
              <a:buNone/>
            </a:pPr>
            <a:r>
              <a:rPr lang="en-US" altLang="zh-TW" b="1" spc="-50" dirty="0" smtClean="0"/>
              <a:t>    </a:t>
            </a:r>
            <a:r>
              <a:rPr lang="zh-TW" altLang="en-US" b="1" spc="-50" dirty="0" smtClean="0"/>
              <a:t>生活及良好教育等，</a:t>
            </a:r>
            <a:r>
              <a:rPr lang="zh-TW" altLang="en-US" b="1" dirty="0" smtClean="0"/>
              <a:t>北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en-US" altLang="zh-TW" b="1" dirty="0" smtClean="0"/>
              <a:t>    </a:t>
            </a:r>
            <a:r>
              <a:rPr lang="zh-TW" altLang="en-US" b="1" dirty="0" smtClean="0"/>
              <a:t>歐各國均名列前茅。</a:t>
            </a:r>
            <a:endParaRPr lang="zh-TW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0724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419512"/>
            <a:ext cx="4714908" cy="1714512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七、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兩性平權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北歐全球第一</a:t>
            </a:r>
            <a:endParaRPr lang="zh-TW" altLang="en-US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224" y="2062586"/>
            <a:ext cx="3929090" cy="1785950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政府閣員及國會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議員，幾乎男女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各半。</a:t>
            </a:r>
            <a:endParaRPr lang="en-US" altLang="zh-TW" b="1" dirty="0" smtClean="0"/>
          </a:p>
        </p:txBody>
      </p:sp>
      <p:pic>
        <p:nvPicPr>
          <p:cNvPr id="6" name="圖片 5" descr="a08a00_t_04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428604"/>
            <a:ext cx="3419475" cy="6019800"/>
          </a:xfrm>
          <a:prstGeom prst="rect">
            <a:avLst/>
          </a:prstGeom>
        </p:spPr>
      </p:pic>
      <p:pic>
        <p:nvPicPr>
          <p:cNvPr id="8" name="圖片 7" descr="1431410278609369(兩性平權  北歐全球第一).jpg"/>
          <p:cNvPicPr>
            <a:picLocks noChangeAspect="1"/>
          </p:cNvPicPr>
          <p:nvPr/>
        </p:nvPicPr>
        <p:blipFill>
          <a:blip r:embed="rId3" cstate="print"/>
          <a:srcRect t="17391"/>
          <a:stretch>
            <a:fillRect/>
          </a:stretch>
        </p:blipFill>
        <p:spPr>
          <a:xfrm>
            <a:off x="500034" y="3786190"/>
            <a:ext cx="4972050" cy="271462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98079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358095018-3073286040.jpg"/>
          <p:cNvPicPr>
            <a:picLocks noChangeAspect="1"/>
          </p:cNvPicPr>
          <p:nvPr/>
        </p:nvPicPr>
        <p:blipFill>
          <a:blip r:embed="rId2" cstate="print"/>
          <a:srcRect l="-6334" t="15624" r="42993" b="15624"/>
          <a:stretch>
            <a:fillRect/>
          </a:stretch>
        </p:blipFill>
        <p:spPr>
          <a:xfrm>
            <a:off x="5473499" y="1889355"/>
            <a:ext cx="2966493" cy="48947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610446"/>
            <a:ext cx="8229600" cy="3000396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2</a:t>
            </a:r>
            <a:r>
              <a:rPr lang="zh-TW" altLang="en-US" spc="60" dirty="0" smtClean="0"/>
              <a:t>、 </a:t>
            </a:r>
            <a:r>
              <a:rPr lang="zh-TW" altLang="en-US" b="1" dirty="0" smtClean="0"/>
              <a:t>女性工作率佔</a:t>
            </a:r>
            <a:r>
              <a:rPr lang="en-US" altLang="zh-TW" b="1" dirty="0" smtClean="0"/>
              <a:t>81%</a:t>
            </a:r>
            <a:r>
              <a:rPr lang="zh-TW" altLang="en-US" b="1" dirty="0" smtClean="0"/>
              <a:t>，高生育率千分之</a:t>
            </a:r>
            <a:r>
              <a:rPr lang="en-US" altLang="zh-TW" b="1" dirty="0" smtClean="0"/>
              <a:t>1.9</a:t>
            </a:r>
            <a:r>
              <a:rPr lang="zh-TW" altLang="en-US" b="1" dirty="0" smtClean="0"/>
              <a:t>，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托育率</a:t>
            </a:r>
            <a:r>
              <a:rPr lang="en-US" altLang="zh-TW" b="1" dirty="0" smtClean="0"/>
              <a:t>80%</a:t>
            </a:r>
            <a:r>
              <a:rPr lang="zh-TW" altLang="en-US" b="1" dirty="0" smtClean="0"/>
              <a:t>。</a:t>
            </a:r>
            <a:r>
              <a:rPr lang="zh-TW" altLang="en-US" b="1" spc="100" dirty="0" smtClean="0"/>
              <a:t>生產假</a:t>
            </a:r>
            <a:r>
              <a:rPr lang="en-US" altLang="zh-TW" b="1" spc="100" dirty="0" smtClean="0"/>
              <a:t>480</a:t>
            </a:r>
            <a:r>
              <a:rPr lang="zh-TW" altLang="en-US" b="1" spc="100" dirty="0" smtClean="0"/>
              <a:t>天，父親至少須</a:t>
            </a:r>
            <a:endParaRPr lang="en-US" altLang="zh-TW" b="1" spc="100" dirty="0" smtClean="0"/>
          </a:p>
          <a:p>
            <a:pPr>
              <a:buNone/>
            </a:pPr>
            <a:r>
              <a:rPr lang="zh-TW" altLang="en-US" b="1" spc="100" dirty="0" smtClean="0"/>
              <a:t>       請</a:t>
            </a:r>
            <a:r>
              <a:rPr lang="zh-TW" altLang="en-US" b="1" dirty="0" smtClean="0"/>
              <a:t>育嬰假兩個月，到處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可見推嬰兒車的男人，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部長亦同。</a:t>
            </a:r>
            <a:endParaRPr lang="en-US" altLang="zh-TW" b="1" dirty="0" smtClean="0"/>
          </a:p>
        </p:txBody>
      </p:sp>
      <p:pic>
        <p:nvPicPr>
          <p:cNvPr id="6" name="圖片 5" descr="102806f8mycc66x88n8ya1.jpg"/>
          <p:cNvPicPr>
            <a:picLocks noChangeAspect="1"/>
          </p:cNvPicPr>
          <p:nvPr/>
        </p:nvPicPr>
        <p:blipFill>
          <a:blip r:embed="rId3" cstate="print"/>
          <a:srcRect l="17908" t="1948" r="4310" b="12337"/>
          <a:stretch>
            <a:fillRect/>
          </a:stretch>
        </p:blipFill>
        <p:spPr>
          <a:xfrm>
            <a:off x="1384566" y="3631600"/>
            <a:ext cx="4139004" cy="30276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6432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783871"/>
            <a:ext cx="8229600" cy="300039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兩性平等觀念，自幼兒園教育即開始，維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多利亞公主亦曾在船上當實習生，工作不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分性別。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男女同居率上升，結婚率及離婚率下降，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同居與結婚受到政府相同之保障。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圖片 4" descr="100042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2392" y="3971008"/>
            <a:ext cx="3489832" cy="23265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圖片 6" descr="5656907740_e303a1c25d_bs2.jpg"/>
          <p:cNvPicPr>
            <a:picLocks noChangeAspect="1"/>
          </p:cNvPicPr>
          <p:nvPr/>
        </p:nvPicPr>
        <p:blipFill>
          <a:blip r:embed="rId3" cstate="print"/>
          <a:srcRect l="16015" t="-2083" r="14844" b="18750"/>
          <a:stretch>
            <a:fillRect/>
          </a:stretch>
        </p:blipFill>
        <p:spPr>
          <a:xfrm>
            <a:off x="4500562" y="3714752"/>
            <a:ext cx="4214842" cy="285752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99333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775841" y="1827988"/>
            <a:ext cx="3439629" cy="2705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250825" y="397420"/>
            <a:ext cx="8540750" cy="6024584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TW" sz="4000" dirty="0">
              <a:solidFill>
                <a:srgbClr val="0000FF"/>
              </a:solidFill>
              <a:latin typeface="文鼎中特毛楷" pitchFamily="49" charset="-120"/>
              <a:ea typeface="文鼎中特毛楷" pitchFamily="49" charset="-120"/>
            </a:endParaRPr>
          </a:p>
          <a:p>
            <a:pPr>
              <a:lnSpc>
                <a:spcPts val="3100"/>
              </a:lnSpc>
              <a:defRPr/>
            </a:pP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學歷：</a:t>
            </a:r>
            <a:r>
              <a:rPr lang="zh-TW" altLang="en-US" sz="2200" spc="-5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法國巴黎大學政治學博士  </a:t>
            </a:r>
            <a:r>
              <a:rPr lang="en-US" altLang="zh-TW" sz="2200" spc="-5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/</a:t>
            </a:r>
            <a:r>
              <a:rPr lang="zh-TW" altLang="en-US" sz="2200" spc="-5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國立政治大學外交系、外交研究所</a:t>
            </a:r>
            <a:endParaRPr lang="en-US" altLang="zh-TW" sz="2200" spc="-5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3100"/>
              </a:lnSpc>
              <a:defRPr/>
            </a:pP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國家考試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：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1981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甲等特考外交領事人員   最優等第一名</a:t>
            </a:r>
            <a:endParaRPr lang="en-US" altLang="zh-TW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3100"/>
              </a:lnSpc>
              <a:defRPr/>
            </a:pP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外交界經歷：</a:t>
            </a: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2012-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14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外交及國際事務學院 大使</a:t>
            </a: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2010-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12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駐捷克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共和國 大使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2009-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10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歐洲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司 司長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2003-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09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駐瑞典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王國 大使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2001-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03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條約法律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司 司長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1997-2001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駐查德共和國 大使</a:t>
            </a: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1994-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97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駐馬達加斯加共和國 大使</a:t>
            </a: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1990-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94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總統、副總統、行政院長、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副院長 法文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傳譯</a:t>
            </a: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1990-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94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條約法律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司 副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司長</a:t>
            </a: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1984-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90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駐盧森堡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大公國 顧問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1981-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84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禮賓司專門委員兼交際科長</a:t>
            </a: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1980-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81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錢復政務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次長 秘書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7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1979-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80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歐洲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司 專員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3500"/>
              </a:lnSpc>
              <a:defRPr/>
            </a:pPr>
            <a:endParaRPr lang="zh-TW" altLang="en-US" sz="20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defRPr/>
            </a:pPr>
            <a:endParaRPr lang="zh-TW" altLang="en-US" sz="2000" kern="0" dirty="0">
              <a:latin typeface="+mn-lt"/>
              <a:ea typeface="+mn-e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zh-TW" altLang="en-US" sz="3200" kern="0" dirty="0">
              <a:latin typeface="+mn-lt"/>
              <a:ea typeface="+mn-ea"/>
            </a:endParaRPr>
          </a:p>
        </p:txBody>
      </p:sp>
      <p:pic>
        <p:nvPicPr>
          <p:cNvPr id="7" name="圖片 6" descr="邱仲仁 大使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148013"/>
            <a:ext cx="3502788" cy="853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16202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八、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政治清廉度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北歐各國全球第一</a:t>
            </a:r>
            <a:endParaRPr lang="zh-TW" altLang="en-US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66456"/>
            <a:ext cx="8229600" cy="4286280"/>
          </a:xfrm>
        </p:spPr>
        <p:txBody>
          <a:bodyPr/>
          <a:lstStyle/>
          <a:p>
            <a:pPr>
              <a:lnSpc>
                <a:spcPts val="4200"/>
              </a:lnSpc>
              <a:buNone/>
            </a:pP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瑞典在</a:t>
            </a:r>
            <a:r>
              <a:rPr lang="en-US" altLang="zh-TW" b="1" dirty="0" smtClean="0"/>
              <a:t>1809</a:t>
            </a:r>
            <a:r>
              <a:rPr lang="zh-TW" altLang="en-US" b="1" dirty="0" smtClean="0"/>
              <a:t>年即首創監察使制度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</a:t>
            </a:r>
            <a:r>
              <a:rPr lang="en-US" altLang="zh-TW" b="1" dirty="0" smtClean="0"/>
              <a:t>(Ombudsman)</a:t>
            </a:r>
            <a:r>
              <a:rPr lang="zh-TW" altLang="en-US" b="1" dirty="0" smtClean="0"/>
              <a:t>，監督政府及社會各界並接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受人民之申訴調查。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en-US" altLang="zh-TW" dirty="0" smtClean="0"/>
              <a:t>2</a:t>
            </a:r>
            <a:r>
              <a:rPr lang="zh-TW" altLang="en-US" dirty="0" smtClean="0"/>
              <a:t>、</a:t>
            </a:r>
            <a:r>
              <a:rPr lang="zh-TW" altLang="en-US" b="1" dirty="0" smtClean="0"/>
              <a:t>人民不關心任何人之私生活，但嚴厲監督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每一分人民之納稅錢，公私分明。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en-US" altLang="zh-TW" dirty="0" smtClean="0"/>
              <a:t>3</a:t>
            </a:r>
            <a:r>
              <a:rPr lang="zh-TW" altLang="en-US" dirty="0" smtClean="0"/>
              <a:t>、</a:t>
            </a:r>
            <a:r>
              <a:rPr lang="zh-TW" altLang="en-US" b="1" dirty="0" smtClean="0"/>
              <a:t>廉能政府完全透明化，任何人均可上網查</a:t>
            </a:r>
            <a:endParaRPr lang="en-US" altLang="zh-TW" b="1" dirty="0" smtClean="0"/>
          </a:p>
          <a:p>
            <a:pPr>
              <a:lnSpc>
                <a:spcPts val="4200"/>
              </a:lnSpc>
              <a:buNone/>
            </a:pPr>
            <a:r>
              <a:rPr lang="zh-TW" altLang="en-US" b="1" dirty="0" smtClean="0"/>
              <a:t>       明任何官員之公務活動。</a:t>
            </a:r>
            <a:endParaRPr lang="zh-TW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88440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16202"/>
            <a:ext cx="8229600" cy="136841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九、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以瑞典為首之研發、創新、與設計精神造就出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北歐風格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TW" altLang="en-US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2910" y="1860304"/>
            <a:ext cx="8043890" cy="1437510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/>
              <a:t>1</a:t>
            </a:r>
            <a:r>
              <a:rPr lang="zh-TW" altLang="en-US" b="1" dirty="0" smtClean="0"/>
              <a:t>、 北歐人之工作態度</a:t>
            </a:r>
            <a:endParaRPr lang="en-US" altLang="zh-TW" b="1" dirty="0" smtClean="0"/>
          </a:p>
          <a:p>
            <a:pPr marL="0" indent="0">
              <a:buFont typeface="Wingdings" pitchFamily="2" charset="2"/>
              <a:buChar char="Ø"/>
            </a:pPr>
            <a:r>
              <a:rPr lang="zh-TW" altLang="en-US" b="1" dirty="0" smtClean="0"/>
              <a:t>    效率、創新、負責、不加班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        </a:t>
            </a:r>
            <a:endParaRPr lang="zh-TW" altLang="en-US" b="1" dirty="0"/>
          </a:p>
        </p:txBody>
      </p:sp>
      <p:pic>
        <p:nvPicPr>
          <p:cNvPr id="5" name="圖片 4" descr="00-110(瑞典簡約風家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301" y="3373746"/>
            <a:ext cx="4213163" cy="3150000"/>
          </a:xfrm>
          <a:prstGeom prst="rect">
            <a:avLst/>
          </a:prstGeom>
        </p:spPr>
      </p:pic>
      <p:pic>
        <p:nvPicPr>
          <p:cNvPr id="6" name="圖片 5" descr="00-110北歐簡約設計教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5592" y="3369252"/>
            <a:ext cx="4498698" cy="315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673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500034" y="571480"/>
            <a:ext cx="8229600" cy="31765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TW" sz="3200" b="1" i="0" u="none" strike="noStrike" kern="1200" cap="none" spc="-1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“</a:t>
            </a:r>
            <a:r>
              <a:rPr kumimoji="0" lang="zh-TW" altLang="en-US" sz="3200" b="1" i="0" u="none" strike="noStrike" kern="1200" cap="none" spc="-1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高效率</a:t>
            </a:r>
            <a:r>
              <a:rPr kumimoji="0" lang="en-US" altLang="zh-TW" sz="3200" b="1" i="0" u="none" strike="noStrike" kern="1200" cap="none" spc="-1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”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來自於北歐人努力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“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創新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”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，改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200" b="1" dirty="0" smtClean="0">
                <a:latin typeface="+mn-ea"/>
              </a:rPr>
              <a:t>     </a:t>
            </a:r>
            <a:r>
              <a:rPr kumimoji="0" lang="zh-TW" altLang="en-US" sz="3200" b="1" i="0" u="none" strike="noStrike" kern="1200" cap="none" spc="7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良技術，減少人力及時間之浪費，盡量多</a:t>
            </a:r>
            <a:endParaRPr kumimoji="0" lang="en-US" altLang="zh-TW" sz="3200" b="1" i="0" u="none" strike="noStrike" kern="1200" cap="none" spc="7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200" b="1" spc="60" dirty="0" smtClean="0">
                <a:latin typeface="+mn-ea"/>
              </a:rPr>
              <a:t>     </a:t>
            </a:r>
            <a:r>
              <a:rPr kumimoji="0" lang="zh-TW" altLang="en-US" sz="3200" b="1" i="0" u="none" strike="noStrike" kern="1200" cap="none" spc="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使用機器及工具，節省工時。真正工作時</a:t>
            </a:r>
            <a:endParaRPr kumimoji="0" lang="en-US" altLang="zh-TW" sz="3200" b="1" i="0" u="none" strike="noStrike" kern="1200" cap="none" spc="6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200" b="1" spc="60" dirty="0" smtClean="0">
                <a:latin typeface="+mn-ea"/>
              </a:rPr>
              <a:t>     </a:t>
            </a:r>
            <a:r>
              <a:rPr kumimoji="0" lang="zh-TW" altLang="en-US" sz="3200" b="1" i="0" u="none" strike="noStrike" kern="1200" cap="none" spc="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間，必認真負責，除特別需要，一般不加</a:t>
            </a:r>
            <a:endParaRPr kumimoji="0" lang="en-US" altLang="zh-TW" sz="3200" b="1" i="0" u="none" strike="noStrike" kern="1200" cap="none" spc="6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200" b="1" dirty="0" smtClean="0">
                <a:latin typeface="+mn-ea"/>
              </a:rPr>
              <a:t>     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班，少應酬，非常注重家庭生活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圖片 2" descr="00-1.jpg"/>
          <p:cNvPicPr>
            <a:picLocks noChangeAspect="1"/>
          </p:cNvPicPr>
          <p:nvPr/>
        </p:nvPicPr>
        <p:blipFill>
          <a:blip r:embed="rId2" cstate="print"/>
          <a:srcRect t="2360" b="5594"/>
          <a:stretch>
            <a:fillRect/>
          </a:stretch>
        </p:blipFill>
        <p:spPr>
          <a:xfrm>
            <a:off x="431194" y="3714752"/>
            <a:ext cx="4122438" cy="2772000"/>
          </a:xfrm>
          <a:prstGeom prst="rect">
            <a:avLst/>
          </a:prstGeom>
        </p:spPr>
      </p:pic>
      <p:pic>
        <p:nvPicPr>
          <p:cNvPr id="6" name="圖片 5" descr="201210271420436345(北歐人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6727" y="3723270"/>
            <a:ext cx="4319267" cy="27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677955"/>
            <a:ext cx="8358246" cy="3571900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2</a:t>
            </a:r>
            <a:r>
              <a:rPr lang="zh-TW" altLang="en-US" dirty="0" smtClean="0"/>
              <a:t>、   </a:t>
            </a:r>
            <a:r>
              <a:rPr lang="zh-TW" altLang="en-US" b="1" dirty="0" smtClean="0"/>
              <a:t>北歐人之設計理念</a:t>
            </a:r>
            <a:endParaRPr lang="en-US" altLang="zh-TW" b="1" dirty="0" smtClean="0"/>
          </a:p>
          <a:p>
            <a:pPr>
              <a:buFont typeface="Wingdings" pitchFamily="2" charset="2"/>
              <a:buChar char="Ø"/>
            </a:pPr>
            <a:r>
              <a:rPr lang="zh-TW" altLang="en-US" dirty="0" smtClean="0"/>
              <a:t>      </a:t>
            </a:r>
            <a:r>
              <a:rPr lang="zh-TW" altLang="en-US" b="1" dirty="0" smtClean="0"/>
              <a:t>簡約、實用、冷冽、人性化，如 </a:t>
            </a:r>
            <a:r>
              <a:rPr lang="en-US" altLang="zh-TW" b="1" dirty="0" smtClean="0">
                <a:solidFill>
                  <a:srgbClr val="660066"/>
                </a:solidFill>
              </a:rPr>
              <a:t>LEGO</a:t>
            </a:r>
            <a:r>
              <a:rPr lang="zh-TW" altLang="en-US" b="1" dirty="0" smtClean="0">
                <a:solidFill>
                  <a:srgbClr val="660066"/>
                </a:solidFill>
              </a:rPr>
              <a:t>，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>
                <a:solidFill>
                  <a:srgbClr val="660066"/>
                </a:solidFill>
              </a:rPr>
              <a:t>          </a:t>
            </a:r>
            <a:r>
              <a:rPr lang="en-US" altLang="zh-TW" b="1" dirty="0" smtClean="0">
                <a:solidFill>
                  <a:srgbClr val="660066"/>
                </a:solidFill>
              </a:rPr>
              <a:t>IKEA….</a:t>
            </a:r>
            <a:r>
              <a:rPr lang="zh-TW" altLang="en-US" b="1" dirty="0" smtClean="0"/>
              <a:t>等。</a:t>
            </a:r>
            <a:endParaRPr lang="en-US" altLang="zh-TW" b="1" dirty="0" smtClean="0"/>
          </a:p>
          <a:p>
            <a:pPr>
              <a:buFont typeface="Wingdings" pitchFamily="2" charset="2"/>
              <a:buChar char="Ø"/>
            </a:pPr>
            <a:r>
              <a:rPr lang="zh-TW" altLang="en-US" b="1" dirty="0" smtClean="0"/>
              <a:t>      </a:t>
            </a:r>
            <a:r>
              <a:rPr lang="zh-TW" altLang="en-US" b="1" spc="100" dirty="0" smtClean="0"/>
              <a:t>二戰前，北歐相對其他西歐國家，比較</a:t>
            </a:r>
            <a:endParaRPr lang="en-US" altLang="zh-TW" b="1" spc="100" dirty="0" smtClean="0"/>
          </a:p>
          <a:p>
            <a:pPr>
              <a:buNone/>
            </a:pPr>
            <a:r>
              <a:rPr lang="zh-TW" altLang="en-US" b="1" dirty="0" smtClean="0"/>
              <a:t>          </a:t>
            </a:r>
            <a:r>
              <a:rPr lang="zh-TW" altLang="en-US" b="1" spc="-70" dirty="0" smtClean="0"/>
              <a:t>窮困，由於天然資源貧乏，土壤不肥沃，</a:t>
            </a:r>
            <a:endParaRPr lang="en-US" altLang="zh-TW" b="1" spc="-70" dirty="0" smtClean="0"/>
          </a:p>
          <a:p>
            <a:pPr>
              <a:buNone/>
            </a:pPr>
            <a:r>
              <a:rPr lang="zh-TW" altLang="en-US" b="1" spc="-70" dirty="0" smtClean="0"/>
              <a:t>           </a:t>
            </a:r>
            <a:r>
              <a:rPr lang="zh-TW" altLang="en-US" b="1" spc="-50" dirty="0" smtClean="0"/>
              <a:t>物料短缺，形塑出北歐人簡約之人生觀。</a:t>
            </a:r>
            <a:endParaRPr lang="en-US" altLang="zh-TW" b="1" spc="-50" dirty="0" smtClean="0"/>
          </a:p>
          <a:p>
            <a:pPr>
              <a:buNone/>
            </a:pPr>
            <a:r>
              <a:rPr lang="zh-TW" altLang="en-US" b="1" dirty="0" smtClean="0"/>
              <a:t>          </a:t>
            </a:r>
            <a:endParaRPr lang="en-US" altLang="zh-TW" b="1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  <p:pic>
        <p:nvPicPr>
          <p:cNvPr id="5" name="圖片 4" descr="2013011812400418472.jpg_3 北歐風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5566" y="4286256"/>
            <a:ext cx="3495368" cy="231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 descr="00-北歐簡約風設計.jpg"/>
          <p:cNvPicPr>
            <a:picLocks noChangeAspect="1"/>
          </p:cNvPicPr>
          <p:nvPr/>
        </p:nvPicPr>
        <p:blipFill>
          <a:blip r:embed="rId3" cstate="print"/>
          <a:srcRect l="5913" t="12626" r="6580" b="5861"/>
          <a:stretch>
            <a:fillRect/>
          </a:stretch>
        </p:blipFill>
        <p:spPr>
          <a:xfrm>
            <a:off x="4836098" y="4256760"/>
            <a:ext cx="3358704" cy="2344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0699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normal_6f8d9029dd8b18ac28599bf5a54ee4b9 - 包浩斯.jpg"/>
          <p:cNvPicPr>
            <a:picLocks noChangeAspect="1"/>
          </p:cNvPicPr>
          <p:nvPr/>
        </p:nvPicPr>
        <p:blipFill>
          <a:blip r:embed="rId2" cstate="print"/>
          <a:srcRect t="7494"/>
          <a:stretch>
            <a:fillRect/>
          </a:stretch>
        </p:blipFill>
        <p:spPr>
          <a:xfrm>
            <a:off x="5494676" y="2214554"/>
            <a:ext cx="3203166" cy="420300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223374" y="2165198"/>
            <a:ext cx="535785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4800"/>
              </a:lnSpc>
              <a:buFont typeface="Wingdings" pitchFamily="2" charset="2"/>
              <a:buChar char="Ø"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受</a:t>
            </a:r>
            <a:r>
              <a:rPr lang="zh-TW" altLang="en-US" sz="3200" b="1" dirty="0" smtClean="0"/>
              <a:t>到</a:t>
            </a:r>
            <a:r>
              <a:rPr lang="en-US" altLang="zh-TW" sz="3200" b="1" dirty="0" smtClean="0"/>
              <a:t>20</a:t>
            </a:r>
            <a:r>
              <a:rPr lang="zh-TW" altLang="en-US" sz="3200" b="1" dirty="0" smtClean="0"/>
              <a:t>世紀初期，德國</a:t>
            </a:r>
            <a:endParaRPr lang="en-US" altLang="zh-TW" sz="3200" b="1" dirty="0" smtClean="0"/>
          </a:p>
          <a:p>
            <a:pPr>
              <a:lnSpc>
                <a:spcPts val="4800"/>
              </a:lnSpc>
              <a:buNone/>
            </a:pPr>
            <a:r>
              <a:rPr lang="zh-TW" altLang="en-US" sz="3200" b="1" dirty="0" smtClean="0"/>
              <a:t>         </a:t>
            </a:r>
            <a:r>
              <a:rPr lang="zh-TW" altLang="en-US" sz="3200" b="1" spc="130" dirty="0" smtClean="0"/>
              <a:t>包浩斯 </a:t>
            </a:r>
            <a:r>
              <a:rPr lang="en-US" altLang="zh-TW" sz="3200" b="1" spc="130" dirty="0" smtClean="0"/>
              <a:t>(Bauhaus)</a:t>
            </a:r>
            <a:r>
              <a:rPr lang="zh-TW" altLang="en-US" sz="3200" b="1" spc="130" dirty="0" smtClean="0"/>
              <a:t> 功能</a:t>
            </a:r>
            <a:endParaRPr lang="en-US" altLang="zh-TW" sz="3200" b="1" spc="130" dirty="0" smtClean="0"/>
          </a:p>
          <a:p>
            <a:pPr>
              <a:lnSpc>
                <a:spcPts val="4800"/>
              </a:lnSpc>
              <a:buNone/>
            </a:pPr>
            <a:r>
              <a:rPr lang="zh-TW" altLang="en-US" sz="3200" b="1" dirty="0" smtClean="0"/>
              <a:t>         </a:t>
            </a:r>
            <a:r>
              <a:rPr lang="zh-TW" altLang="en-US" sz="3200" b="1" spc="-250" dirty="0" smtClean="0"/>
              <a:t>主義影響，北歐之工藝設</a:t>
            </a:r>
            <a:endParaRPr lang="en-US" altLang="zh-TW" sz="3200" b="1" spc="-250" dirty="0" smtClean="0"/>
          </a:p>
          <a:p>
            <a:pPr>
              <a:lnSpc>
                <a:spcPts val="4800"/>
              </a:lnSpc>
              <a:buNone/>
            </a:pPr>
            <a:r>
              <a:rPr lang="zh-TW" altLang="en-US" sz="3200" b="1" spc="-100" dirty="0" smtClean="0"/>
              <a:t>           </a:t>
            </a:r>
            <a:r>
              <a:rPr lang="zh-TW" altLang="en-US" sz="3200" b="1" spc="100" dirty="0" smtClean="0"/>
              <a:t>計，講究物料節約外，</a:t>
            </a:r>
            <a:endParaRPr lang="en-US" altLang="zh-TW" sz="3200" b="1" spc="100" dirty="0" smtClean="0"/>
          </a:p>
          <a:p>
            <a:pPr>
              <a:lnSpc>
                <a:spcPts val="4800"/>
              </a:lnSpc>
              <a:buNone/>
            </a:pPr>
            <a:r>
              <a:rPr lang="zh-TW" altLang="en-US" sz="3200" b="1" spc="50" dirty="0" smtClean="0"/>
              <a:t>         </a:t>
            </a:r>
            <a:r>
              <a:rPr lang="zh-TW" altLang="en-US" sz="3200" b="1" spc="80" dirty="0" smtClean="0"/>
              <a:t>更強調設計之功能性，</a:t>
            </a:r>
            <a:endParaRPr lang="en-US" altLang="zh-TW" sz="3200" b="1" spc="80" dirty="0" smtClean="0"/>
          </a:p>
          <a:p>
            <a:pPr>
              <a:lnSpc>
                <a:spcPts val="4800"/>
              </a:lnSpc>
              <a:buNone/>
            </a:pPr>
            <a:r>
              <a:rPr lang="zh-TW" altLang="en-US" sz="3200" b="1" spc="50" dirty="0" smtClean="0"/>
              <a:t>         惟排</a:t>
            </a:r>
            <a:r>
              <a:rPr lang="zh-TW" altLang="en-US" sz="3200" b="1" dirty="0" smtClean="0"/>
              <a:t>除德國式方正、理</a:t>
            </a:r>
            <a:endParaRPr lang="en-US" altLang="zh-TW" sz="3200" b="1" dirty="0" smtClean="0"/>
          </a:p>
          <a:p>
            <a:pPr>
              <a:lnSpc>
                <a:spcPts val="4800"/>
              </a:lnSpc>
              <a:buNone/>
            </a:pPr>
            <a:r>
              <a:rPr lang="zh-TW" altLang="en-US" sz="3200" b="1" dirty="0" smtClean="0"/>
              <a:t>          性、冷酷之線條。</a:t>
            </a:r>
          </a:p>
        </p:txBody>
      </p:sp>
      <p:pic>
        <p:nvPicPr>
          <p:cNvPr id="7" name="圖片 6" descr="000-1包浩斯簡約風.jpg"/>
          <p:cNvPicPr>
            <a:picLocks noChangeAspect="1"/>
          </p:cNvPicPr>
          <p:nvPr/>
        </p:nvPicPr>
        <p:blipFill>
          <a:blip r:embed="rId3" cstate="print"/>
          <a:srcRect t="10123" b="18285"/>
          <a:stretch>
            <a:fillRect/>
          </a:stretch>
        </p:blipFill>
        <p:spPr>
          <a:xfrm>
            <a:off x="0" y="-20782"/>
            <a:ext cx="9144000" cy="20210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58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0898"/>
            <a:ext cx="8229600" cy="1513590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十、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年無油國家，瑞典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永續能源環保全球</a:t>
            </a:r>
            <a:r>
              <a:rPr lang="zh-TW" altLang="en-US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17964"/>
            <a:ext cx="8229600" cy="4883583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瑞典在</a:t>
            </a:r>
            <a:r>
              <a:rPr lang="en-US" altLang="zh-TW" b="1" dirty="0" smtClean="0"/>
              <a:t>2006</a:t>
            </a:r>
            <a:r>
              <a:rPr lang="zh-TW" altLang="en-US" b="1" spc="-100" dirty="0" smtClean="0"/>
              <a:t>年即宣告，將在</a:t>
            </a:r>
            <a:r>
              <a:rPr lang="en-US" altLang="zh-TW" b="1" dirty="0" smtClean="0"/>
              <a:t>2020</a:t>
            </a:r>
            <a:r>
              <a:rPr lang="zh-TW" altLang="en-US" b="1" dirty="0" smtClean="0"/>
              <a:t>年停止使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用</a:t>
            </a:r>
            <a:r>
              <a:rPr lang="zh-TW" altLang="en-US" b="1" spc="160" dirty="0" smtClean="0"/>
              <a:t>化石燃料，全球唯一膽敢宣稱</a:t>
            </a:r>
            <a:r>
              <a:rPr lang="en-US" altLang="zh-TW" b="1" spc="160" dirty="0" smtClean="0"/>
              <a:t>【</a:t>
            </a:r>
            <a:r>
              <a:rPr lang="zh-TW" altLang="en-US" b="1" spc="160" dirty="0" smtClean="0"/>
              <a:t>無油</a:t>
            </a:r>
            <a:endParaRPr lang="en-US" altLang="zh-TW" b="1" spc="160" dirty="0" smtClean="0"/>
          </a:p>
          <a:p>
            <a:pPr>
              <a:buNone/>
            </a:pPr>
            <a:r>
              <a:rPr lang="zh-TW" altLang="en-US" b="1" spc="160" dirty="0" smtClean="0"/>
              <a:t>       國</a:t>
            </a:r>
            <a:r>
              <a:rPr lang="zh-TW" altLang="en-US" b="1" dirty="0" smtClean="0"/>
              <a:t>家</a:t>
            </a:r>
            <a:r>
              <a:rPr lang="en-US" altLang="zh-TW" b="1" dirty="0" smtClean="0"/>
              <a:t>】</a:t>
            </a:r>
            <a:r>
              <a:rPr lang="zh-TW" altLang="en-US" b="1" dirty="0" smtClean="0"/>
              <a:t>政策。</a:t>
            </a:r>
            <a:endParaRPr lang="en-US" altLang="zh-TW" b="1" dirty="0" smtClean="0"/>
          </a:p>
          <a:p>
            <a:pPr>
              <a:lnSpc>
                <a:spcPts val="3600"/>
              </a:lnSpc>
              <a:buNone/>
            </a:pPr>
            <a:r>
              <a:rPr lang="en-US" altLang="zh-TW" dirty="0" smtClean="0"/>
              <a:t>2</a:t>
            </a:r>
            <a:r>
              <a:rPr lang="zh-TW" altLang="en-US" dirty="0" smtClean="0"/>
              <a:t>、 </a:t>
            </a:r>
            <a:r>
              <a:rPr lang="zh-TW" altLang="en-US" b="1" spc="150" dirty="0" smtClean="0"/>
              <a:t>目前石油耗量佔 能源</a:t>
            </a:r>
            <a:endParaRPr lang="en-US" altLang="zh-TW" b="1" spc="150" dirty="0" smtClean="0"/>
          </a:p>
          <a:p>
            <a:pPr>
              <a:lnSpc>
                <a:spcPts val="3600"/>
              </a:lnSpc>
              <a:buNone/>
            </a:pPr>
            <a:r>
              <a:rPr lang="zh-TW" altLang="en-US" b="1" spc="100" dirty="0" smtClean="0"/>
              <a:t>       來源</a:t>
            </a:r>
            <a:r>
              <a:rPr lang="en-US" altLang="zh-TW" b="1" spc="100" dirty="0" smtClean="0"/>
              <a:t>1/3</a:t>
            </a:r>
            <a:r>
              <a:rPr lang="zh-TW" altLang="en-US" b="1" dirty="0" smtClean="0"/>
              <a:t>，</a:t>
            </a:r>
            <a:r>
              <a:rPr lang="zh-TW" altLang="en-US" b="1" spc="30" dirty="0" smtClean="0"/>
              <a:t>正全力研發</a:t>
            </a:r>
            <a:endParaRPr lang="en-US" altLang="zh-TW" b="1" spc="30" dirty="0" smtClean="0"/>
          </a:p>
          <a:p>
            <a:pPr>
              <a:lnSpc>
                <a:spcPts val="3600"/>
              </a:lnSpc>
              <a:buNone/>
            </a:pPr>
            <a:r>
              <a:rPr lang="zh-TW" altLang="en-US" b="1" spc="150" dirty="0" smtClean="0"/>
              <a:t>       </a:t>
            </a:r>
            <a:r>
              <a:rPr lang="zh-TW" altLang="en-US" b="1" spc="-80" dirty="0" smtClean="0"/>
              <a:t>替代能源：生質燃料，</a:t>
            </a:r>
            <a:endParaRPr lang="en-US" altLang="zh-TW" b="1" spc="-80" dirty="0" smtClean="0"/>
          </a:p>
          <a:p>
            <a:pPr>
              <a:lnSpc>
                <a:spcPts val="3600"/>
              </a:lnSpc>
              <a:buNone/>
            </a:pPr>
            <a:r>
              <a:rPr lang="zh-TW" altLang="en-US" b="1" spc="150" dirty="0" smtClean="0"/>
              <a:t>       </a:t>
            </a:r>
            <a:r>
              <a:rPr lang="zh-TW" altLang="en-US" b="1" spc="-30" dirty="0" smtClean="0"/>
              <a:t>沼氣，生質酒精，</a:t>
            </a:r>
            <a:r>
              <a:rPr lang="en-US" altLang="zh-TW" b="1" spc="-30" dirty="0" smtClean="0"/>
              <a:t>E85</a:t>
            </a:r>
          </a:p>
          <a:p>
            <a:pPr>
              <a:lnSpc>
                <a:spcPts val="3600"/>
              </a:lnSpc>
              <a:buNone/>
            </a:pPr>
            <a:r>
              <a:rPr lang="zh-TW" altLang="en-US" b="1" dirty="0" smtClean="0"/>
              <a:t>         燃料。</a:t>
            </a:r>
            <a:endParaRPr lang="en-US" altLang="zh-TW" b="1" dirty="0" smtClean="0"/>
          </a:p>
        </p:txBody>
      </p:sp>
      <p:pic>
        <p:nvPicPr>
          <p:cNvPr id="4" name="圖片 3" descr="1_2(女人與男人都工作，人力資源不浪費).jpg"/>
          <p:cNvPicPr>
            <a:picLocks noChangeAspect="1"/>
          </p:cNvPicPr>
          <p:nvPr/>
        </p:nvPicPr>
        <p:blipFill>
          <a:blip r:embed="rId2" cstate="print"/>
          <a:srcRect l="23437" t="-335" r="20312"/>
          <a:stretch>
            <a:fillRect/>
          </a:stretch>
        </p:blipFill>
        <p:spPr>
          <a:xfrm>
            <a:off x="5309422" y="3021240"/>
            <a:ext cx="3273249" cy="353422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48105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84779" y="620354"/>
            <a:ext cx="3500462" cy="4875307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3</a:t>
            </a:r>
            <a:r>
              <a:rPr lang="zh-TW" altLang="en-US" b="1" dirty="0" smtClean="0"/>
              <a:t>、 全國包括首都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之公車及公務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車幾乎均已使 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用環保車。</a:t>
            </a:r>
            <a:endParaRPr lang="en-US" altLang="zh-TW" b="1" dirty="0" smtClean="0"/>
          </a:p>
          <a:p>
            <a:pPr>
              <a:spcBef>
                <a:spcPts val="1200"/>
              </a:spcBef>
              <a:buNone/>
            </a:pPr>
            <a:r>
              <a:rPr lang="en-US" altLang="zh-TW" dirty="0" smtClean="0"/>
              <a:t>4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目前積極發展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利用木屑提煉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出纖維素酒精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 供發電用。</a:t>
            </a:r>
            <a:endParaRPr lang="en-US" altLang="zh-TW" b="1" dirty="0" smtClean="0"/>
          </a:p>
          <a:p>
            <a:endParaRPr lang="zh-TW" altLang="en-US" dirty="0" smtClean="0"/>
          </a:p>
          <a:p>
            <a:pPr>
              <a:buNone/>
            </a:pPr>
            <a:endParaRPr lang="zh-TW" altLang="en-US" dirty="0"/>
          </a:p>
        </p:txBody>
      </p:sp>
      <p:pic>
        <p:nvPicPr>
          <p:cNvPr id="4" name="圖片 3" descr="BIO 無沼車.png"/>
          <p:cNvPicPr>
            <a:picLocks noChangeAspect="1"/>
          </p:cNvPicPr>
          <p:nvPr/>
        </p:nvPicPr>
        <p:blipFill>
          <a:blip r:embed="rId2" cstate="print"/>
          <a:srcRect l="2374"/>
          <a:stretch>
            <a:fillRect/>
          </a:stretch>
        </p:blipFill>
        <p:spPr>
          <a:xfrm>
            <a:off x="506257" y="3718070"/>
            <a:ext cx="4663043" cy="2559672"/>
          </a:xfrm>
          <a:prstGeom prst="rect">
            <a:avLst/>
          </a:prstGeom>
        </p:spPr>
      </p:pic>
      <p:pic>
        <p:nvPicPr>
          <p:cNvPr id="5" name="圖片 4" descr="Ethanol.png"/>
          <p:cNvPicPr>
            <a:picLocks noChangeAspect="1"/>
          </p:cNvPicPr>
          <p:nvPr/>
        </p:nvPicPr>
        <p:blipFill>
          <a:blip r:embed="rId3" cstate="print"/>
          <a:srcRect l="27724" t="16187" r="2966"/>
          <a:stretch>
            <a:fillRect/>
          </a:stretch>
        </p:blipFill>
        <p:spPr>
          <a:xfrm>
            <a:off x="516043" y="551192"/>
            <a:ext cx="4643470" cy="2959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垃圾也是環保.png"/>
          <p:cNvPicPr>
            <a:picLocks noChangeAspect="1"/>
          </p:cNvPicPr>
          <p:nvPr/>
        </p:nvPicPr>
        <p:blipFill>
          <a:blip r:embed="rId2" cstate="print"/>
          <a:srcRect b="8339"/>
          <a:stretch>
            <a:fillRect/>
          </a:stretch>
        </p:blipFill>
        <p:spPr>
          <a:xfrm>
            <a:off x="5235674" y="123427"/>
            <a:ext cx="3470399" cy="28916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dirty="0" smtClean="0"/>
              <a:t>5</a:t>
            </a:r>
            <a:r>
              <a:rPr lang="zh-TW" altLang="en-US" dirty="0" smtClean="0"/>
              <a:t>、 </a:t>
            </a:r>
            <a:r>
              <a:rPr lang="zh-TW" altLang="en-US" b="1" spc="-80" dirty="0" smtClean="0"/>
              <a:t>垃圾也是環保，</a:t>
            </a:r>
            <a:r>
              <a:rPr lang="en-US" altLang="zh-TW" b="1" spc="-80" dirty="0" smtClean="0"/>
              <a:t>4</a:t>
            </a:r>
            <a:r>
              <a:rPr lang="zh-TW" altLang="en-US" b="1" spc="-80" dirty="0" smtClean="0"/>
              <a:t>噸</a:t>
            </a:r>
            <a:endParaRPr lang="en-US" altLang="zh-TW" b="1" spc="-80" dirty="0" smtClean="0"/>
          </a:p>
          <a:p>
            <a:pPr>
              <a:buNone/>
            </a:pPr>
            <a:r>
              <a:rPr lang="zh-TW" altLang="en-US" b="1" spc="-100" dirty="0" smtClean="0"/>
              <a:t>         </a:t>
            </a:r>
            <a:r>
              <a:rPr lang="zh-TW" altLang="en-US" b="1" spc="-130" dirty="0" smtClean="0"/>
              <a:t>垃圾等於一噸石油， </a:t>
            </a:r>
            <a:endParaRPr lang="en-US" altLang="zh-TW" b="1" spc="-130" dirty="0" smtClean="0"/>
          </a:p>
          <a:p>
            <a:pPr>
              <a:buNone/>
            </a:pPr>
            <a:r>
              <a:rPr lang="zh-TW" altLang="en-US" b="1" dirty="0" smtClean="0"/>
              <a:t>        </a:t>
            </a:r>
            <a:r>
              <a:rPr lang="zh-TW" altLang="en-US" b="1" spc="250" dirty="0" smtClean="0"/>
              <a:t>從鄰國進口垃圾。</a:t>
            </a:r>
            <a:endParaRPr lang="en-US" altLang="zh-TW" b="1" spc="250" dirty="0" smtClean="0"/>
          </a:p>
          <a:p>
            <a:pPr>
              <a:buNone/>
            </a:pPr>
            <a:r>
              <a:rPr lang="en-US" altLang="zh-TW" dirty="0" smtClean="0"/>
              <a:t>6</a:t>
            </a:r>
            <a:r>
              <a:rPr lang="zh-TW" altLang="en-US" dirty="0" smtClean="0"/>
              <a:t>、 </a:t>
            </a:r>
            <a:r>
              <a:rPr lang="zh-TW" altLang="en-US" b="1" spc="1000" dirty="0" smtClean="0"/>
              <a:t>永續能源</a:t>
            </a:r>
            <a:endParaRPr lang="en-US" altLang="zh-TW" b="1" spc="1000" dirty="0" smtClean="0"/>
          </a:p>
          <a:p>
            <a:pPr>
              <a:buNone/>
            </a:pPr>
            <a:r>
              <a:rPr lang="zh-TW" altLang="en-US" b="1" dirty="0" smtClean="0"/>
              <a:t>        </a:t>
            </a:r>
            <a:r>
              <a:rPr lang="zh-TW" altLang="en-US" b="1" spc="900" dirty="0" smtClean="0"/>
              <a:t>環保典範</a:t>
            </a:r>
            <a:endParaRPr lang="en-US" altLang="zh-TW" b="1" spc="900" dirty="0" smtClean="0"/>
          </a:p>
          <a:p>
            <a:pPr>
              <a:buNone/>
            </a:pPr>
            <a:r>
              <a:rPr lang="zh-TW" altLang="en-US" b="1" dirty="0" smtClean="0"/>
              <a:t>        </a:t>
            </a:r>
            <a:r>
              <a:rPr lang="zh-TW" altLang="en-US" b="1" spc="200" dirty="0" smtClean="0"/>
              <a:t>城</a:t>
            </a:r>
            <a:r>
              <a:rPr lang="en-US" altLang="zh-TW" b="1" spc="200" dirty="0" err="1" smtClean="0">
                <a:latin typeface="Arial" pitchFamily="34" charset="0"/>
                <a:cs typeface="Arial" pitchFamily="34" charset="0"/>
              </a:rPr>
              <a:t>Växjö</a:t>
            </a:r>
            <a:r>
              <a:rPr lang="zh-TW" altLang="en-US" b="1" spc="200" dirty="0" smtClean="0"/>
              <a:t>，</a:t>
            </a:r>
            <a:endParaRPr lang="en-US" altLang="zh-TW" b="1" spc="200" dirty="0" smtClean="0"/>
          </a:p>
          <a:p>
            <a:pPr>
              <a:buNone/>
            </a:pPr>
            <a:r>
              <a:rPr lang="zh-TW" altLang="en-US" b="1" dirty="0" smtClean="0"/>
              <a:t>        </a:t>
            </a:r>
            <a:r>
              <a:rPr lang="zh-TW" altLang="en-US" sz="3400" b="1" dirty="0" smtClean="0"/>
              <a:t>邁向</a:t>
            </a:r>
            <a:r>
              <a:rPr lang="zh-TW" alt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零</a:t>
            </a:r>
            <a:r>
              <a:rPr lang="en-US" altLang="zh-TW" sz="3200" b="1" dirty="0" smtClean="0"/>
              <a:t>CO</a:t>
            </a:r>
            <a:r>
              <a:rPr lang="en-US" altLang="zh-TW" sz="3200" b="1" baseline="-8000" dirty="0" smtClean="0"/>
              <a:t>2</a:t>
            </a:r>
          </a:p>
          <a:p>
            <a:pPr>
              <a:buNone/>
            </a:pPr>
            <a:r>
              <a:rPr lang="zh-TW" altLang="en-US" b="1" baseline="-8000" dirty="0" smtClean="0"/>
              <a:t>   </a:t>
            </a:r>
            <a:r>
              <a:rPr lang="zh-TW" altLang="en-US" b="1" dirty="0" smtClean="0"/>
              <a:t>      排放。</a:t>
            </a:r>
            <a:endParaRPr lang="en-US" altLang="zh-TW" b="1" dirty="0" smtClean="0"/>
          </a:p>
          <a:p>
            <a:pPr>
              <a:buNone/>
            </a:pPr>
            <a:endParaRPr lang="en-US" altLang="zh-TW" dirty="0" smtClean="0"/>
          </a:p>
        </p:txBody>
      </p:sp>
      <p:sp>
        <p:nvSpPr>
          <p:cNvPr id="5" name="文字方塊 4"/>
          <p:cNvSpPr txBox="1"/>
          <p:nvPr/>
        </p:nvSpPr>
        <p:spPr>
          <a:xfrm>
            <a:off x="7568572" y="5533712"/>
            <a:ext cx="115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err="1">
                <a:solidFill>
                  <a:schemeClr val="bg1"/>
                </a:solidFill>
              </a:rPr>
              <a:t>Växjö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2" r="4314"/>
          <a:stretch>
            <a:fillRect/>
          </a:stretch>
        </p:blipFill>
        <p:spPr bwMode="auto">
          <a:xfrm>
            <a:off x="3347864" y="2996952"/>
            <a:ext cx="5715040" cy="374947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668344" y="594928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TW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Växjö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10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17409"/>
            <a:ext cx="8229600" cy="1938908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7</a:t>
            </a:r>
            <a:r>
              <a:rPr lang="zh-TW" altLang="en-US" spc="100" dirty="0" smtClean="0"/>
              <a:t>、</a:t>
            </a:r>
            <a:r>
              <a:rPr lang="en-US" altLang="zh-TW" spc="100" dirty="0" smtClean="0"/>
              <a:t> </a:t>
            </a:r>
            <a:r>
              <a:rPr lang="zh-TW" altLang="en-US" b="1" spc="100" dirty="0" smtClean="0"/>
              <a:t>能源效率社區典範 </a:t>
            </a:r>
            <a:r>
              <a:rPr lang="en-US" altLang="zh-TW" b="1" spc="100" dirty="0" err="1" smtClean="0"/>
              <a:t>Hammarby</a:t>
            </a:r>
            <a:r>
              <a:rPr lang="zh-TW" altLang="en-US" b="1" spc="100" dirty="0" smtClean="0"/>
              <a:t>，由重汙 </a:t>
            </a:r>
            <a:endParaRPr lang="en-US" altLang="zh-TW" b="1" spc="100" dirty="0" smtClean="0"/>
          </a:p>
          <a:p>
            <a:pPr>
              <a:buNone/>
            </a:pPr>
            <a:r>
              <a:rPr lang="en-US" altLang="zh-TW" b="1" dirty="0" smtClean="0"/>
              <a:t> </a:t>
            </a:r>
            <a:r>
              <a:rPr lang="zh-TW" altLang="en-US" b="1" dirty="0" smtClean="0"/>
              <a:t>      </a:t>
            </a:r>
            <a:r>
              <a:rPr lang="zh-TW" altLang="en-US" b="1" spc="350" dirty="0" smtClean="0"/>
              <a:t>染廢棄工廠區轉變成如詩如畫之環保 </a:t>
            </a:r>
            <a:endParaRPr lang="en-US" altLang="zh-TW" b="1" spc="350" dirty="0" smtClean="0"/>
          </a:p>
          <a:p>
            <a:pPr>
              <a:buNone/>
            </a:pPr>
            <a:r>
              <a:rPr lang="zh-TW" altLang="en-US" b="1" dirty="0" smtClean="0"/>
              <a:t>       社區。</a:t>
            </a:r>
            <a:endParaRPr lang="en-US" altLang="zh-TW" b="1" dirty="0" smtClean="0"/>
          </a:p>
          <a:p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770413" y="3511690"/>
            <a:ext cx="7762027" cy="3138561"/>
            <a:chOff x="611560" y="3242767"/>
            <a:chExt cx="7762027" cy="3138561"/>
          </a:xfrm>
        </p:grpSpPr>
        <p:pic>
          <p:nvPicPr>
            <p:cNvPr id="1028" name="Picture 4" descr="Stockholm's Hammarby Sjöstad has reduced environmental stress by 40 per cent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242767"/>
              <a:ext cx="7762027" cy="31385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6372200" y="5733256"/>
              <a:ext cx="1882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Hammarby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8" name="圖片 7" descr="00-社區典範Hamm_cut.jpg"/>
          <p:cNvPicPr>
            <a:picLocks noChangeAspect="1"/>
          </p:cNvPicPr>
          <p:nvPr/>
        </p:nvPicPr>
        <p:blipFill>
          <a:blip r:embed="rId3" cstate="print"/>
          <a:srcRect t="11990" b="38046"/>
          <a:stretch>
            <a:fillRect/>
          </a:stretch>
        </p:blipFill>
        <p:spPr>
          <a:xfrm>
            <a:off x="0" y="-49382"/>
            <a:ext cx="9152140" cy="1785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26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124692" y="2943222"/>
            <a:ext cx="8964488" cy="2786082"/>
          </a:xfrm>
        </p:spPr>
        <p:txBody>
          <a:bodyPr>
            <a:noAutofit/>
          </a:bodyPr>
          <a:lstStyle/>
          <a:p>
            <a:r>
              <a:rPr lang="zh-TW" altLang="en-US" sz="5000" b="1" spc="-1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十一、</a:t>
            </a:r>
            <a:r>
              <a:rPr lang="zh-TW" altLang="en-US" sz="5000" b="1" spc="-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自謙 「小國」</a:t>
            </a:r>
            <a:r>
              <a:rPr lang="en-US" altLang="zh-TW" sz="5000" b="1" spc="-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zh-TW" altLang="en-US" sz="5000" b="1" spc="-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實為科技</a:t>
            </a:r>
            <a:r>
              <a:rPr lang="zh-TW" altLang="en-US" sz="5000" b="1" spc="-1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sz="5000" b="1" spc="-3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環保、能源、文學、藝術、電影</a:t>
            </a:r>
            <a:r>
              <a:rPr lang="zh-TW" altLang="en-US" sz="5000" b="1" spc="-1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、音樂、體育 </a:t>
            </a:r>
            <a:r>
              <a:rPr lang="en-US" altLang="zh-TW" sz="5000" b="1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5000" b="1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    國</a:t>
            </a:r>
            <a:r>
              <a:rPr lang="en-US" altLang="zh-TW" sz="5000" b="1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zh-TW" altLang="en-US" sz="50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圖片 13" descr="F200607311641253170741861 挪威卑爾根 (cut).jpg"/>
          <p:cNvPicPr>
            <a:picLocks noChangeAspect="1"/>
          </p:cNvPicPr>
          <p:nvPr/>
        </p:nvPicPr>
        <p:blipFill>
          <a:blip r:embed="rId2" cstate="print"/>
          <a:srcRect t="7313" b="4920"/>
          <a:stretch>
            <a:fillRect/>
          </a:stretch>
        </p:blipFill>
        <p:spPr>
          <a:xfrm>
            <a:off x="0" y="-35094"/>
            <a:ext cx="9221022" cy="25717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38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428596" y="785794"/>
            <a:ext cx="8229600" cy="192882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世界人權、公平、正義、自由、民主、和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平之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《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掌旗國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》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。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TW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諾貝爾獎。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圖片 4" descr="u182123959_13b26fee10eg86_blog.jpg"/>
          <p:cNvPicPr>
            <a:picLocks noChangeAspect="1"/>
          </p:cNvPicPr>
          <p:nvPr/>
        </p:nvPicPr>
        <p:blipFill>
          <a:blip r:embed="rId2" cstate="print"/>
          <a:srcRect l="-3771" t="17806" r="-3083" b="4342"/>
          <a:stretch>
            <a:fillRect/>
          </a:stretch>
        </p:blipFill>
        <p:spPr>
          <a:xfrm>
            <a:off x="214282" y="2500306"/>
            <a:ext cx="8672853" cy="408622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7427ea6d89ab15120d394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3004" y="4409768"/>
            <a:ext cx="3034204" cy="241139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圖片 6" descr="yl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00000">
            <a:off x="5196707" y="304682"/>
            <a:ext cx="2984442" cy="28756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圖片 3" descr="Img256908472 - 瑞典皇家芭蕾舞團 - 天鵝湖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5814" y="2990228"/>
            <a:ext cx="4244063" cy="367054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1472" y="490834"/>
            <a:ext cx="4440192" cy="4486332"/>
          </a:xfrm>
        </p:spPr>
        <p:txBody>
          <a:bodyPr/>
          <a:lstStyle/>
          <a:p>
            <a:pPr>
              <a:lnSpc>
                <a:spcPts val="4000"/>
              </a:lnSpc>
              <a:buNone/>
            </a:pPr>
            <a:r>
              <a:rPr lang="en-US" altLang="zh-TW" dirty="0" smtClean="0"/>
              <a:t>3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音樂輸出大國。</a:t>
            </a:r>
            <a:endParaRPr lang="en-US" altLang="zh-TW" b="1" dirty="0" smtClean="0"/>
          </a:p>
          <a:p>
            <a:pPr>
              <a:lnSpc>
                <a:spcPts val="4000"/>
              </a:lnSpc>
              <a:buNone/>
            </a:pPr>
            <a:r>
              <a:rPr lang="en-US" altLang="zh-TW" dirty="0" smtClean="0"/>
              <a:t>4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瑞典皇家芭蕾舞團，</a:t>
            </a:r>
            <a:endParaRPr lang="en-US" altLang="zh-TW" b="1" dirty="0" smtClean="0"/>
          </a:p>
          <a:p>
            <a:pPr>
              <a:lnSpc>
                <a:spcPts val="4000"/>
              </a:lnSpc>
              <a:buNone/>
            </a:pPr>
            <a:r>
              <a:rPr lang="zh-TW" altLang="en-US" b="1" dirty="0" smtClean="0"/>
              <a:t>        </a:t>
            </a:r>
            <a:r>
              <a:rPr lang="zh-TW" altLang="en-US" b="1" spc="150" dirty="0" smtClean="0"/>
              <a:t>全球歷史最悠久 之 </a:t>
            </a:r>
            <a:endParaRPr lang="en-US" altLang="zh-TW" b="1" spc="150" dirty="0" smtClean="0"/>
          </a:p>
          <a:p>
            <a:pPr>
              <a:lnSpc>
                <a:spcPts val="4000"/>
              </a:lnSpc>
              <a:buNone/>
            </a:pPr>
            <a:r>
              <a:rPr lang="zh-TW" altLang="en-US" b="1" dirty="0" smtClean="0"/>
              <a:t>        一。</a:t>
            </a:r>
            <a:endParaRPr lang="en-US" altLang="zh-TW" b="1" dirty="0" smtClean="0"/>
          </a:p>
          <a:p>
            <a:pPr>
              <a:lnSpc>
                <a:spcPts val="4000"/>
              </a:lnSpc>
              <a:buNone/>
            </a:pPr>
            <a:r>
              <a:rPr lang="en-US" altLang="zh-TW" dirty="0" smtClean="0"/>
              <a:t>5</a:t>
            </a:r>
            <a:r>
              <a:rPr lang="zh-TW" altLang="en-US" dirty="0" smtClean="0"/>
              <a:t>、</a:t>
            </a:r>
            <a:r>
              <a:rPr lang="zh-TW" altLang="en-US" b="1" dirty="0" smtClean="0"/>
              <a:t>各項體育運動，</a:t>
            </a:r>
            <a:endParaRPr lang="en-US" altLang="zh-TW" b="1" dirty="0" smtClean="0"/>
          </a:p>
          <a:p>
            <a:pPr>
              <a:lnSpc>
                <a:spcPts val="4000"/>
              </a:lnSpc>
              <a:buNone/>
            </a:pPr>
            <a:r>
              <a:rPr lang="zh-TW" altLang="en-US" b="1" dirty="0" smtClean="0"/>
              <a:t>       瑞典人才輩出，</a:t>
            </a:r>
            <a:endParaRPr lang="en-US" altLang="zh-TW" b="1" dirty="0" smtClean="0"/>
          </a:p>
          <a:p>
            <a:pPr>
              <a:lnSpc>
                <a:spcPts val="4000"/>
              </a:lnSpc>
              <a:buNone/>
            </a:pPr>
            <a:r>
              <a:rPr lang="zh-TW" altLang="en-US" b="1" dirty="0" smtClean="0"/>
              <a:t>       成績斐然。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5070" y="3317166"/>
            <a:ext cx="6912708" cy="3290716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522" y="340116"/>
            <a:ext cx="8229600" cy="1313078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十二、 結    語</a:t>
            </a:r>
            <a: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altLang="zh-TW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小國成功之道</a:t>
            </a:r>
            <a:endParaRPr lang="zh-TW" altLang="en-US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832" y="1907116"/>
            <a:ext cx="7484632" cy="1872778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堅持大格局，大氣度</a:t>
            </a:r>
            <a:endParaRPr lang="en-US" altLang="zh-TW" b="1" dirty="0" smtClean="0"/>
          </a:p>
          <a:p>
            <a:pPr>
              <a:buNone/>
            </a:pPr>
            <a:r>
              <a:rPr lang="en-US" altLang="zh-TW" dirty="0" smtClean="0"/>
              <a:t>2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堅持追尋美感、永續及平衡原則</a:t>
            </a:r>
            <a:endParaRPr lang="en-US" altLang="zh-TW" b="1" dirty="0" smtClean="0"/>
          </a:p>
          <a:p>
            <a:pPr>
              <a:buNone/>
            </a:pPr>
            <a:r>
              <a:rPr lang="en-US" altLang="zh-TW" dirty="0" smtClean="0"/>
              <a:t>3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堅持符合人性之生活</a:t>
            </a:r>
            <a:endParaRPr lang="zh-TW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9247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 idx="4294967295"/>
          </p:nvPr>
        </p:nvSpPr>
        <p:spPr>
          <a:xfrm>
            <a:off x="2460392" y="3571876"/>
            <a:ext cx="4319587" cy="990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TW" altLang="en-US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敬請指教</a:t>
            </a:r>
            <a:endParaRPr lang="zh-TW" altLang="en-US" sz="6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123728" y="2276872"/>
            <a:ext cx="5040560" cy="1098620"/>
          </a:xfrm>
          <a:prstGeom prst="rect">
            <a:avLst/>
          </a:prstGeom>
        </p:spPr>
        <p:txBody>
          <a:bodyPr vert="horz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-The End-</a:t>
            </a:r>
            <a:endParaRPr kumimoji="0" lang="zh-TW" altLang="en-US" sz="66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6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874" y="2024586"/>
            <a:ext cx="8858312" cy="4376594"/>
          </a:xfrm>
        </p:spPr>
        <p:txBody>
          <a:bodyPr>
            <a:normAutofit/>
          </a:bodyPr>
          <a:lstStyle/>
          <a:p>
            <a:pPr marL="742950" indent="-742950">
              <a:buFont typeface="Wingdings" pitchFamily="2" charset="2"/>
              <a:buChar char="Ø"/>
            </a:pPr>
            <a:r>
              <a:rPr lang="zh-TW" altLang="en-US" b="1" dirty="0" smtClean="0"/>
              <a:t>北歐國家包括</a:t>
            </a:r>
            <a:endParaRPr lang="en-US" altLang="zh-TW" b="1" dirty="0" smtClean="0"/>
          </a:p>
          <a:p>
            <a:pPr marL="742950" indent="-742950">
              <a:buNone/>
            </a:pPr>
            <a:r>
              <a:rPr lang="en-US" altLang="zh-TW" b="1" dirty="0" smtClean="0"/>
              <a:t>        </a:t>
            </a:r>
            <a:r>
              <a:rPr lang="zh-TW" altLang="en-US" b="1" dirty="0" smtClean="0"/>
              <a:t>瑞典、芬蘭、</a:t>
            </a:r>
            <a:endParaRPr lang="en-US" altLang="zh-TW" b="1" dirty="0" smtClean="0"/>
          </a:p>
          <a:p>
            <a:pPr marL="742950" indent="-742950">
              <a:buNone/>
            </a:pPr>
            <a:r>
              <a:rPr lang="en-US" altLang="zh-TW" b="1" dirty="0" smtClean="0"/>
              <a:t>        </a:t>
            </a:r>
            <a:r>
              <a:rPr lang="zh-TW" altLang="en-US" b="1" dirty="0" smtClean="0"/>
              <a:t>挪威、丹麥、</a:t>
            </a:r>
            <a:endParaRPr lang="en-US" altLang="zh-TW" b="1" dirty="0" smtClean="0"/>
          </a:p>
          <a:p>
            <a:pPr marL="742950" indent="-742950">
              <a:buNone/>
            </a:pPr>
            <a:r>
              <a:rPr lang="en-US" altLang="zh-TW" b="1" dirty="0" smtClean="0"/>
              <a:t>        </a:t>
            </a:r>
            <a:r>
              <a:rPr lang="zh-TW" altLang="en-US" b="1" dirty="0" smtClean="0"/>
              <a:t>及冰島五國；</a:t>
            </a:r>
            <a:endParaRPr lang="en-US" altLang="zh-TW" b="1" dirty="0" smtClean="0"/>
          </a:p>
          <a:p>
            <a:pPr marL="742950" indent="-742950">
              <a:buNone/>
            </a:pPr>
            <a:r>
              <a:rPr lang="en-US" altLang="zh-TW" b="1" dirty="0" smtClean="0"/>
              <a:t>        </a:t>
            </a:r>
            <a:r>
              <a:rPr lang="zh-TW" altLang="en-US" b="1" dirty="0" smtClean="0"/>
              <a:t>多地處北極圈</a:t>
            </a:r>
            <a:endParaRPr lang="en-US" altLang="zh-TW" b="1" dirty="0" smtClean="0"/>
          </a:p>
          <a:p>
            <a:pPr marL="742950" indent="-742950">
              <a:buNone/>
            </a:pPr>
            <a:r>
              <a:rPr lang="en-US" altLang="zh-TW" b="1" dirty="0" smtClean="0"/>
              <a:t>        </a:t>
            </a:r>
            <a:r>
              <a:rPr lang="zh-TW" altLang="en-US" b="1" dirty="0" smtClean="0"/>
              <a:t>附近，自然環</a:t>
            </a:r>
            <a:endParaRPr lang="en-US" altLang="zh-TW" b="1" dirty="0" smtClean="0"/>
          </a:p>
          <a:p>
            <a:pPr marL="742950" indent="-742950">
              <a:buNone/>
            </a:pPr>
            <a:r>
              <a:rPr lang="zh-TW" altLang="en-US" b="1" dirty="0" smtClean="0"/>
              <a:t>        境條件較惡劣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  <p:pic>
        <p:nvPicPr>
          <p:cNvPr id="4" name="圖片 3" descr="北歐地圖 + 北極圈.png"/>
          <p:cNvPicPr>
            <a:picLocks noChangeAspect="1"/>
          </p:cNvPicPr>
          <p:nvPr/>
        </p:nvPicPr>
        <p:blipFill>
          <a:blip r:embed="rId3" cstate="print"/>
          <a:srcRect l="4543" r="4712" b="8689"/>
          <a:stretch>
            <a:fillRect/>
          </a:stretch>
        </p:blipFill>
        <p:spPr>
          <a:xfrm>
            <a:off x="3404867" y="2022293"/>
            <a:ext cx="5577325" cy="42724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圖片 5" descr="Stockholm-by-Night_home_slider(一、前言：北歐簡介)1.png"/>
          <p:cNvPicPr>
            <a:picLocks noChangeAspect="1"/>
          </p:cNvPicPr>
          <p:nvPr/>
        </p:nvPicPr>
        <p:blipFill>
          <a:blip r:embed="rId4" cstate="print"/>
          <a:srcRect b="30522"/>
          <a:stretch>
            <a:fillRect/>
          </a:stretch>
        </p:blipFill>
        <p:spPr>
          <a:xfrm>
            <a:off x="0" y="0"/>
            <a:ext cx="9147888" cy="1643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307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2133761"/>
            <a:ext cx="8572560" cy="2786082"/>
          </a:xfrm>
        </p:spPr>
        <p:txBody>
          <a:bodyPr/>
          <a:lstStyle/>
          <a:p>
            <a:pPr marL="742950" indent="-742950">
              <a:buFont typeface="Wingdings" pitchFamily="2" charset="2"/>
              <a:buChar char="Ø"/>
            </a:pPr>
            <a:r>
              <a:rPr lang="zh-TW" altLang="en-US" b="1" dirty="0" smtClean="0"/>
              <a:t>佔地</a:t>
            </a:r>
            <a:r>
              <a:rPr lang="en-US" altLang="zh-TW" b="1" dirty="0" smtClean="0"/>
              <a:t>350</a:t>
            </a:r>
            <a:r>
              <a:rPr lang="zh-TW" altLang="en-US" b="1" dirty="0" smtClean="0"/>
              <a:t>萬平方公里，人口約</a:t>
            </a:r>
            <a:r>
              <a:rPr lang="en-US" altLang="zh-TW" b="1" dirty="0" smtClean="0"/>
              <a:t>2500</a:t>
            </a:r>
            <a:r>
              <a:rPr lang="zh-TW" altLang="en-US" b="1" dirty="0" smtClean="0"/>
              <a:t>萬，地廣人稀。</a:t>
            </a:r>
            <a:endParaRPr lang="en-US" altLang="zh-TW" b="1" dirty="0" smtClean="0"/>
          </a:p>
          <a:p>
            <a:pPr marL="742950" indent="-742950">
              <a:buFont typeface="Wingdings" pitchFamily="2" charset="2"/>
              <a:buChar char="Ø"/>
            </a:pPr>
            <a:r>
              <a:rPr lang="zh-TW" altLang="en-US" b="1" spc="100" dirty="0" smtClean="0"/>
              <a:t>北歐五國有共同之歷史，在社會及文化上關係密切。基督教於</a:t>
            </a:r>
            <a:r>
              <a:rPr lang="en-US" altLang="zh-TW" b="1" spc="100" dirty="0" smtClean="0"/>
              <a:t>1000</a:t>
            </a:r>
            <a:r>
              <a:rPr lang="zh-TW" altLang="en-US" b="1" spc="100" dirty="0" smtClean="0"/>
              <a:t>年傳入後，本土化形成丹麥、瑞典、挪威三個獨立王國。</a:t>
            </a:r>
          </a:p>
          <a:p>
            <a:endParaRPr lang="zh-TW" altLang="en-US" dirty="0"/>
          </a:p>
        </p:txBody>
      </p:sp>
      <p:pic>
        <p:nvPicPr>
          <p:cNvPr id="4" name="圖片 3" descr="Stockholm-by-Night_home_slider(一、前言：北歐簡介)1.png"/>
          <p:cNvPicPr>
            <a:picLocks noChangeAspect="1"/>
          </p:cNvPicPr>
          <p:nvPr/>
        </p:nvPicPr>
        <p:blipFill>
          <a:blip r:embed="rId2" cstate="print"/>
          <a:srcRect r="7811" b="30522"/>
          <a:stretch>
            <a:fillRect/>
          </a:stretch>
        </p:blipFill>
        <p:spPr>
          <a:xfrm>
            <a:off x="-1" y="-1"/>
            <a:ext cx="9144001" cy="1781503"/>
          </a:xfrm>
          <a:prstGeom prst="rect">
            <a:avLst/>
          </a:prstGeom>
        </p:spPr>
      </p:pic>
      <p:pic>
        <p:nvPicPr>
          <p:cNvPr id="5" name="圖片 4" descr="1-140619145226 (瑞典國旗).png"/>
          <p:cNvPicPr>
            <a:picLocks noChangeAspect="1"/>
          </p:cNvPicPr>
          <p:nvPr/>
        </p:nvPicPr>
        <p:blipFill>
          <a:blip r:embed="rId3" cstate="print"/>
          <a:srcRect l="3876" r="3106"/>
          <a:stretch>
            <a:fillRect/>
          </a:stretch>
        </p:blipFill>
        <p:spPr>
          <a:xfrm>
            <a:off x="3654100" y="5204427"/>
            <a:ext cx="1476000" cy="991739"/>
          </a:xfrm>
          <a:prstGeom prst="rect">
            <a:avLst/>
          </a:prstGeom>
        </p:spPr>
      </p:pic>
      <p:pic>
        <p:nvPicPr>
          <p:cNvPr id="6" name="圖片 5" descr="7-140415095506439 (冰島 國旗).png"/>
          <p:cNvPicPr>
            <a:picLocks noChangeAspect="1"/>
          </p:cNvPicPr>
          <p:nvPr/>
        </p:nvPicPr>
        <p:blipFill>
          <a:blip r:embed="rId4" cstate="print"/>
          <a:srcRect l="9156" t="6013" r="3859" b="9800"/>
          <a:stretch>
            <a:fillRect/>
          </a:stretch>
        </p:blipFill>
        <p:spPr>
          <a:xfrm>
            <a:off x="504068" y="5236085"/>
            <a:ext cx="1260000" cy="928422"/>
          </a:xfrm>
          <a:prstGeom prst="rect">
            <a:avLst/>
          </a:prstGeom>
        </p:spPr>
      </p:pic>
      <p:pic>
        <p:nvPicPr>
          <p:cNvPr id="7" name="圖片 6" descr="800px-flag_of_finland-svg (芬蘭 國旗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130" y="5238189"/>
            <a:ext cx="1512000" cy="924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 descr="08081100317436 (丹麥 國旗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43084" y="5254075"/>
            <a:ext cx="1332000" cy="892443"/>
          </a:xfrm>
          <a:prstGeom prst="rect">
            <a:avLst/>
          </a:prstGeom>
        </p:spPr>
      </p:pic>
      <p:pic>
        <p:nvPicPr>
          <p:cNvPr id="9" name="圖片 8" descr="200711614226980_2(挪威 國旗).jpg"/>
          <p:cNvPicPr>
            <a:picLocks noChangeAspect="1"/>
          </p:cNvPicPr>
          <p:nvPr/>
        </p:nvPicPr>
        <p:blipFill>
          <a:blip r:embed="rId7" cstate="print"/>
          <a:srcRect r="3906" b="5324"/>
          <a:stretch>
            <a:fillRect/>
          </a:stretch>
        </p:blipFill>
        <p:spPr>
          <a:xfrm>
            <a:off x="5409116" y="5228598"/>
            <a:ext cx="1404000" cy="943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4282" y="2130404"/>
            <a:ext cx="8643998" cy="4254748"/>
          </a:xfrm>
        </p:spPr>
        <p:txBody>
          <a:bodyPr/>
          <a:lstStyle/>
          <a:p>
            <a:pPr marL="742950" indent="-74295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TW" b="1" spc="-50" dirty="0" smtClean="0"/>
              <a:t>12</a:t>
            </a:r>
            <a:r>
              <a:rPr lang="zh-TW" altLang="en-US" b="1" spc="-50" dirty="0" smtClean="0"/>
              <a:t>世紀起，芬蘭融入瑞典，成為瑞典王國。</a:t>
            </a:r>
            <a:endParaRPr lang="en-US" altLang="zh-TW" b="1" spc="-50" dirty="0" smtClean="0"/>
          </a:p>
          <a:p>
            <a:pPr marL="742950" indent="-742950">
              <a:buNone/>
            </a:pPr>
            <a:r>
              <a:rPr lang="zh-TW" altLang="en-US" b="1" spc="80" dirty="0" smtClean="0"/>
              <a:t>       </a:t>
            </a:r>
            <a:r>
              <a:rPr lang="en-US" altLang="zh-TW" b="1" spc="80" dirty="0" smtClean="0"/>
              <a:t>14</a:t>
            </a:r>
            <a:r>
              <a:rPr lang="zh-TW" altLang="en-US" b="1" spc="80" dirty="0" smtClean="0"/>
              <a:t>世紀，</a:t>
            </a:r>
            <a:r>
              <a:rPr lang="zh-TW" altLang="en-US" b="1" spc="100" dirty="0" smtClean="0"/>
              <a:t>丹麥主導北歐各國合組卡爾瑪</a:t>
            </a:r>
            <a:r>
              <a:rPr lang="zh-TW" altLang="en-US" b="1" spc="150" dirty="0" smtClean="0"/>
              <a:t>聯</a:t>
            </a:r>
            <a:endParaRPr lang="en-US" altLang="zh-TW" b="1" spc="150" dirty="0" smtClean="0"/>
          </a:p>
          <a:p>
            <a:pPr marL="742950" indent="-742950">
              <a:buNone/>
            </a:pPr>
            <a:r>
              <a:rPr lang="zh-TW" altLang="en-US" b="1" spc="150" dirty="0" smtClean="0"/>
              <a:t>      盟，</a:t>
            </a:r>
            <a:r>
              <a:rPr lang="en-US" altLang="zh-TW" b="1" spc="130" dirty="0" smtClean="0"/>
              <a:t>16</a:t>
            </a:r>
            <a:r>
              <a:rPr lang="zh-TW" altLang="en-US" b="1" spc="130" dirty="0" smtClean="0"/>
              <a:t>世紀瑞典王國佔有挪威、芬蘭，</a:t>
            </a:r>
            <a:r>
              <a:rPr lang="zh-TW" altLang="en-US" b="1" spc="150" dirty="0" smtClean="0"/>
              <a:t>但</a:t>
            </a:r>
            <a:endParaRPr lang="en-US" altLang="zh-TW" b="1" spc="130" dirty="0" smtClean="0"/>
          </a:p>
          <a:p>
            <a:pPr marL="742950" indent="-742950">
              <a:buNone/>
            </a:pPr>
            <a:r>
              <a:rPr lang="zh-TW" altLang="en-US" b="1" spc="150" dirty="0" smtClean="0"/>
              <a:t>      在</a:t>
            </a:r>
            <a:r>
              <a:rPr lang="en-US" altLang="zh-TW" b="1" spc="150" dirty="0" smtClean="0"/>
              <a:t>18</a:t>
            </a:r>
            <a:r>
              <a:rPr lang="zh-TW" altLang="en-US" b="1" spc="150" dirty="0" smtClean="0"/>
              <a:t>世紀失去芬蘭</a:t>
            </a:r>
            <a:r>
              <a:rPr lang="zh-TW" altLang="en-US" b="1" spc="120" dirty="0" smtClean="0"/>
              <a:t>，</a:t>
            </a:r>
            <a:r>
              <a:rPr lang="en-US" altLang="zh-TW" b="1" spc="120" dirty="0" smtClean="0"/>
              <a:t>19</a:t>
            </a:r>
            <a:r>
              <a:rPr lang="zh-TW" altLang="en-US" b="1" spc="120" dirty="0" smtClean="0"/>
              <a:t>世紀失去挪威。</a:t>
            </a:r>
            <a:r>
              <a:rPr lang="zh-TW" altLang="en-US" b="1" dirty="0" smtClean="0"/>
              <a:t>一</a:t>
            </a:r>
            <a:endParaRPr lang="en-US" altLang="zh-TW" b="1" spc="120" dirty="0" smtClean="0"/>
          </a:p>
          <a:p>
            <a:pPr marL="742950" indent="-742950">
              <a:buNone/>
            </a:pPr>
            <a:r>
              <a:rPr lang="zh-TW" altLang="en-US" b="1" dirty="0" smtClean="0"/>
              <a:t>      </a:t>
            </a:r>
            <a:r>
              <a:rPr lang="zh-TW" altLang="en-US" sz="800" b="1" dirty="0" smtClean="0"/>
              <a:t> </a:t>
            </a:r>
            <a:r>
              <a:rPr lang="zh-TW" altLang="en-US" b="1" dirty="0" smtClean="0"/>
              <a:t> 戰時</a:t>
            </a:r>
            <a:r>
              <a:rPr lang="zh-TW" altLang="en-US" b="1" spc="-50" dirty="0" smtClean="0"/>
              <a:t>，芬蘭自俄國附庸下獨立。</a:t>
            </a:r>
            <a:r>
              <a:rPr lang="en-US" altLang="zh-TW" b="1" spc="-50" dirty="0" smtClean="0"/>
              <a:t>1944</a:t>
            </a:r>
            <a:r>
              <a:rPr lang="zh-TW" altLang="en-US" b="1" spc="-50" dirty="0" smtClean="0"/>
              <a:t>年，</a:t>
            </a:r>
            <a:r>
              <a:rPr lang="zh-TW" altLang="en-US" b="1" dirty="0" smtClean="0"/>
              <a:t>冰</a:t>
            </a:r>
            <a:endParaRPr lang="en-US" altLang="zh-TW" b="1" spc="-50" dirty="0" smtClean="0"/>
          </a:p>
          <a:p>
            <a:pPr marL="742950" indent="-742950">
              <a:buNone/>
            </a:pPr>
            <a:r>
              <a:rPr lang="zh-TW" altLang="en-US" b="1" dirty="0" smtClean="0"/>
              <a:t>       島由丹麥獨立出來。</a:t>
            </a:r>
            <a:endParaRPr lang="en-US" altLang="zh-TW" b="1" dirty="0" smtClean="0"/>
          </a:p>
          <a:p>
            <a:pPr marL="742950" indent="-742950"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b="1" dirty="0" smtClean="0"/>
              <a:t>二戰前，均屬於開發中國家。</a:t>
            </a:r>
            <a:endParaRPr lang="zh-TW" altLang="en-US" b="1" dirty="0"/>
          </a:p>
        </p:txBody>
      </p:sp>
      <p:pic>
        <p:nvPicPr>
          <p:cNvPr id="4" name="圖片 3" descr="Stockholm-by-Night_home_slider(一、前言：北歐簡介)1.png"/>
          <p:cNvPicPr>
            <a:picLocks noChangeAspect="1"/>
          </p:cNvPicPr>
          <p:nvPr/>
        </p:nvPicPr>
        <p:blipFill>
          <a:blip r:embed="rId2" cstate="print"/>
          <a:srcRect r="6988" b="30522"/>
          <a:stretch>
            <a:fillRect/>
          </a:stretch>
        </p:blipFill>
        <p:spPr>
          <a:xfrm>
            <a:off x="-1" y="0"/>
            <a:ext cx="9144001" cy="17657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93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2285992"/>
            <a:ext cx="8229600" cy="3929090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b="1" spc="50" dirty="0" smtClean="0"/>
              <a:t>中世紀瑞典維京海盜時期</a:t>
            </a:r>
            <a:r>
              <a:rPr lang="zh-TW" altLang="en-US" b="1" spc="130" dirty="0" smtClean="0"/>
              <a:t>，經濟活動主要是海上貿易及掠奪。</a:t>
            </a:r>
            <a:r>
              <a:rPr lang="en-US" altLang="zh-TW" b="1" spc="130" dirty="0" smtClean="0"/>
              <a:t>19</a:t>
            </a:r>
            <a:r>
              <a:rPr lang="zh-TW" altLang="en-US" b="1" dirty="0" smtClean="0"/>
              <a:t>世紀時輸出鐵礦及木材。</a:t>
            </a:r>
            <a:r>
              <a:rPr lang="zh-TW" altLang="en-US" b="1" spc="100" dirty="0" smtClean="0"/>
              <a:t>一戰時宣布中立，但英國經濟封鎖</a:t>
            </a:r>
            <a:r>
              <a:rPr lang="zh-TW" altLang="en-US" b="1" dirty="0" smtClean="0"/>
              <a:t>造成食物短缺和國內動盪，</a:t>
            </a:r>
            <a:r>
              <a:rPr lang="en-US" altLang="zh-TW" b="1" dirty="0" smtClean="0"/>
              <a:t> </a:t>
            </a:r>
            <a:r>
              <a:rPr lang="en-US" altLang="zh-TW" b="1" spc="130" dirty="0" smtClean="0"/>
              <a:t>20</a:t>
            </a:r>
            <a:r>
              <a:rPr lang="zh-TW" altLang="en-US" b="1" spc="130" dirty="0" smtClean="0"/>
              <a:t>世紀</a:t>
            </a:r>
            <a:r>
              <a:rPr lang="en-US" altLang="zh-TW" b="1" spc="130" dirty="0" smtClean="0"/>
              <a:t>30</a:t>
            </a:r>
            <a:r>
              <a:rPr lang="zh-TW" altLang="en-US" b="1" spc="100" dirty="0" smtClean="0"/>
              <a:t>年代世界經濟危機，嚴重打擊</a:t>
            </a:r>
            <a:r>
              <a:rPr lang="zh-TW" altLang="en-US" b="1" spc="130" dirty="0" smtClean="0"/>
              <a:t>瑞典</a:t>
            </a:r>
            <a:r>
              <a:rPr lang="zh-TW" altLang="en-US" b="1" dirty="0" smtClean="0"/>
              <a:t>，失業率飆升，貧富差距拉大。</a:t>
            </a:r>
            <a:endParaRPr lang="zh-TW" altLang="en-US" b="1" dirty="0"/>
          </a:p>
        </p:txBody>
      </p:sp>
      <p:pic>
        <p:nvPicPr>
          <p:cNvPr id="5" name="圖片 4" descr="banner(二、瑞典概論)1.png"/>
          <p:cNvPicPr>
            <a:picLocks noChangeAspect="1"/>
          </p:cNvPicPr>
          <p:nvPr/>
        </p:nvPicPr>
        <p:blipFill>
          <a:blip r:embed="rId2" cstate="print"/>
          <a:srcRect b="28303"/>
          <a:stretch>
            <a:fillRect/>
          </a:stretch>
        </p:blipFill>
        <p:spPr>
          <a:xfrm>
            <a:off x="0" y="0"/>
            <a:ext cx="9144000" cy="2000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70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5b12337b26bfc5a56089caa07317944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77841" y="3500438"/>
            <a:ext cx="5343823" cy="2752878"/>
          </a:xfrm>
          <a:prstGeom prst="rect">
            <a:avLst/>
          </a:prstGeom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258526" y="2248804"/>
            <a:ext cx="8643998" cy="4210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4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1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二戰後，政府採經濟干預政策，逐步建立</a:t>
            </a:r>
            <a:r>
              <a:rPr kumimoji="0" lang="zh-TW" altLang="en-US" sz="3200" b="1" i="0" u="none" strike="noStrike" kern="1200" cap="none" spc="1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社</a:t>
            </a:r>
            <a:endParaRPr kumimoji="0" lang="en-US" altLang="zh-TW" sz="3200" b="1" i="0" u="none" strike="noStrike" kern="1200" cap="none" spc="10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4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3200" b="1" spc="100" dirty="0" smtClean="0"/>
              <a:t> </a:t>
            </a:r>
            <a:r>
              <a:rPr lang="en-US" altLang="zh-TW" sz="3200" b="1" spc="100" dirty="0" smtClean="0"/>
              <a:t>  </a:t>
            </a:r>
            <a:r>
              <a:rPr kumimoji="0" lang="zh-TW" altLang="en-US" sz="3200" b="1" i="0" u="none" strike="noStrike" kern="1200" cap="none" spc="1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會</a:t>
            </a:r>
            <a:r>
              <a:rPr kumimoji="0" lang="zh-TW" altLang="en-US" sz="3200" b="1" i="0" u="none" strike="noStrike" kern="1200" cap="none" spc="1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福利體系，全民就業，全民養老金，全民</a:t>
            </a:r>
            <a:endParaRPr kumimoji="0" lang="en-US" altLang="zh-TW" sz="3200" b="1" i="0" u="none" strike="noStrike" kern="1200" cap="none" spc="10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4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3200" b="1" spc="100" baseline="0" dirty="0" smtClean="0"/>
              <a:t>   </a:t>
            </a:r>
            <a:r>
              <a:rPr lang="en-US" altLang="zh-TW" sz="1100" b="1" spc="100" baseline="0" dirty="0" smtClean="0"/>
              <a:t> 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醫療保險，全民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4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200" b="1" dirty="0" smtClean="0"/>
              <a:t>    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免費教育，逐步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4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200" b="1" dirty="0" smtClean="0"/>
              <a:t>    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成為典型高福利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4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200" b="1" dirty="0" smtClean="0"/>
              <a:t>    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國家。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圖片 4" descr="banner(二、瑞典概論)1.png"/>
          <p:cNvPicPr>
            <a:picLocks noChangeAspect="1"/>
          </p:cNvPicPr>
          <p:nvPr/>
        </p:nvPicPr>
        <p:blipFill>
          <a:blip r:embed="rId3" cstate="print"/>
          <a:srcRect b="28303"/>
          <a:stretch>
            <a:fillRect/>
          </a:stretch>
        </p:blipFill>
        <p:spPr>
          <a:xfrm>
            <a:off x="0" y="0"/>
            <a:ext cx="9144000" cy="200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2219332"/>
            <a:ext cx="8229600" cy="4138626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zh-TW" altLang="en-US" b="1" dirty="0" smtClean="0"/>
              <a:t>宗教意識相對淡化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北歐</a:t>
            </a:r>
            <a:r>
              <a:rPr lang="zh-TW" altLang="en-US" b="1" dirty="0"/>
              <a:t>未經政教</a:t>
            </a:r>
            <a:r>
              <a:rPr lang="zh-TW" altLang="en-US" b="1" dirty="0" smtClean="0"/>
              <a:t>合一之歷史時期，舊教之特 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權思想及階級觀念之影響較少，社會平等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意識較濃厚，唯一影響北歐之教派為宗教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改革後之基督教路德宗。芬蘭雖有路德教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堂及東正教堂，但北歐人參加教堂活動之</a:t>
            </a:r>
            <a:endParaRPr lang="en-US" altLang="zh-TW" b="1" dirty="0" smtClean="0"/>
          </a:p>
          <a:p>
            <a:pPr>
              <a:buNone/>
            </a:pPr>
            <a:r>
              <a:rPr lang="zh-TW" altLang="en-US" b="1" dirty="0" smtClean="0"/>
              <a:t>       比例為全歐最低，少於</a:t>
            </a:r>
            <a:r>
              <a:rPr lang="en-US" altLang="zh-TW" b="1" dirty="0" smtClean="0"/>
              <a:t>4%</a:t>
            </a:r>
            <a:r>
              <a:rPr lang="zh-TW" altLang="en-US" b="1" dirty="0" smtClean="0"/>
              <a:t>。</a:t>
            </a:r>
            <a:endParaRPr lang="zh-TW" altLang="en-US" b="1" dirty="0"/>
          </a:p>
        </p:txBody>
      </p:sp>
      <p:pic>
        <p:nvPicPr>
          <p:cNvPr id="4" name="圖片 3" descr="banner(三、北歐文化與民族性).png"/>
          <p:cNvPicPr>
            <a:picLocks noChangeAspect="1"/>
          </p:cNvPicPr>
          <p:nvPr/>
        </p:nvPicPr>
        <p:blipFill>
          <a:blip r:embed="rId2" cstate="print"/>
          <a:srcRect b="6354"/>
          <a:stretch>
            <a:fillRect/>
          </a:stretch>
        </p:blipFill>
        <p:spPr>
          <a:xfrm>
            <a:off x="0" y="0"/>
            <a:ext cx="9169985" cy="20716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49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3500</TotalTime>
  <Words>1570</Words>
  <Application>Microsoft Office PowerPoint</Application>
  <PresentationFormat>如螢幕大小 (4:3)</PresentationFormat>
  <Paragraphs>200</Paragraphs>
  <Slides>33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自訂設計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五、 適合居住與養老國家， 瑞典為全球第一</vt:lpstr>
      <vt:lpstr>投影片 15</vt:lpstr>
      <vt:lpstr>六、幸福國家 北歐各國全球第一</vt:lpstr>
      <vt:lpstr>七、 兩性平權 北歐全球第一</vt:lpstr>
      <vt:lpstr>投影片 18</vt:lpstr>
      <vt:lpstr>投影片 19</vt:lpstr>
      <vt:lpstr>八、 政治清廉度 北歐各國全球第一</vt:lpstr>
      <vt:lpstr>九、 以瑞典為首之研發、創新、與設計精神造就出《北歐風格》</vt:lpstr>
      <vt:lpstr>投影片 22</vt:lpstr>
      <vt:lpstr>投影片 23</vt:lpstr>
      <vt:lpstr>投影片 24</vt:lpstr>
      <vt:lpstr>十、  2020年無油國家，瑞典      永續能源環保全球第一</vt:lpstr>
      <vt:lpstr>投影片 26</vt:lpstr>
      <vt:lpstr>投影片 27</vt:lpstr>
      <vt:lpstr>投影片 28</vt:lpstr>
      <vt:lpstr>十一、自謙 「小國」, 實為科技、環保、能源、文學、藝術、電影、音樂、體育 【大    國】</vt:lpstr>
      <vt:lpstr>投影片 30</vt:lpstr>
      <vt:lpstr>投影片 31</vt:lpstr>
      <vt:lpstr>十二、 結    語  小國成功之道</vt:lpstr>
      <vt:lpstr>敬請指教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pc</dc:creator>
  <cp:lastModifiedBy>user</cp:lastModifiedBy>
  <cp:revision>372</cp:revision>
  <dcterms:created xsi:type="dcterms:W3CDTF">2013-10-07T12:13:35Z</dcterms:created>
  <dcterms:modified xsi:type="dcterms:W3CDTF">2015-07-06T07:16:03Z</dcterms:modified>
</cp:coreProperties>
</file>