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7"/>
  </p:notesMasterIdLst>
  <p:sldIdLst>
    <p:sldId id="313" r:id="rId2"/>
    <p:sldId id="279" r:id="rId3"/>
    <p:sldId id="258" r:id="rId4"/>
    <p:sldId id="256" r:id="rId5"/>
    <p:sldId id="314" r:id="rId6"/>
    <p:sldId id="257" r:id="rId7"/>
    <p:sldId id="283" r:id="rId8"/>
    <p:sldId id="315" r:id="rId9"/>
    <p:sldId id="316" r:id="rId10"/>
    <p:sldId id="284" r:id="rId11"/>
    <p:sldId id="318" r:id="rId12"/>
    <p:sldId id="259" r:id="rId13"/>
    <p:sldId id="271" r:id="rId14"/>
    <p:sldId id="317" r:id="rId15"/>
    <p:sldId id="280" r:id="rId16"/>
    <p:sldId id="319" r:id="rId17"/>
    <p:sldId id="320" r:id="rId18"/>
    <p:sldId id="322" r:id="rId19"/>
    <p:sldId id="323" r:id="rId20"/>
    <p:sldId id="324" r:id="rId21"/>
    <p:sldId id="325" r:id="rId22"/>
    <p:sldId id="326" r:id="rId23"/>
    <p:sldId id="321" r:id="rId24"/>
    <p:sldId id="327" r:id="rId25"/>
    <p:sldId id="328" r:id="rId26"/>
    <p:sldId id="332" r:id="rId27"/>
    <p:sldId id="338" r:id="rId28"/>
    <p:sldId id="329" r:id="rId29"/>
    <p:sldId id="330" r:id="rId30"/>
    <p:sldId id="331" r:id="rId31"/>
    <p:sldId id="333" r:id="rId32"/>
    <p:sldId id="334" r:id="rId33"/>
    <p:sldId id="337" r:id="rId34"/>
    <p:sldId id="335" r:id="rId35"/>
    <p:sldId id="336" r:id="rId36"/>
  </p:sldIdLst>
  <p:sldSz cx="9144000" cy="5143500" type="screen16x9"/>
  <p:notesSz cx="6858000" cy="9144000"/>
  <p:embeddedFontLst>
    <p:embeddedFont>
      <p:font typeface="Caveat Brush" pitchFamily="2" charset="0"/>
      <p:regular r:id="rId38"/>
    </p:embeddedFont>
    <p:embeddedFont>
      <p:font typeface="Raleway" pitchFamily="2" charset="0"/>
      <p:regular r:id="rId39"/>
      <p:bold r:id="rId40"/>
      <p:italic r:id="rId41"/>
      <p:boldItalic r:id="rId42"/>
    </p:embeddedFont>
    <p:embeddedFont>
      <p:font typeface="標楷體" panose="03000509000000000000" pitchFamily="65" charset="-12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16F497-6D8A-496C-890B-C299657D95BE}">
  <a:tblStyle styleId="{A616F497-6D8A-496C-890B-C299657D95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86"/>
  </p:normalViewPr>
  <p:slideViewPr>
    <p:cSldViewPr snapToGrid="0" showGuides="1">
      <p:cViewPr>
        <p:scale>
          <a:sx n="100" d="100"/>
          <a:sy n="100" d="100"/>
        </p:scale>
        <p:origin x="1380" y="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7" name="Google Shape;8527;g9eef0a043f_0_8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8" name="Google Shape;8528;g9eef0a043f_0_8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65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9" name="Google Shape;7299;g9eef0a043f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0" name="Google Shape;7300;g9eef0a043f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5" name="Google Shape;8055;g9eef0a043f_0_4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6" name="Google Shape;8056;g9eef0a043f_0_4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36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g540b121389_2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8" name="Google Shape;8808;g540b121389_2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714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349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547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05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1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989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12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9fe55af37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Google Shape;7246;g9fe55af37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g540b121389_2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8" name="Google Shape;8808;g540b121389_2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60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045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900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13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125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g9eef0a043f_0_8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5" name="Google Shape;8575;g9eef0a043f_0_8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159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9" name="Google Shape;7149;g9eef0a04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0" name="Google Shape;7150;g9eef0a04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6" name="Google Shape;7206;g9eef0a043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7" name="Google Shape;7207;g9eef0a043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06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95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7" name="Google Shape;8787;g9eef0a043f_0_8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8" name="Google Shape;8788;g9eef0a043f_0_8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84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g540b121389_2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8" name="Google Shape;8808;g540b121389_2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417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" name="Google Shape;8807;g540b121389_2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8" name="Google Shape;8808;g540b121389_2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44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625100" y="1153123"/>
            <a:ext cx="5893800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1925850" y="3369725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24459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88711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346382" y="790541"/>
            <a:ext cx="2258379" cy="640553"/>
            <a:chOff x="-2810250" y="3572525"/>
            <a:chExt cx="2106500" cy="597475"/>
          </a:xfrm>
        </p:grpSpPr>
        <p:sp>
          <p:nvSpPr>
            <p:cNvPr id="16" name="Google Shape;16;p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7629873" y="4385269"/>
            <a:ext cx="1773362" cy="564914"/>
            <a:chOff x="-4380075" y="3780200"/>
            <a:chExt cx="1637000" cy="521475"/>
          </a:xfrm>
        </p:grpSpPr>
        <p:sp>
          <p:nvSpPr>
            <p:cNvPr id="127" name="Google Shape;127;p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5" name="Google Shape;632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6" name="Google Shape;6326;p35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6327" name="Google Shape;6327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37" name="Google Shape;6437;p3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Google Shape;6438;p3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9" name="Google Shape;6439;p35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6440" name="Google Shape;6440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"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1" name="Google Shape;655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2" name="Google Shape;6552;p3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553" name="Google Shape;6553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3" name="Google Shape;6663;p3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6664" name="Google Shape;6664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74" name="Google Shape;6774;p36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3318291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5" name="Google Shape;6775;p36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_1_1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5" name="Google Shape;514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6" name="Google Shape;5146;p29"/>
          <p:cNvSpPr txBox="1">
            <a:spLocks noGrp="1"/>
          </p:cNvSpPr>
          <p:nvPr>
            <p:ph type="subTitle" idx="1"/>
          </p:nvPr>
        </p:nvSpPr>
        <p:spPr>
          <a:xfrm>
            <a:off x="3208455" y="291976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47" name="Google Shape;5147;p29"/>
          <p:cNvSpPr txBox="1">
            <a:spLocks noGrp="1"/>
          </p:cNvSpPr>
          <p:nvPr>
            <p:ph type="subTitle" idx="2"/>
          </p:nvPr>
        </p:nvSpPr>
        <p:spPr>
          <a:xfrm>
            <a:off x="5866471" y="3357736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48" name="Google Shape;5148;p29"/>
          <p:cNvSpPr txBox="1">
            <a:spLocks noGrp="1"/>
          </p:cNvSpPr>
          <p:nvPr>
            <p:ph type="subTitle" idx="3"/>
          </p:nvPr>
        </p:nvSpPr>
        <p:spPr>
          <a:xfrm>
            <a:off x="460100" y="3362108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49" name="Google Shape;5149;p29"/>
          <p:cNvSpPr txBox="1">
            <a:spLocks noGrp="1"/>
          </p:cNvSpPr>
          <p:nvPr>
            <p:ph type="subTitle" idx="4"/>
          </p:nvPr>
        </p:nvSpPr>
        <p:spPr>
          <a:xfrm>
            <a:off x="3335055" y="3204149"/>
            <a:ext cx="25062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0" name="Google Shape;5150;p29"/>
          <p:cNvSpPr txBox="1">
            <a:spLocks noGrp="1"/>
          </p:cNvSpPr>
          <p:nvPr>
            <p:ph type="subTitle" idx="5"/>
          </p:nvPr>
        </p:nvSpPr>
        <p:spPr>
          <a:xfrm>
            <a:off x="5993077" y="3648403"/>
            <a:ext cx="25062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1" name="Google Shape;5151;p29"/>
          <p:cNvSpPr txBox="1">
            <a:spLocks noGrp="1"/>
          </p:cNvSpPr>
          <p:nvPr>
            <p:ph type="subTitle" idx="6"/>
          </p:nvPr>
        </p:nvSpPr>
        <p:spPr>
          <a:xfrm>
            <a:off x="586700" y="3647905"/>
            <a:ext cx="25062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52" name="Google Shape;5152;p29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5264" name="Google Shape;5264;p2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7924350" y="423462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329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6" name="Google Shape;613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7" name="Google Shape;6137;p34"/>
          <p:cNvSpPr txBox="1">
            <a:spLocks noGrp="1"/>
          </p:cNvSpPr>
          <p:nvPr>
            <p:ph type="subTitle" idx="1"/>
          </p:nvPr>
        </p:nvSpPr>
        <p:spPr>
          <a:xfrm>
            <a:off x="3396689" y="3153975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38" name="Google Shape;6138;p34"/>
          <p:cNvSpPr txBox="1">
            <a:spLocks noGrp="1"/>
          </p:cNvSpPr>
          <p:nvPr>
            <p:ph type="title"/>
          </p:nvPr>
        </p:nvSpPr>
        <p:spPr>
          <a:xfrm>
            <a:off x="714875" y="646650"/>
            <a:ext cx="7714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250" name="Google Shape;6250;p34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251" name="Google Shape;6251;p3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3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3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3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3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3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3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3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3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3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3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3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3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3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3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3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3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3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3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3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3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3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3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3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3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3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3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3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3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3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3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3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3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3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3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3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3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3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3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3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3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3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3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3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3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3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3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3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3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3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3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3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3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3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3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3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3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3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3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3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3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3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3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3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3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3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3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3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19" name="Google Shape;6319;p3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4">
            <a:off x="-1443738" y="3484257"/>
            <a:ext cx="2763902" cy="2215486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Google Shape;6321;p34"/>
          <p:cNvSpPr txBox="1">
            <a:spLocks noGrp="1"/>
          </p:cNvSpPr>
          <p:nvPr>
            <p:ph type="title" idx="2" hasCustomPrompt="1"/>
          </p:nvPr>
        </p:nvSpPr>
        <p:spPr>
          <a:xfrm>
            <a:off x="2182400" y="1785450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22" name="Google Shape;6322;p34"/>
          <p:cNvSpPr txBox="1">
            <a:spLocks noGrp="1"/>
          </p:cNvSpPr>
          <p:nvPr>
            <p:ph type="subTitle" idx="3"/>
          </p:nvPr>
        </p:nvSpPr>
        <p:spPr>
          <a:xfrm>
            <a:off x="3387625" y="1541250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23" name="Google Shape;6323;p34"/>
          <p:cNvSpPr txBox="1">
            <a:spLocks noGrp="1"/>
          </p:cNvSpPr>
          <p:nvPr>
            <p:ph type="title" idx="4" hasCustomPrompt="1"/>
          </p:nvPr>
        </p:nvSpPr>
        <p:spPr>
          <a:xfrm>
            <a:off x="2191452" y="3398175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00171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638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337" y="71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>
            <a:spLocks noGrp="1"/>
          </p:cNvSpPr>
          <p:nvPr>
            <p:ph type="body" idx="1"/>
          </p:nvPr>
        </p:nvSpPr>
        <p:spPr>
          <a:xfrm>
            <a:off x="713691" y="1343127"/>
            <a:ext cx="7710900" cy="3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200"/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7" name="Google Shape;387;p4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88" name="Google Shape;388;p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9"/>
          <p:cNvSpPr txBox="1">
            <a:spLocks noGrp="1"/>
          </p:cNvSpPr>
          <p:nvPr>
            <p:ph type="title"/>
          </p:nvPr>
        </p:nvSpPr>
        <p:spPr>
          <a:xfrm>
            <a:off x="1955250" y="1521421"/>
            <a:ext cx="5233500" cy="12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8" name="Google Shape;1288;p9"/>
          <p:cNvSpPr txBox="1">
            <a:spLocks noGrp="1"/>
          </p:cNvSpPr>
          <p:nvPr>
            <p:ph type="body" idx="1"/>
          </p:nvPr>
        </p:nvSpPr>
        <p:spPr>
          <a:xfrm>
            <a:off x="1931064" y="3012590"/>
            <a:ext cx="52923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-28174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 flipH="1">
            <a:off x="7924266" y="-161512"/>
            <a:ext cx="1516028" cy="86674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1" name="Google Shape;1291;p9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1292" name="Google Shape;1292;p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9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1403" name="Google Shape;1403;p9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1"/>
          <p:cNvSpPr txBox="1">
            <a:spLocks noGrp="1"/>
          </p:cNvSpPr>
          <p:nvPr>
            <p:ph type="title" hasCustomPrompt="1"/>
          </p:nvPr>
        </p:nvSpPr>
        <p:spPr>
          <a:xfrm>
            <a:off x="980250" y="1629250"/>
            <a:ext cx="7183500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6" name="Google Shape;1476;p11"/>
          <p:cNvSpPr txBox="1">
            <a:spLocks noGrp="1"/>
          </p:cNvSpPr>
          <p:nvPr>
            <p:ph type="body" idx="1"/>
          </p:nvPr>
        </p:nvSpPr>
        <p:spPr>
          <a:xfrm>
            <a:off x="1876425" y="3336725"/>
            <a:ext cx="53913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00"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477" name="Google Shape;1477;p11"/>
          <p:cNvGrpSpPr/>
          <p:nvPr/>
        </p:nvGrpSpPr>
        <p:grpSpPr>
          <a:xfrm>
            <a:off x="7754788" y="3637875"/>
            <a:ext cx="2106500" cy="597475"/>
            <a:chOff x="-2810250" y="3572525"/>
            <a:chExt cx="2106500" cy="597475"/>
          </a:xfrm>
        </p:grpSpPr>
        <p:sp>
          <p:nvSpPr>
            <p:cNvPr id="1478" name="Google Shape;1478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11"/>
          <p:cNvGrpSpPr/>
          <p:nvPr/>
        </p:nvGrpSpPr>
        <p:grpSpPr>
          <a:xfrm flipH="1">
            <a:off x="-12" y="609509"/>
            <a:ext cx="2106500" cy="597475"/>
            <a:chOff x="-2810250" y="3572525"/>
            <a:chExt cx="2106500" cy="597475"/>
          </a:xfrm>
        </p:grpSpPr>
        <p:sp>
          <p:nvSpPr>
            <p:cNvPr id="1589" name="Google Shape;1589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99" name="Google Shape;1699;p11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7768424">
            <a:off x="7749713" y="-1133594"/>
            <a:ext cx="2763901" cy="221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1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8100024">
            <a:off x="-1646575" y="3704182"/>
            <a:ext cx="2763901" cy="221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4"/>
          <p:cNvSpPr txBox="1">
            <a:spLocks noGrp="1"/>
          </p:cNvSpPr>
          <p:nvPr>
            <p:ph type="subTitle" idx="1"/>
          </p:nvPr>
        </p:nvSpPr>
        <p:spPr>
          <a:xfrm>
            <a:off x="1839913" y="3429700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2" name="Google Shape;1892;p14"/>
          <p:cNvSpPr txBox="1">
            <a:spLocks noGrp="1"/>
          </p:cNvSpPr>
          <p:nvPr>
            <p:ph type="subTitle" idx="2"/>
          </p:nvPr>
        </p:nvSpPr>
        <p:spPr>
          <a:xfrm>
            <a:off x="5562876" y="3462723"/>
            <a:ext cx="2244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3" name="Google Shape;1893;p14"/>
          <p:cNvSpPr txBox="1">
            <a:spLocks noGrp="1"/>
          </p:cNvSpPr>
          <p:nvPr>
            <p:ph type="subTitle" idx="3"/>
          </p:nvPr>
        </p:nvSpPr>
        <p:spPr>
          <a:xfrm>
            <a:off x="1839901" y="2041273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4" name="Google Shape;1894;p14"/>
          <p:cNvSpPr txBox="1">
            <a:spLocks noGrp="1"/>
          </p:cNvSpPr>
          <p:nvPr>
            <p:ph type="subTitle" idx="4"/>
          </p:nvPr>
        </p:nvSpPr>
        <p:spPr>
          <a:xfrm>
            <a:off x="5562876" y="2041273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5" name="Google Shape;1895;p14"/>
          <p:cNvSpPr txBox="1">
            <a:spLocks noGrp="1"/>
          </p:cNvSpPr>
          <p:nvPr>
            <p:ph type="subTitle" idx="5"/>
          </p:nvPr>
        </p:nvSpPr>
        <p:spPr>
          <a:xfrm>
            <a:off x="1839901" y="260617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6" name="Google Shape;1896;p14"/>
          <p:cNvSpPr txBox="1">
            <a:spLocks noGrp="1"/>
          </p:cNvSpPr>
          <p:nvPr>
            <p:ph type="subTitle" idx="6"/>
          </p:nvPr>
        </p:nvSpPr>
        <p:spPr>
          <a:xfrm>
            <a:off x="5562876" y="260671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subTitle" idx="7"/>
          </p:nvPr>
        </p:nvSpPr>
        <p:spPr>
          <a:xfrm>
            <a:off x="1839901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8" name="Google Shape;1898;p14"/>
          <p:cNvSpPr txBox="1">
            <a:spLocks noGrp="1"/>
          </p:cNvSpPr>
          <p:nvPr>
            <p:ph type="subTitle" idx="8"/>
          </p:nvPr>
        </p:nvSpPr>
        <p:spPr>
          <a:xfrm>
            <a:off x="5562876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9" name="Google Shape;1899;p14"/>
          <p:cNvSpPr txBox="1">
            <a:spLocks noGrp="1"/>
          </p:cNvSpPr>
          <p:nvPr>
            <p:ph type="title" hasCustomPrompt="1"/>
          </p:nvPr>
        </p:nvSpPr>
        <p:spPr>
          <a:xfrm>
            <a:off x="4787600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0" name="Google Shape;1900;p14"/>
          <p:cNvSpPr txBox="1">
            <a:spLocks noGrp="1"/>
          </p:cNvSpPr>
          <p:nvPr>
            <p:ph type="title" idx="9" hasCustomPrompt="1"/>
          </p:nvPr>
        </p:nvSpPr>
        <p:spPr>
          <a:xfrm>
            <a:off x="4787600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1" name="Google Shape;1901;p14"/>
          <p:cNvSpPr txBox="1">
            <a:spLocks noGrp="1"/>
          </p:cNvSpPr>
          <p:nvPr>
            <p:ph type="title" idx="13" hasCustomPrompt="1"/>
          </p:nvPr>
        </p:nvSpPr>
        <p:spPr>
          <a:xfrm>
            <a:off x="1074924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2" name="Google Shape;1902;p14"/>
          <p:cNvSpPr txBox="1">
            <a:spLocks noGrp="1"/>
          </p:cNvSpPr>
          <p:nvPr>
            <p:ph type="title" idx="14" hasCustomPrompt="1"/>
          </p:nvPr>
        </p:nvSpPr>
        <p:spPr>
          <a:xfrm>
            <a:off x="1074924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3" name="Google Shape;1903;p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_1">
    <p:spTree>
      <p:nvGrpSpPr>
        <p:cNvPr id="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2" name="Google Shape;408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3" name="Google Shape;4083;p24"/>
          <p:cNvGrpSpPr/>
          <p:nvPr/>
        </p:nvGrpSpPr>
        <p:grpSpPr>
          <a:xfrm>
            <a:off x="7745300" y="453413"/>
            <a:ext cx="2106500" cy="597475"/>
            <a:chOff x="-2810250" y="3572525"/>
            <a:chExt cx="2106500" cy="597475"/>
          </a:xfrm>
        </p:grpSpPr>
        <p:sp>
          <p:nvSpPr>
            <p:cNvPr id="4084" name="Google Shape;4084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94" name="Google Shape;4194;p2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745301" y="4636594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5" name="Google Shape;4195;p2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557174" y="655569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6" name="Google Shape;4196;p24"/>
          <p:cNvGrpSpPr/>
          <p:nvPr/>
        </p:nvGrpSpPr>
        <p:grpSpPr>
          <a:xfrm>
            <a:off x="-1043675" y="4210088"/>
            <a:ext cx="2106500" cy="597475"/>
            <a:chOff x="-2810250" y="3572525"/>
            <a:chExt cx="2106500" cy="597475"/>
          </a:xfrm>
        </p:grpSpPr>
        <p:sp>
          <p:nvSpPr>
            <p:cNvPr id="4197" name="Google Shape;4197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7" name="Google Shape;4307;p24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_1">
    <p:spTree>
      <p:nvGrpSpPr>
        <p:cNvPr id="1" name="Shape 5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2" name="Google Shape;572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3" name="Google Shape;5723;p32"/>
          <p:cNvSpPr txBox="1">
            <a:spLocks noGrp="1"/>
          </p:cNvSpPr>
          <p:nvPr>
            <p:ph type="subTitle" idx="1"/>
          </p:nvPr>
        </p:nvSpPr>
        <p:spPr>
          <a:xfrm>
            <a:off x="4269376" y="2428924"/>
            <a:ext cx="3395700" cy="15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24" name="Google Shape;5724;p32"/>
          <p:cNvSpPr txBox="1">
            <a:spLocks noGrp="1"/>
          </p:cNvSpPr>
          <p:nvPr>
            <p:ph type="title"/>
          </p:nvPr>
        </p:nvSpPr>
        <p:spPr>
          <a:xfrm>
            <a:off x="4156276" y="1744771"/>
            <a:ext cx="36219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725" name="Google Shape;5725;p32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5726" name="Google Shape;5726;p3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3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3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3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3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3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3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3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3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3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3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3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3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3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3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3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3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3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3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3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3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3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3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3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3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3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3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3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3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3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3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3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3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3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3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3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3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3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3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3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3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3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3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3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3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3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3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3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3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3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3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3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3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3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3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3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3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3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3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3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3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3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3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3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3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3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3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3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3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3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3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3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3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3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3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3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3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3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3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3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3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3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3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3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3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3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3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3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3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3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3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3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3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3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3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3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3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3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3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3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3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3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3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3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3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3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3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3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3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3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32"/>
          <p:cNvGrpSpPr/>
          <p:nvPr/>
        </p:nvGrpSpPr>
        <p:grpSpPr>
          <a:xfrm flipH="1">
            <a:off x="-309662" y="340046"/>
            <a:ext cx="2106500" cy="597475"/>
            <a:chOff x="-2810250" y="3572525"/>
            <a:chExt cx="2106500" cy="597475"/>
          </a:xfrm>
        </p:grpSpPr>
        <p:sp>
          <p:nvSpPr>
            <p:cNvPr id="5837" name="Google Shape;5837;p3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3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3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3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3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3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3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3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3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3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3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3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3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3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3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3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3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3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3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3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3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3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3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3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3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3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3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3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3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3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3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3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3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3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3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3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3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3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3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3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3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3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3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3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3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3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3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3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3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3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3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3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3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3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3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3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3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3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3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3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3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3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3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3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3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3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3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3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3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3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3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3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3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3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3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3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3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3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3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3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3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3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3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3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3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3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3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3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3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3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3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3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3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3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3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3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3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3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3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3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3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3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3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3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3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3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3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3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3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3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47" name="Google Shape;5947;p32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5079350" y="2280409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7" r:id="rId5"/>
    <p:sldLayoutId id="2147483658" r:id="rId6"/>
    <p:sldLayoutId id="2147483660" r:id="rId7"/>
    <p:sldLayoutId id="2147483670" r:id="rId8"/>
    <p:sldLayoutId id="2147483678" r:id="rId9"/>
    <p:sldLayoutId id="2147483681" r:id="rId10"/>
    <p:sldLayoutId id="2147483682" r:id="rId11"/>
    <p:sldLayoutId id="2147483683" r:id="rId12"/>
    <p:sldLayoutId id="2147483684" r:id="rId13"/>
    <p:sldLayoutId id="2147483688" r:id="rId14"/>
    <p:sldLayoutId id="2147483689" r:id="rId15"/>
    <p:sldLayoutId id="214748369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9weVsFHUskE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戶外, 天空, 雲, 樹狀 的圖片&#10;&#10;自動產生的描述">
            <a:extLst>
              <a:ext uri="{FF2B5EF4-FFF2-40B4-BE49-F238E27FC236}">
                <a16:creationId xmlns:a16="http://schemas.microsoft.com/office/drawing/2014/main" id="{E2FF1CE1-CF3A-2A22-D08D-282FA345A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72"/>
          <a:stretch/>
        </p:blipFill>
        <p:spPr>
          <a:xfrm>
            <a:off x="1417783" y="144306"/>
            <a:ext cx="6157230" cy="500705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52DD74E-5EB0-989B-8B8E-5CF0E5F61F09}"/>
              </a:ext>
            </a:extLst>
          </p:cNvPr>
          <p:cNvSpPr txBox="1"/>
          <p:nvPr/>
        </p:nvSpPr>
        <p:spPr>
          <a:xfrm>
            <a:off x="1568987" y="412753"/>
            <a:ext cx="597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小蝦米搏大鯨魚</a:t>
            </a:r>
            <a:endParaRPr kumimoji="1" lang="en-US" altLang="zh-TW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kumimoji="1"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改變我後半生的抗爭之路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F408ADA-A25C-DB80-5604-49E3D5F4A313}"/>
              </a:ext>
            </a:extLst>
          </p:cNvPr>
          <p:cNvSpPr txBox="1"/>
          <p:nvPr/>
        </p:nvSpPr>
        <p:spPr>
          <a:xfrm>
            <a:off x="3429001" y="4356076"/>
            <a:ext cx="283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分享者：練燕村</a:t>
            </a:r>
          </a:p>
        </p:txBody>
      </p:sp>
    </p:spTree>
    <p:extLst>
      <p:ext uri="{BB962C8B-B14F-4D97-AF65-F5344CB8AC3E}">
        <p14:creationId xmlns:p14="http://schemas.microsoft.com/office/powerpoint/2010/main" val="2208826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1" name="Google Shape;8811;p69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92142" y="303137"/>
            <a:ext cx="1312770" cy="13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8814" name="Google Shape;8814;p69"/>
          <p:cNvSpPr txBox="1">
            <a:spLocks noGrp="1"/>
          </p:cNvSpPr>
          <p:nvPr>
            <p:ph type="title" idx="2"/>
          </p:nvPr>
        </p:nvSpPr>
        <p:spPr>
          <a:xfrm>
            <a:off x="352090" y="547337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8815" name="Google Shape;8815;p69"/>
          <p:cNvSpPr txBox="1">
            <a:spLocks noGrp="1"/>
          </p:cNvSpPr>
          <p:nvPr>
            <p:ph type="subTitle" idx="3"/>
          </p:nvPr>
        </p:nvSpPr>
        <p:spPr>
          <a:xfrm>
            <a:off x="994813" y="343736"/>
            <a:ext cx="3382133" cy="120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申請故宮廣場老樹保護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E959FF7-DA0F-6360-D4F0-91B3594F9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 descr="一張含有 戶外, 天空, 植物, 建築 的圖片&#10;&#10;自動產生的描述">
            <a:extLst>
              <a:ext uri="{FF2B5EF4-FFF2-40B4-BE49-F238E27FC236}">
                <a16:creationId xmlns:a16="http://schemas.microsoft.com/office/drawing/2014/main" id="{2CD12261-FAA9-0F31-0B07-301029AF0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2" y="1690276"/>
            <a:ext cx="4211320" cy="3158490"/>
          </a:xfrm>
          <a:prstGeom prst="rect">
            <a:avLst/>
          </a:prstGeom>
        </p:spPr>
      </p:pic>
      <p:pic>
        <p:nvPicPr>
          <p:cNvPr id="9" name="圖片 8" descr="一張含有 戶外, 天空, 分支, 樹狀 的圖片&#10;&#10;自動產生的描述">
            <a:extLst>
              <a:ext uri="{FF2B5EF4-FFF2-40B4-BE49-F238E27FC236}">
                <a16:creationId xmlns:a16="http://schemas.microsoft.com/office/drawing/2014/main" id="{EBBB888D-98EB-02ED-3958-2FD23627A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247" y="303137"/>
            <a:ext cx="3545205" cy="47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7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0" name="Google Shape;8810;p69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162124" y="303137"/>
            <a:ext cx="1312770" cy="13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8813" name="Google Shape;8813;p69"/>
          <p:cNvSpPr txBox="1">
            <a:spLocks noGrp="1"/>
          </p:cNvSpPr>
          <p:nvPr>
            <p:ph type="subTitle" idx="1"/>
          </p:nvPr>
        </p:nvSpPr>
        <p:spPr>
          <a:xfrm>
            <a:off x="1085740" y="334257"/>
            <a:ext cx="38571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Heiti TC Medium" pitchFamily="2" charset="-128"/>
                <a:ea typeface="Heiti TC Medium" pitchFamily="2" charset="-128"/>
              </a:rPr>
              <a:t>申請故宮院區文化資產保護</a:t>
            </a:r>
            <a:endParaRPr sz="24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8816" name="Google Shape;8816;p69"/>
          <p:cNvSpPr txBox="1">
            <a:spLocks noGrp="1"/>
          </p:cNvSpPr>
          <p:nvPr>
            <p:ph type="title" idx="4"/>
          </p:nvPr>
        </p:nvSpPr>
        <p:spPr>
          <a:xfrm>
            <a:off x="422059" y="650176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7FD802AE-4B61-B0B8-61B3-8F73933015CD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 descr="一張含有 服裝, 足部穿著, 人員, 戶外 的圖片&#10;&#10;自動產生的描述">
            <a:extLst>
              <a:ext uri="{FF2B5EF4-FFF2-40B4-BE49-F238E27FC236}">
                <a16:creationId xmlns:a16="http://schemas.microsoft.com/office/drawing/2014/main" id="{38A6F98B-FE93-3D3E-FE2E-E49AB1402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050" y="1541250"/>
            <a:ext cx="4780280" cy="3585210"/>
          </a:xfrm>
          <a:prstGeom prst="rect">
            <a:avLst/>
          </a:prstGeom>
        </p:spPr>
      </p:pic>
      <p:pic>
        <p:nvPicPr>
          <p:cNvPr id="9" name="圖片 8" descr="一張含有 服裝, 人員, 男人, 牆 的圖片&#10;&#10;自動產生的描述">
            <a:extLst>
              <a:ext uri="{FF2B5EF4-FFF2-40B4-BE49-F238E27FC236}">
                <a16:creationId xmlns:a16="http://schemas.microsoft.com/office/drawing/2014/main" id="{468A8464-164A-D73E-47FB-86F036A13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077" y="1541250"/>
            <a:ext cx="4378988" cy="328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5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3" name="Google Shape;7303;p44"/>
          <p:cNvSpPr txBox="1">
            <a:spLocks noGrp="1"/>
          </p:cNvSpPr>
          <p:nvPr>
            <p:ph type="title"/>
          </p:nvPr>
        </p:nvSpPr>
        <p:spPr>
          <a:xfrm>
            <a:off x="5229702" y="2074950"/>
            <a:ext cx="36219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編輯印製說帖</a:t>
            </a:r>
            <a:endParaRPr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 descr="一張含有 文字, 靜止的, 紙張, 筆跡 的圖片&#10;&#10;自動產生的描述">
            <a:extLst>
              <a:ext uri="{FF2B5EF4-FFF2-40B4-BE49-F238E27FC236}">
                <a16:creationId xmlns:a16="http://schemas.microsoft.com/office/drawing/2014/main" id="{E058AC04-DB3E-93CE-BFF7-4C3EC09D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57" y="0"/>
            <a:ext cx="385544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8" name="Google Shape;8058;p56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flipH="1">
            <a:off x="2109025" y="776500"/>
            <a:ext cx="4925950" cy="33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059" name="Google Shape;8059;p56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提出替代方案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4330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出版, 紙張, 正在列印 的圖片&#10;&#10;自動產生的描述">
            <a:extLst>
              <a:ext uri="{FF2B5EF4-FFF2-40B4-BE49-F238E27FC236}">
                <a16:creationId xmlns:a16="http://schemas.microsoft.com/office/drawing/2014/main" id="{30CA4A94-9ED0-A306-B970-50166707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65" y="0"/>
            <a:ext cx="68618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6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579057" y="790019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1179032" y="1548775"/>
            <a:ext cx="7627037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故宮撤回「大故宮計畫」</a:t>
            </a: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報紙, 字型, 出版 的圖片&#10;&#10;自動產生的描述">
            <a:extLst>
              <a:ext uri="{FF2B5EF4-FFF2-40B4-BE49-F238E27FC236}">
                <a16:creationId xmlns:a16="http://schemas.microsoft.com/office/drawing/2014/main" id="{1D79BE29-9EB9-02CD-9F74-D56AEBC68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6" y="111760"/>
            <a:ext cx="4330023" cy="4996180"/>
          </a:xfrm>
          <a:prstGeom prst="rect">
            <a:avLst/>
          </a:prstGeom>
        </p:spPr>
      </p:pic>
      <p:pic>
        <p:nvPicPr>
          <p:cNvPr id="5" name="圖片 4" descr="一張含有 文字, 報紙, 出版, 白報紙 的圖片&#10;&#10;自動產生的描述">
            <a:extLst>
              <a:ext uri="{FF2B5EF4-FFF2-40B4-BE49-F238E27FC236}">
                <a16:creationId xmlns:a16="http://schemas.microsoft.com/office/drawing/2014/main" id="{3F238494-3E31-7FBC-7538-FF8D77FD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"/>
            <a:ext cx="441277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5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1" name="Google Shape;8811;p69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92142" y="1212820"/>
            <a:ext cx="1312770" cy="13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8814" name="Google Shape;8814;p69"/>
          <p:cNvSpPr txBox="1">
            <a:spLocks noGrp="1"/>
          </p:cNvSpPr>
          <p:nvPr>
            <p:ph type="title" idx="2"/>
          </p:nvPr>
        </p:nvSpPr>
        <p:spPr>
          <a:xfrm>
            <a:off x="352090" y="1457020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8815" name="Google Shape;8815;p69"/>
          <p:cNvSpPr txBox="1">
            <a:spLocks noGrp="1"/>
          </p:cNvSpPr>
          <p:nvPr>
            <p:ph type="subTitle" idx="3"/>
          </p:nvPr>
        </p:nvSpPr>
        <p:spPr>
          <a:xfrm>
            <a:off x="994813" y="1253419"/>
            <a:ext cx="5146750" cy="120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取消在故宮廣場建置玻璃屋。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7252;p43">
            <a:extLst>
              <a:ext uri="{FF2B5EF4-FFF2-40B4-BE49-F238E27FC236}">
                <a16:creationId xmlns:a16="http://schemas.microsoft.com/office/drawing/2014/main" id="{2FB92027-ECBD-81BC-EB6E-A87F10DD6CCF}"/>
              </a:ext>
            </a:extLst>
          </p:cNvPr>
          <p:cNvSpPr txBox="1">
            <a:spLocks/>
          </p:cNvSpPr>
          <p:nvPr/>
        </p:nvSpPr>
        <p:spPr>
          <a:xfrm>
            <a:off x="716550" y="33199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4800" b="1" dirty="0">
                <a:solidFill>
                  <a:srgbClr val="00426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修正新故宮計畫</a:t>
            </a:r>
          </a:p>
        </p:txBody>
      </p:sp>
      <p:pic>
        <p:nvPicPr>
          <p:cNvPr id="4" name="Google Shape;8810;p69">
            <a:extLst>
              <a:ext uri="{FF2B5EF4-FFF2-40B4-BE49-F238E27FC236}">
                <a16:creationId xmlns:a16="http://schemas.microsoft.com/office/drawing/2014/main" id="{81679D9A-F6AC-C0E6-73C6-CF6A80D53722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162124" y="2692830"/>
            <a:ext cx="1312770" cy="13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13;p69">
            <a:extLst>
              <a:ext uri="{FF2B5EF4-FFF2-40B4-BE49-F238E27FC236}">
                <a16:creationId xmlns:a16="http://schemas.microsoft.com/office/drawing/2014/main" id="{9A83CD01-7760-4BD6-86B5-FECB599DC9A1}"/>
              </a:ext>
            </a:extLst>
          </p:cNvPr>
          <p:cNvSpPr txBox="1">
            <a:spLocks/>
          </p:cNvSpPr>
          <p:nvPr/>
        </p:nvSpPr>
        <p:spPr>
          <a:xfrm>
            <a:off x="1085739" y="2723950"/>
            <a:ext cx="7341711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endParaRPr lang="en-US" altLang="zh-TW" sz="2400" dirty="0">
              <a:latin typeface="Heiti TC Medium" pitchFamily="2" charset="-128"/>
              <a:ea typeface="Heiti TC Medium" pitchFamily="2" charset="-128"/>
            </a:endParaRPr>
          </a:p>
          <a:p>
            <a:pPr marL="0" indent="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原建置於「土石流潛勢區」上辦公室預定地，改建於藝文園區。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/>
            <a:r>
              <a:rPr lang="en-US" altLang="zh-TW" sz="2400" dirty="0">
                <a:latin typeface="Heiti TC Medium" pitchFamily="2" charset="-128"/>
                <a:ea typeface="Heiti TC Medium" pitchFamily="2" charset="-128"/>
              </a:rPr>
              <a:t>	</a:t>
            </a:r>
            <a:endParaRPr lang="zh-TW" altLang="en-US" sz="24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Google Shape;8816;p69">
            <a:extLst>
              <a:ext uri="{FF2B5EF4-FFF2-40B4-BE49-F238E27FC236}">
                <a16:creationId xmlns:a16="http://schemas.microsoft.com/office/drawing/2014/main" id="{A3CAA01F-D450-0987-1E12-4CEAE78154B3}"/>
              </a:ext>
            </a:extLst>
          </p:cNvPr>
          <p:cNvSpPr txBox="1">
            <a:spLocks/>
          </p:cNvSpPr>
          <p:nvPr/>
        </p:nvSpPr>
        <p:spPr>
          <a:xfrm>
            <a:off x="422059" y="3039869"/>
            <a:ext cx="792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46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/>
              <a:t>2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98541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216334" y="220266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至善路護樹行動</a:t>
            </a:r>
            <a:endParaRPr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文字, 樹狀, 螢幕擷取畫面, 戶外 的圖片&#10;&#10;自動產生的描述">
            <a:extLst>
              <a:ext uri="{FF2B5EF4-FFF2-40B4-BE49-F238E27FC236}">
                <a16:creationId xmlns:a16="http://schemas.microsoft.com/office/drawing/2014/main" id="{779DA762-807A-5677-5443-0500B8F0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66" y="80126"/>
            <a:ext cx="3973381" cy="54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87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716550" y="358674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796" name="Google Shape;8796;p68"/>
          <p:cNvSpPr/>
          <p:nvPr/>
        </p:nvSpPr>
        <p:spPr>
          <a:xfrm>
            <a:off x="293713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5" name="Google Shape;8805;p68"/>
          <p:cNvSpPr/>
          <p:nvPr/>
        </p:nvSpPr>
        <p:spPr>
          <a:xfrm>
            <a:off x="8522213" y="1059310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 descr="一張含有 服裝, 人員, 傢俱, 資料表 的圖片&#10;&#10;自動產生的描述">
            <a:extLst>
              <a:ext uri="{FF2B5EF4-FFF2-40B4-BE49-F238E27FC236}">
                <a16:creationId xmlns:a16="http://schemas.microsoft.com/office/drawing/2014/main" id="{B7ECC478-535E-1199-4200-B4D8CB114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64" y="710647"/>
            <a:ext cx="3209824" cy="2406282"/>
          </a:xfrm>
          <a:prstGeom prst="rect">
            <a:avLst/>
          </a:prstGeom>
        </p:spPr>
      </p:pic>
      <p:pic>
        <p:nvPicPr>
          <p:cNvPr id="6" name="圖片 5" descr="一張含有 文字, 便利貼, 紙製品, 紙張 的圖片&#10;&#10;自動產生的描述">
            <a:extLst>
              <a:ext uri="{FF2B5EF4-FFF2-40B4-BE49-F238E27FC236}">
                <a16:creationId xmlns:a16="http://schemas.microsoft.com/office/drawing/2014/main" id="{F6F75A3E-C7E6-9C3C-7E35-7FC64DB11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" y="1828799"/>
            <a:ext cx="2405596" cy="3208908"/>
          </a:xfrm>
          <a:prstGeom prst="rect">
            <a:avLst/>
          </a:prstGeom>
        </p:spPr>
      </p:pic>
      <p:pic>
        <p:nvPicPr>
          <p:cNvPr id="10" name="圖片 9" descr="一張含有 戶外, 樹狀, 植物, 車 的圖片&#10;&#10;自動產生的描述">
            <a:extLst>
              <a:ext uri="{FF2B5EF4-FFF2-40B4-BE49-F238E27FC236}">
                <a16:creationId xmlns:a16="http://schemas.microsoft.com/office/drawing/2014/main" id="{9DA04BBD-1073-EB16-5B44-2BEBA1BD8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88" y="240384"/>
            <a:ext cx="3485561" cy="46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8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0" name="Google Shape;8530;p64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簡歷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531" name="Google Shape;8531;p64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85376" y="1537915"/>
            <a:ext cx="1236600" cy="11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2" name="Google Shape;8532;p64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747882" y="2322772"/>
            <a:ext cx="1236600" cy="11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3" name="Google Shape;8533;p64"/>
          <p:cNvPicPr preferRelativeResize="0"/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4830343" y="1537915"/>
            <a:ext cx="1236600" cy="11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4" name="Google Shape;8534;p64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>
            <a:off x="6965302" y="2283717"/>
            <a:ext cx="1236600" cy="11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5" name="Google Shape;8535;p64"/>
          <p:cNvSpPr txBox="1"/>
          <p:nvPr/>
        </p:nvSpPr>
        <p:spPr>
          <a:xfrm>
            <a:off x="418051" y="2951911"/>
            <a:ext cx="2136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Raleway"/>
                <a:sym typeface="Raleway"/>
              </a:rPr>
              <a:t>師大家政系畢業</a:t>
            </a:r>
            <a:endParaRPr sz="2000" b="1" dirty="0">
              <a:solidFill>
                <a:schemeClr val="accent3"/>
              </a:solidFill>
              <a:latin typeface="標楷體" panose="03000509000000000000" pitchFamily="65" charset="-120"/>
              <a:ea typeface="標楷體" panose="03000509000000000000" pitchFamily="65" charset="-120"/>
              <a:cs typeface="Raleway"/>
              <a:sym typeface="Raleway"/>
            </a:endParaRPr>
          </a:p>
        </p:txBody>
      </p:sp>
      <p:sp>
        <p:nvSpPr>
          <p:cNvPr id="8536" name="Google Shape;8536;p64"/>
          <p:cNvSpPr txBox="1"/>
          <p:nvPr/>
        </p:nvSpPr>
        <p:spPr>
          <a:xfrm>
            <a:off x="729601" y="2749499"/>
            <a:ext cx="15135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/>
                </a:solidFill>
                <a:latin typeface="+mj-lt"/>
                <a:ea typeface="標楷體" panose="03000509000000000000" pitchFamily="65" charset="-120"/>
                <a:cs typeface="Caveat Brush"/>
                <a:sym typeface="Caveat Brush"/>
              </a:rPr>
              <a:t>民國66年</a:t>
            </a:r>
            <a:endParaRPr sz="2000" b="1" dirty="0">
              <a:solidFill>
                <a:schemeClr val="accent3"/>
              </a:solidFill>
              <a:latin typeface="+mj-lt"/>
              <a:ea typeface="標楷體" panose="03000509000000000000" pitchFamily="65" charset="-120"/>
              <a:cs typeface="Caveat Brush"/>
              <a:sym typeface="Caveat Brush"/>
            </a:endParaRPr>
          </a:p>
        </p:txBody>
      </p:sp>
      <p:sp>
        <p:nvSpPr>
          <p:cNvPr id="8538" name="Google Shape;8538;p64"/>
          <p:cNvSpPr txBox="1"/>
          <p:nvPr/>
        </p:nvSpPr>
        <p:spPr>
          <a:xfrm>
            <a:off x="4140257" y="2574967"/>
            <a:ext cx="2669270" cy="16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民國</a:t>
            </a:r>
            <a:r>
              <a:rPr lang="en-US" altLang="zh-TW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94</a:t>
            </a: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年退休</a:t>
            </a:r>
            <a:endParaRPr lang="en-US" altLang="zh-TW"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Caveat Brush"/>
              <a:sym typeface="Caveat Brush"/>
            </a:endParaRPr>
          </a:p>
          <a:p>
            <a:pPr algn="ctr"/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Raleway"/>
                <a:sym typeface="Raleway"/>
              </a:rPr>
              <a:t>先後進入北美館、</a:t>
            </a:r>
            <a:endParaRPr lang="en-US" altLang="zh-TW"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Raleway"/>
              <a:sym typeface="Raleway"/>
            </a:endParaRPr>
          </a:p>
          <a:p>
            <a:pPr algn="ctr"/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Raleway"/>
                <a:sym typeface="Raleway"/>
              </a:rPr>
              <a:t>故宮擔任志工迄今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3"/>
              </a:solidFill>
              <a:latin typeface="Yuanti SC" panose="02010600040101010101" pitchFamily="2" charset="-122"/>
              <a:ea typeface="Yuanti SC" panose="02010600040101010101" pitchFamily="2" charset="-122"/>
              <a:cs typeface="Caveat Brush"/>
              <a:sym typeface="Caveat Brush"/>
            </a:endParaRPr>
          </a:p>
        </p:txBody>
      </p:sp>
      <p:sp>
        <p:nvSpPr>
          <p:cNvPr id="8539" name="Google Shape;8539;p64"/>
          <p:cNvSpPr txBox="1"/>
          <p:nvPr/>
        </p:nvSpPr>
        <p:spPr>
          <a:xfrm>
            <a:off x="2363406" y="3539595"/>
            <a:ext cx="194764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Raleway"/>
                <a:sym typeface="Raleway"/>
              </a:rPr>
              <a:t>擔任國高中</a:t>
            </a:r>
            <a:endParaRPr lang="en-US" altLang="zh-TW"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Raleway"/>
                <a:sym typeface="Raleway"/>
              </a:rPr>
              <a:t>家政老師</a:t>
            </a:r>
            <a:r>
              <a:rPr lang="en-US" altLang="zh-TW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Raleway"/>
                <a:sym typeface="Raleway"/>
              </a:rPr>
              <a:t>27</a:t>
            </a: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Raleway"/>
                <a:sym typeface="Raleway"/>
              </a:rPr>
              <a:t>年</a:t>
            </a:r>
            <a:endParaRPr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Raleway"/>
              <a:sym typeface="Raleway"/>
            </a:endParaRPr>
          </a:p>
        </p:txBody>
      </p:sp>
      <p:sp>
        <p:nvSpPr>
          <p:cNvPr id="8542" name="Google Shape;8542;p64"/>
          <p:cNvSpPr txBox="1"/>
          <p:nvPr/>
        </p:nvSpPr>
        <p:spPr>
          <a:xfrm>
            <a:off x="6066943" y="3787557"/>
            <a:ext cx="3033318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民國</a:t>
            </a:r>
            <a:r>
              <a:rPr lang="en-US" altLang="zh-TW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101</a:t>
            </a: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年</a:t>
            </a:r>
            <a:endParaRPr lang="en-US" altLang="zh-TW"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Caveat Brush"/>
              <a:sym typeface="Caveat Brus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開始投入反大故宮計畫</a:t>
            </a:r>
            <a:endParaRPr lang="en-US" altLang="zh-TW"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Caveat Brush"/>
              <a:sym typeface="Caveat Brus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accent3"/>
                </a:solidFill>
                <a:latin typeface="+mn-lt"/>
                <a:ea typeface="標楷體" panose="03000509000000000000" pitchFamily="65" charset="-120"/>
                <a:cs typeface="Caveat Brush"/>
                <a:sym typeface="Caveat Brush"/>
              </a:rPr>
              <a:t>公民活動</a:t>
            </a:r>
            <a:endParaRPr sz="2000" b="1" dirty="0">
              <a:solidFill>
                <a:schemeClr val="accent3"/>
              </a:solidFill>
              <a:latin typeface="+mn-lt"/>
              <a:ea typeface="標楷體" panose="03000509000000000000" pitchFamily="65" charset="-120"/>
              <a:cs typeface="Caveat Brush"/>
              <a:sym typeface="Caveat Brush"/>
            </a:endParaRPr>
          </a:p>
        </p:txBody>
      </p:sp>
      <p:cxnSp>
        <p:nvCxnSpPr>
          <p:cNvPr id="8570" name="Google Shape;8570;p64"/>
          <p:cNvCxnSpPr>
            <a:stCxn id="8531" idx="3"/>
            <a:endCxn id="8532" idx="1"/>
          </p:cNvCxnSpPr>
          <p:nvPr/>
        </p:nvCxnSpPr>
        <p:spPr>
          <a:xfrm>
            <a:off x="2121976" y="2135015"/>
            <a:ext cx="625906" cy="784857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571" name="Google Shape;8571;p64"/>
          <p:cNvCxnSpPr>
            <a:cxnSpLocks/>
            <a:stCxn id="8532" idx="3"/>
            <a:endCxn id="8533" idx="1"/>
          </p:cNvCxnSpPr>
          <p:nvPr/>
        </p:nvCxnSpPr>
        <p:spPr>
          <a:xfrm flipV="1">
            <a:off x="3984482" y="2135015"/>
            <a:ext cx="845861" cy="784857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572" name="Google Shape;8572;p64"/>
          <p:cNvCxnSpPr>
            <a:cxnSpLocks/>
            <a:stCxn id="8533" idx="3"/>
            <a:endCxn id="8534" idx="1"/>
          </p:cNvCxnSpPr>
          <p:nvPr/>
        </p:nvCxnSpPr>
        <p:spPr>
          <a:xfrm>
            <a:off x="6066943" y="2135015"/>
            <a:ext cx="898359" cy="745802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0D27172B-50F1-59C6-1CCF-C9BDB953E999}"/>
              </a:ext>
            </a:extLst>
          </p:cNvPr>
          <p:cNvSpPr txBox="1"/>
          <p:nvPr/>
        </p:nvSpPr>
        <p:spPr>
          <a:xfrm>
            <a:off x="6965302" y="4787900"/>
            <a:ext cx="356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865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716550" y="358674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796" name="Google Shape;8796;p68"/>
          <p:cNvSpPr/>
          <p:nvPr/>
        </p:nvSpPr>
        <p:spPr>
          <a:xfrm>
            <a:off x="293713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5" name="Google Shape;8805;p68"/>
          <p:cNvSpPr/>
          <p:nvPr/>
        </p:nvSpPr>
        <p:spPr>
          <a:xfrm>
            <a:off x="8522213" y="1059310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圖片 3" descr="一張含有 文字, 戶外, 樹狀, 道路 的圖片&#10;&#10;自動產生的描述">
            <a:extLst>
              <a:ext uri="{FF2B5EF4-FFF2-40B4-BE49-F238E27FC236}">
                <a16:creationId xmlns:a16="http://schemas.microsoft.com/office/drawing/2014/main" id="{7EC912BC-B589-795C-EC23-1BAB0996A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04" y="200385"/>
            <a:ext cx="3048000" cy="4064000"/>
          </a:xfrm>
          <a:prstGeom prst="rect">
            <a:avLst/>
          </a:prstGeom>
        </p:spPr>
      </p:pic>
      <p:pic>
        <p:nvPicPr>
          <p:cNvPr id="7" name="圖片 6" descr="一張含有 服裝, 人員, 戶外, 輪 的圖片&#10;&#10;自動產生的描述">
            <a:extLst>
              <a:ext uri="{FF2B5EF4-FFF2-40B4-BE49-F238E27FC236}">
                <a16:creationId xmlns:a16="http://schemas.microsoft.com/office/drawing/2014/main" id="{7081451C-D309-ECDD-9E9D-E9AB309AE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379" y="358674"/>
            <a:ext cx="5754905" cy="431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716550" y="358674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796" name="Google Shape;8796;p68"/>
          <p:cNvSpPr/>
          <p:nvPr/>
        </p:nvSpPr>
        <p:spPr>
          <a:xfrm>
            <a:off x="293713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5" name="Google Shape;8805;p68"/>
          <p:cNvSpPr/>
          <p:nvPr/>
        </p:nvSpPr>
        <p:spPr>
          <a:xfrm>
            <a:off x="8522213" y="1059310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圖片 3" descr="一張含有 服裝, 人員, 人的臉孔, 戶外 的圖片&#10;&#10;自動產生的描述">
            <a:extLst>
              <a:ext uri="{FF2B5EF4-FFF2-40B4-BE49-F238E27FC236}">
                <a16:creationId xmlns:a16="http://schemas.microsoft.com/office/drawing/2014/main" id="{83D07DF0-BAD0-B4F3-74FE-AC9FD692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97" y="47132"/>
            <a:ext cx="5402789" cy="4049991"/>
          </a:xfrm>
          <a:prstGeom prst="rect">
            <a:avLst/>
          </a:prstGeom>
        </p:spPr>
      </p:pic>
      <p:pic>
        <p:nvPicPr>
          <p:cNvPr id="7" name="圖片 6" descr="一張含有 服裝, 戶外, 人員, 樹狀 的圖片&#10;&#10;自動產生的描述">
            <a:extLst>
              <a:ext uri="{FF2B5EF4-FFF2-40B4-BE49-F238E27FC236}">
                <a16:creationId xmlns:a16="http://schemas.microsoft.com/office/drawing/2014/main" id="{69978B1B-1ACD-C9C3-45E2-1ADCF63BF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997" y="2361414"/>
            <a:ext cx="3784028" cy="28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40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716550" y="358674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796" name="Google Shape;8796;p68"/>
          <p:cNvSpPr/>
          <p:nvPr/>
        </p:nvSpPr>
        <p:spPr>
          <a:xfrm>
            <a:off x="293713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5" name="Google Shape;8805;p68"/>
          <p:cNvSpPr/>
          <p:nvPr/>
        </p:nvSpPr>
        <p:spPr>
          <a:xfrm>
            <a:off x="8522213" y="1059310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圖片 3" descr="一張含有 戶外, 服裝, 人員, 車 的圖片&#10;&#10;自動產生的描述">
            <a:extLst>
              <a:ext uri="{FF2B5EF4-FFF2-40B4-BE49-F238E27FC236}">
                <a16:creationId xmlns:a16="http://schemas.microsoft.com/office/drawing/2014/main" id="{E64D05ED-3301-C15F-A8EC-35F31845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3" y="782424"/>
            <a:ext cx="3962884" cy="2970622"/>
          </a:xfrm>
          <a:prstGeom prst="rect">
            <a:avLst/>
          </a:prstGeom>
        </p:spPr>
      </p:pic>
      <p:pic>
        <p:nvPicPr>
          <p:cNvPr id="7" name="圖片 6" descr="一張含有 文字, 戶外, 樹狀, 道路 的圖片&#10;&#10;自動產生的描述">
            <a:extLst>
              <a:ext uri="{FF2B5EF4-FFF2-40B4-BE49-F238E27FC236}">
                <a16:creationId xmlns:a16="http://schemas.microsoft.com/office/drawing/2014/main" id="{42BEB1D9-FA62-33E6-EC14-6A1D8AD89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59" y="1442301"/>
            <a:ext cx="4659254" cy="34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7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A52E0D23-35FB-1E6D-F376-823C054A3E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線上媒體 3" title="搶救! 304棵路樹面臨移除命運 環團盼「刀下留樹」｜十點不一樣20211012">
            <a:hlinkClick r:id="" action="ppaction://media"/>
            <a:extLst>
              <a:ext uri="{FF2B5EF4-FFF2-40B4-BE49-F238E27FC236}">
                <a16:creationId xmlns:a16="http://schemas.microsoft.com/office/drawing/2014/main" id="{BC3D4A27-FB78-F5FF-37B3-EA1E17ED47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2981" y="1004454"/>
            <a:ext cx="6428510" cy="363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579057" y="790019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325225" y="1814660"/>
            <a:ext cx="8163612" cy="2019041"/>
          </a:xfrm>
          <a:prstGeom prst="rect">
            <a:avLst/>
          </a:prstGeom>
          <a:ln>
            <a:solidFill>
              <a:srgbClr val="00426E"/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「台北市樹木申請移植和移除作業要點」重新修訂。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(111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開始實施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8804;p68">
            <a:extLst>
              <a:ext uri="{FF2B5EF4-FFF2-40B4-BE49-F238E27FC236}">
                <a16:creationId xmlns:a16="http://schemas.microsoft.com/office/drawing/2014/main" id="{508A8AA8-2479-DCE3-6857-1484E00BD282}"/>
              </a:ext>
            </a:extLst>
          </p:cNvPr>
          <p:cNvSpPr txBox="1">
            <a:spLocks/>
          </p:cNvSpPr>
          <p:nvPr/>
        </p:nvSpPr>
        <p:spPr>
          <a:xfrm>
            <a:off x="198644" y="526637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96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l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關心與付出，終於有收穫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6631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1" name="Google Shape;8811;p69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92142" y="1212820"/>
            <a:ext cx="1312770" cy="13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8814" name="Google Shape;8814;p69"/>
          <p:cNvSpPr txBox="1">
            <a:spLocks noGrp="1"/>
          </p:cNvSpPr>
          <p:nvPr>
            <p:ph type="title" idx="2"/>
          </p:nvPr>
        </p:nvSpPr>
        <p:spPr>
          <a:xfrm>
            <a:off x="352090" y="1457020"/>
            <a:ext cx="792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8815" name="Google Shape;8815;p69"/>
          <p:cNvSpPr txBox="1">
            <a:spLocks noGrp="1"/>
          </p:cNvSpPr>
          <p:nvPr>
            <p:ph type="subTitle" idx="3"/>
          </p:nvPr>
        </p:nvSpPr>
        <p:spPr>
          <a:xfrm>
            <a:off x="994812" y="1253419"/>
            <a:ext cx="7484597" cy="120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+mj-lt"/>
                <a:ea typeface="標楷體" panose="03000509000000000000" pitchFamily="65" charset="-120"/>
              </a:rPr>
              <a:t>只讓解編面積由</a:t>
            </a:r>
            <a:r>
              <a:rPr lang="en-US" altLang="zh-TW" sz="2400" dirty="0">
                <a:latin typeface="+mj-lt"/>
                <a:ea typeface="標楷體" panose="03000509000000000000" pitchFamily="65" charset="-120"/>
              </a:rPr>
              <a:t>14,746</a:t>
            </a:r>
            <a:r>
              <a:rPr lang="zh-TW" altLang="en-US" sz="2400" dirty="0">
                <a:latin typeface="+mj-lt"/>
                <a:ea typeface="標楷體" panose="03000509000000000000" pitchFamily="65" charset="-120"/>
              </a:rPr>
              <a:t>平方公尺，降至</a:t>
            </a:r>
            <a:r>
              <a:rPr lang="en-US" altLang="zh-TW" sz="2400" dirty="0">
                <a:latin typeface="+mj-lt"/>
                <a:ea typeface="標楷體" panose="03000509000000000000" pitchFamily="65" charset="-120"/>
              </a:rPr>
              <a:t>2,655</a:t>
            </a:r>
            <a:r>
              <a:rPr lang="zh-TW" altLang="en-US" sz="2400" dirty="0">
                <a:latin typeface="+mj-lt"/>
                <a:ea typeface="標楷體" panose="03000509000000000000" pitchFamily="65" charset="-120"/>
              </a:rPr>
              <a:t>平方公尺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7252;p43">
            <a:extLst>
              <a:ext uri="{FF2B5EF4-FFF2-40B4-BE49-F238E27FC236}">
                <a16:creationId xmlns:a16="http://schemas.microsoft.com/office/drawing/2014/main" id="{2FB92027-ECBD-81BC-EB6E-A87F10DD6CCF}"/>
              </a:ext>
            </a:extLst>
          </p:cNvPr>
          <p:cNvSpPr txBox="1">
            <a:spLocks/>
          </p:cNvSpPr>
          <p:nvPr/>
        </p:nvSpPr>
        <p:spPr>
          <a:xfrm>
            <a:off x="162123" y="287035"/>
            <a:ext cx="86236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b="1" dirty="0">
                <a:solidFill>
                  <a:srgbClr val="00426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故宮在山限區建電扶梯案</a:t>
            </a:r>
            <a:r>
              <a:rPr lang="en-US" altLang="zh-TW" sz="4000" b="1" dirty="0">
                <a:solidFill>
                  <a:srgbClr val="00426E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→</a:t>
            </a:r>
            <a:r>
              <a:rPr lang="zh-TW" altLang="en-US" sz="4000" b="1" dirty="0">
                <a:solidFill>
                  <a:srgbClr val="00426E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未能擋下</a:t>
            </a:r>
            <a:endParaRPr lang="zh-TW" altLang="en-US" sz="4000" b="1" dirty="0">
              <a:solidFill>
                <a:srgbClr val="00426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Google Shape;8810;p69">
            <a:extLst>
              <a:ext uri="{FF2B5EF4-FFF2-40B4-BE49-F238E27FC236}">
                <a16:creationId xmlns:a16="http://schemas.microsoft.com/office/drawing/2014/main" id="{81679D9A-F6AC-C0E6-73C6-CF6A80D53722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162124" y="2692830"/>
            <a:ext cx="1312770" cy="13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13;p69">
            <a:extLst>
              <a:ext uri="{FF2B5EF4-FFF2-40B4-BE49-F238E27FC236}">
                <a16:creationId xmlns:a16="http://schemas.microsoft.com/office/drawing/2014/main" id="{9A83CD01-7760-4BD6-86B5-FECB599DC9A1}"/>
              </a:ext>
            </a:extLst>
          </p:cNvPr>
          <p:cNvSpPr txBox="1">
            <a:spLocks/>
          </p:cNvSpPr>
          <p:nvPr/>
        </p:nvSpPr>
        <p:spPr>
          <a:xfrm>
            <a:off x="1085739" y="2723950"/>
            <a:ext cx="7341711" cy="12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endParaRPr lang="en-US" altLang="zh-TW" sz="2400" dirty="0">
              <a:latin typeface="Heiti TC Medium" pitchFamily="2" charset="-128"/>
              <a:ea typeface="Heiti TC Medium" pitchFamily="2" charset="-128"/>
            </a:endParaRPr>
          </a:p>
          <a:p>
            <a:pPr marL="0" indent="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接納增加提出的至善園內電梯一座替代方案。</a:t>
            </a:r>
          </a:p>
        </p:txBody>
      </p:sp>
      <p:sp>
        <p:nvSpPr>
          <p:cNvPr id="6" name="Google Shape;8816;p69">
            <a:extLst>
              <a:ext uri="{FF2B5EF4-FFF2-40B4-BE49-F238E27FC236}">
                <a16:creationId xmlns:a16="http://schemas.microsoft.com/office/drawing/2014/main" id="{A3CAA01F-D450-0987-1E12-4CEAE78154B3}"/>
              </a:ext>
            </a:extLst>
          </p:cNvPr>
          <p:cNvSpPr txBox="1">
            <a:spLocks/>
          </p:cNvSpPr>
          <p:nvPr/>
        </p:nvSpPr>
        <p:spPr>
          <a:xfrm>
            <a:off x="422059" y="3039869"/>
            <a:ext cx="7929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46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Caveat Brush"/>
              <a:buNone/>
              <a:defRPr sz="1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/>
              <a:t>2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50632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雲, 戶外, 樹狀 的圖片&#10;&#10;自動產生的描述">
            <a:extLst>
              <a:ext uri="{FF2B5EF4-FFF2-40B4-BE49-F238E27FC236}">
                <a16:creationId xmlns:a16="http://schemas.microsoft.com/office/drawing/2014/main" id="{448950F1-2673-BFF5-2241-0E67B7AC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41" y="576211"/>
            <a:ext cx="7253927" cy="44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15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報紙, 白報紙, 新聞 的圖片&#10;&#10;自動產生的描述">
            <a:extLst>
              <a:ext uri="{FF2B5EF4-FFF2-40B4-BE49-F238E27FC236}">
                <a16:creationId xmlns:a16="http://schemas.microsoft.com/office/drawing/2014/main" id="{2ED2007B-1262-A985-BF8C-4E0551ED0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9" y="643398"/>
            <a:ext cx="8176182" cy="411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7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376707" y="1082250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717119" y="2849674"/>
            <a:ext cx="7627037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故宮歷史建築修復及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再利用計畫案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進行中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431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樹狀, 房子, 螢幕擷取畫面, 橫向 的圖片&#10;&#10;自動產生的描述">
            <a:extLst>
              <a:ext uri="{FF2B5EF4-FFF2-40B4-BE49-F238E27FC236}">
                <a16:creationId xmlns:a16="http://schemas.microsoft.com/office/drawing/2014/main" id="{696108E2-4A9E-59B6-43DE-CABA8223A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15" y="180484"/>
            <a:ext cx="4086028" cy="47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7249;p43">
            <a:extLst>
              <a:ext uri="{FF2B5EF4-FFF2-40B4-BE49-F238E27FC236}">
                <a16:creationId xmlns:a16="http://schemas.microsoft.com/office/drawing/2014/main" id="{B7AD9D18-7421-66D0-64EB-0CAF55786FF1}"/>
              </a:ext>
            </a:extLst>
          </p:cNvPr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-1411927">
            <a:off x="6934251" y="3123356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7250;p43">
            <a:extLst>
              <a:ext uri="{FF2B5EF4-FFF2-40B4-BE49-F238E27FC236}">
                <a16:creationId xmlns:a16="http://schemas.microsoft.com/office/drawing/2014/main" id="{038E0391-38C1-2F93-C529-5922BBCC6010}"/>
              </a:ext>
            </a:extLst>
          </p:cNvPr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-1411927">
            <a:off x="6871226" y="1536024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8" name="Google Shape;7248;p43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1411927">
            <a:off x="684082" y="1566372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9" name="Google Shape;7249;p43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-1411927">
            <a:off x="3813570" y="1566372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0" name="Google Shape;7250;p43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-1411927">
            <a:off x="684082" y="3222782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1" name="Google Shape;7251;p43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 rot="-1411927">
            <a:off x="3813570" y="3155832"/>
            <a:ext cx="1931598" cy="1266430"/>
          </a:xfrm>
          <a:prstGeom prst="rect">
            <a:avLst/>
          </a:prstGeom>
          <a:noFill/>
          <a:ln>
            <a:noFill/>
          </a:ln>
        </p:spPr>
      </p:pic>
      <p:sp>
        <p:nvSpPr>
          <p:cNvPr id="7252" name="Google Shape;7252;p4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經驗分享</a:t>
            </a:r>
            <a:endParaRPr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256" name="Google Shape;7256;p43"/>
          <p:cNvGrpSpPr/>
          <p:nvPr/>
        </p:nvGrpSpPr>
        <p:grpSpPr>
          <a:xfrm>
            <a:off x="1894006" y="1207816"/>
            <a:ext cx="3206130" cy="174750"/>
            <a:chOff x="3962000" y="4060525"/>
            <a:chExt cx="2324125" cy="174750"/>
          </a:xfrm>
        </p:grpSpPr>
        <p:sp>
          <p:nvSpPr>
            <p:cNvPr id="7257" name="Google Shape;7257;p43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3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3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3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3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3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3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3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3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3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3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3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3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3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3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3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3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3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3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3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3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3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3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3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3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3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3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3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3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3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3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3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9" name="Google Shape;7289;p43"/>
          <p:cNvSpPr txBox="1">
            <a:spLocks noGrp="1"/>
          </p:cNvSpPr>
          <p:nvPr>
            <p:ph type="subTitle" idx="1"/>
          </p:nvPr>
        </p:nvSpPr>
        <p:spPr>
          <a:xfrm>
            <a:off x="685365" y="3683747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阻擋故宮</a:t>
            </a:r>
            <a:endParaRPr lang="en-US" altLang="zh-TW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在山坡管制區興建電扶梯案</a:t>
            </a:r>
            <a:endParaRPr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7290" name="Google Shape;7290;p43"/>
          <p:cNvSpPr txBox="1">
            <a:spLocks noGrp="1"/>
          </p:cNvSpPr>
          <p:nvPr>
            <p:ph type="subTitle" idx="2"/>
          </p:nvPr>
        </p:nvSpPr>
        <p:spPr>
          <a:xfrm>
            <a:off x="3792214" y="3683747"/>
            <a:ext cx="2489315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阻擋破壞景觀的「故宮歷史建物修復及再利用計畫案」</a:t>
            </a:r>
            <a:endParaRPr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7291" name="Google Shape;7291;p43"/>
          <p:cNvSpPr txBox="1">
            <a:spLocks noGrp="1"/>
          </p:cNvSpPr>
          <p:nvPr>
            <p:ph type="subTitle" idx="3"/>
          </p:nvPr>
        </p:nvSpPr>
        <p:spPr>
          <a:xfrm>
            <a:off x="694173" y="2050266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擋下</a:t>
            </a:r>
            <a:r>
              <a:rPr lang="en-US" altLang="zh-TW" dirty="0">
                <a:latin typeface="Yuanti SC" panose="02010600040101010101" pitchFamily="2" charset="-122"/>
                <a:ea typeface="Yuanti SC" panose="02010600040101010101" pitchFamily="2" charset="-122"/>
              </a:rPr>
              <a:t>220</a:t>
            </a: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億的「大故宮計畫」</a:t>
            </a:r>
            <a:endParaRPr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7292" name="Google Shape;7292;p43"/>
          <p:cNvSpPr txBox="1">
            <a:spLocks noGrp="1"/>
          </p:cNvSpPr>
          <p:nvPr>
            <p:ph type="subTitle" idx="4"/>
          </p:nvPr>
        </p:nvSpPr>
        <p:spPr>
          <a:xfrm>
            <a:off x="3792215" y="2043639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修正</a:t>
            </a:r>
            <a:endParaRPr lang="en-US" altLang="zh-TW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「新故宮計畫」不當之處</a:t>
            </a:r>
            <a:endParaRPr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7294" name="Google Shape;7294;p43"/>
          <p:cNvSpPr txBox="1">
            <a:spLocks noGrp="1"/>
          </p:cNvSpPr>
          <p:nvPr>
            <p:ph type="title"/>
          </p:nvPr>
        </p:nvSpPr>
        <p:spPr>
          <a:xfrm>
            <a:off x="3016939" y="3650736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7295" name="Google Shape;7295;p43"/>
          <p:cNvSpPr txBox="1">
            <a:spLocks noGrp="1"/>
          </p:cNvSpPr>
          <p:nvPr>
            <p:ph type="title" idx="9"/>
          </p:nvPr>
        </p:nvSpPr>
        <p:spPr>
          <a:xfrm>
            <a:off x="3016939" y="2043639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296" name="Google Shape;7296;p43"/>
          <p:cNvSpPr txBox="1">
            <a:spLocks noGrp="1"/>
          </p:cNvSpPr>
          <p:nvPr>
            <p:ph type="title" idx="13"/>
          </p:nvPr>
        </p:nvSpPr>
        <p:spPr>
          <a:xfrm>
            <a:off x="0" y="3730251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7297" name="Google Shape;7297;p43"/>
          <p:cNvSpPr txBox="1">
            <a:spLocks noGrp="1"/>
          </p:cNvSpPr>
          <p:nvPr>
            <p:ph type="title" idx="14"/>
          </p:nvPr>
        </p:nvSpPr>
        <p:spPr>
          <a:xfrm>
            <a:off x="0" y="2043639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0" name="Google Shape;7290;p43">
            <a:extLst>
              <a:ext uri="{FF2B5EF4-FFF2-40B4-BE49-F238E27FC236}">
                <a16:creationId xmlns:a16="http://schemas.microsoft.com/office/drawing/2014/main" id="{DC1AF579-80DE-7C2E-DD21-0A13CF78C893}"/>
              </a:ext>
            </a:extLst>
          </p:cNvPr>
          <p:cNvSpPr txBox="1">
            <a:spLocks/>
          </p:cNvSpPr>
          <p:nvPr/>
        </p:nvSpPr>
        <p:spPr>
          <a:xfrm>
            <a:off x="7454124" y="3618647"/>
            <a:ext cx="22446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其他</a:t>
            </a:r>
            <a:endParaRPr lang="en-US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31" name="Google Shape;7292;p43">
            <a:extLst>
              <a:ext uri="{FF2B5EF4-FFF2-40B4-BE49-F238E27FC236}">
                <a16:creationId xmlns:a16="http://schemas.microsoft.com/office/drawing/2014/main" id="{C84111B7-18DA-8FF7-B485-9D693FC0B748}"/>
              </a:ext>
            </a:extLst>
          </p:cNvPr>
          <p:cNvSpPr txBox="1">
            <a:spLocks/>
          </p:cNvSpPr>
          <p:nvPr/>
        </p:nvSpPr>
        <p:spPr>
          <a:xfrm>
            <a:off x="6718939" y="1997259"/>
            <a:ext cx="22446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 algn="ctr"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發起至善路</a:t>
            </a:r>
            <a:endParaRPr lang="en-US" altLang="zh-TW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marL="0" indent="0" algn="ctr">
              <a:buClr>
                <a:schemeClr val="dk2"/>
              </a:buClr>
              <a:buSzPts val="1100"/>
              <a:buFont typeface="Arial"/>
              <a:buNone/>
            </a:pPr>
            <a:r>
              <a:rPr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護樹行動</a:t>
            </a:r>
            <a:endParaRPr lang="en-US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33" name="Google Shape;7294;p43">
            <a:extLst>
              <a:ext uri="{FF2B5EF4-FFF2-40B4-BE49-F238E27FC236}">
                <a16:creationId xmlns:a16="http://schemas.microsoft.com/office/drawing/2014/main" id="{A8A24316-766D-5EEB-A8E5-DDE00E66D4C2}"/>
              </a:ext>
            </a:extLst>
          </p:cNvPr>
          <p:cNvSpPr txBox="1">
            <a:spLocks/>
          </p:cNvSpPr>
          <p:nvPr/>
        </p:nvSpPr>
        <p:spPr>
          <a:xfrm>
            <a:off x="6101376" y="3604356"/>
            <a:ext cx="7425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dirty="0"/>
              <a:t>06</a:t>
            </a:r>
          </a:p>
        </p:txBody>
      </p:sp>
      <p:sp>
        <p:nvSpPr>
          <p:cNvPr id="34" name="Google Shape;7295;p43">
            <a:extLst>
              <a:ext uri="{FF2B5EF4-FFF2-40B4-BE49-F238E27FC236}">
                <a16:creationId xmlns:a16="http://schemas.microsoft.com/office/drawing/2014/main" id="{6E92B871-2BDF-F97D-C0AE-EB1EE183F1A3}"/>
              </a:ext>
            </a:extLst>
          </p:cNvPr>
          <p:cNvSpPr txBox="1">
            <a:spLocks/>
          </p:cNvSpPr>
          <p:nvPr/>
        </p:nvSpPr>
        <p:spPr>
          <a:xfrm>
            <a:off x="6091437" y="1997259"/>
            <a:ext cx="7425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" dirty="0"/>
              <a:t>0</a:t>
            </a:r>
            <a:r>
              <a:rPr lang="en-US" dirty="0"/>
              <a:t>3</a:t>
            </a:r>
            <a:endParaRPr lang="en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9B638B9-87DD-FC64-7FA8-6E26A27DCCCB}"/>
              </a:ext>
            </a:extLst>
          </p:cNvPr>
          <p:cNvSpPr txBox="1"/>
          <p:nvPr/>
        </p:nvSpPr>
        <p:spPr>
          <a:xfrm>
            <a:off x="5855024" y="4822160"/>
            <a:ext cx="328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Yuanti SC" panose="02010600040101010101" pitchFamily="2" charset="-122"/>
                <a:ea typeface="Yuanti SC" panose="02010600040101010101" pitchFamily="2" charset="-122"/>
              </a:rPr>
              <a:t>以上可參考「大故宮計畫解密」臉書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人員, 服裝, 室內, 牆 的圖片&#10;&#10;自動產生的描述">
            <a:extLst>
              <a:ext uri="{FF2B5EF4-FFF2-40B4-BE49-F238E27FC236}">
                <a16:creationId xmlns:a16="http://schemas.microsoft.com/office/drawing/2014/main" id="{F4D06971-C89D-C33C-9B3B-40F36F6DC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896" y="1140642"/>
            <a:ext cx="4872087" cy="3654065"/>
          </a:xfrm>
          <a:prstGeom prst="rect">
            <a:avLst/>
          </a:prstGeom>
        </p:spPr>
      </p:pic>
      <p:pic>
        <p:nvPicPr>
          <p:cNvPr id="7" name="圖片 6" descr="一張含有 服裝, 人員, 傢俱, 室內 的圖片&#10;&#10;自動產生的描述">
            <a:extLst>
              <a:ext uri="{FF2B5EF4-FFF2-40B4-BE49-F238E27FC236}">
                <a16:creationId xmlns:a16="http://schemas.microsoft.com/office/drawing/2014/main" id="{3B48F5C4-8643-866F-240C-4949C5EA7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95" y="348793"/>
            <a:ext cx="4802957" cy="36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23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579057" y="790019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-725182" y="-3126"/>
            <a:ext cx="7627037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與公部門互動的經驗</a:t>
            </a:r>
            <a:endParaRPr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8815;p69">
            <a:extLst>
              <a:ext uri="{FF2B5EF4-FFF2-40B4-BE49-F238E27FC236}">
                <a16:creationId xmlns:a16="http://schemas.microsoft.com/office/drawing/2014/main" id="{15B468EE-74DA-EE47-E9A1-CDF21603A49D}"/>
              </a:ext>
            </a:extLst>
          </p:cNvPr>
          <p:cNvSpPr txBox="1">
            <a:spLocks/>
          </p:cNvSpPr>
          <p:nvPr/>
        </p:nvSpPr>
        <p:spPr>
          <a:xfrm>
            <a:off x="485765" y="1564503"/>
            <a:ext cx="7484597" cy="120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dirty="0">
                <a:solidFill>
                  <a:srgbClr val="00426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故宮、都市發展局、文化局、捷運局、公園處</a:t>
            </a:r>
          </a:p>
        </p:txBody>
      </p:sp>
    </p:spTree>
    <p:extLst>
      <p:ext uri="{BB962C8B-B14F-4D97-AF65-F5344CB8AC3E}">
        <p14:creationId xmlns:p14="http://schemas.microsoft.com/office/powerpoint/2010/main" val="1000049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579057" y="790019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-725182" y="-3126"/>
            <a:ext cx="7627037" cy="10683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如何凝聚公眾的力量</a:t>
            </a:r>
            <a:endParaRPr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8815;p69">
            <a:extLst>
              <a:ext uri="{FF2B5EF4-FFF2-40B4-BE49-F238E27FC236}">
                <a16:creationId xmlns:a16="http://schemas.microsoft.com/office/drawing/2014/main" id="{15B468EE-74DA-EE47-E9A1-CDF21603A49D}"/>
              </a:ext>
            </a:extLst>
          </p:cNvPr>
          <p:cNvSpPr txBox="1">
            <a:spLocks/>
          </p:cNvSpPr>
          <p:nvPr/>
        </p:nvSpPr>
        <p:spPr>
          <a:xfrm>
            <a:off x="325509" y="681724"/>
            <a:ext cx="7484597" cy="120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dirty="0">
                <a:solidFill>
                  <a:srgbClr val="00426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社區、新聞、民意代表</a:t>
            </a:r>
          </a:p>
        </p:txBody>
      </p:sp>
      <p:pic>
        <p:nvPicPr>
          <p:cNvPr id="4" name="圖片 3" descr="一張含有 服裝, 人員, 男人, 建築 的圖片&#10;&#10;自動產生的描述">
            <a:extLst>
              <a:ext uri="{FF2B5EF4-FFF2-40B4-BE49-F238E27FC236}">
                <a16:creationId xmlns:a16="http://schemas.microsoft.com/office/drawing/2014/main" id="{B2773593-CD34-7369-9D1B-707EA2908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0" y="1612573"/>
            <a:ext cx="4064000" cy="2286000"/>
          </a:xfrm>
          <a:prstGeom prst="rect">
            <a:avLst/>
          </a:prstGeom>
        </p:spPr>
      </p:pic>
      <p:pic>
        <p:nvPicPr>
          <p:cNvPr id="6" name="圖片 5" descr="一張含有 文字, 服裝, 人員, 人的臉孔 的圖片&#10;&#10;自動產生的描述">
            <a:extLst>
              <a:ext uri="{FF2B5EF4-FFF2-40B4-BE49-F238E27FC236}">
                <a16:creationId xmlns:a16="http://schemas.microsoft.com/office/drawing/2014/main" id="{E06D497B-6ACC-7929-5966-A039D211D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14279"/>
            <a:ext cx="4158989" cy="27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19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人員, 男人, 女人 的圖片&#10;&#10;自動產生的描述">
            <a:extLst>
              <a:ext uri="{FF2B5EF4-FFF2-40B4-BE49-F238E27FC236}">
                <a16:creationId xmlns:a16="http://schemas.microsoft.com/office/drawing/2014/main" id="{D7A7229D-83F1-DCE8-052C-76E3EEC6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4" y="89849"/>
            <a:ext cx="4322190" cy="2431231"/>
          </a:xfrm>
          <a:prstGeom prst="rect">
            <a:avLst/>
          </a:prstGeom>
        </p:spPr>
      </p:pic>
      <p:pic>
        <p:nvPicPr>
          <p:cNvPr id="5" name="圖片 4" descr="一張含有 服裝, 人員, 足部穿著, 男人 的圖片&#10;&#10;自動產生的描述">
            <a:extLst>
              <a:ext uri="{FF2B5EF4-FFF2-40B4-BE49-F238E27FC236}">
                <a16:creationId xmlns:a16="http://schemas.microsoft.com/office/drawing/2014/main" id="{9F797398-C76C-4C9A-33F0-6C280814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82" y="2739344"/>
            <a:ext cx="2829134" cy="2220333"/>
          </a:xfrm>
          <a:prstGeom prst="rect">
            <a:avLst/>
          </a:prstGeom>
        </p:spPr>
      </p:pic>
      <p:pic>
        <p:nvPicPr>
          <p:cNvPr id="7" name="圖片 6" descr="一張含有 室內, 服裝, 人員, 傢俱 的圖片&#10;&#10;自動產生的描述">
            <a:extLst>
              <a:ext uri="{FF2B5EF4-FFF2-40B4-BE49-F238E27FC236}">
                <a16:creationId xmlns:a16="http://schemas.microsoft.com/office/drawing/2014/main" id="{26D039CA-96D8-A178-0F19-3C640275F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83" y="1305464"/>
            <a:ext cx="4180788" cy="31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50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579057" y="790019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414544" y="62862"/>
            <a:ext cx="7627037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經費</a:t>
            </a:r>
            <a:endParaRPr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Google Shape;8815;p69">
            <a:extLst>
              <a:ext uri="{FF2B5EF4-FFF2-40B4-BE49-F238E27FC236}">
                <a16:creationId xmlns:a16="http://schemas.microsoft.com/office/drawing/2014/main" id="{15B468EE-74DA-EE47-E9A1-CDF21603A49D}"/>
              </a:ext>
            </a:extLst>
          </p:cNvPr>
          <p:cNvSpPr txBox="1">
            <a:spLocks/>
          </p:cNvSpPr>
          <p:nvPr/>
        </p:nvSpPr>
        <p:spPr>
          <a:xfrm>
            <a:off x="485765" y="1564503"/>
            <a:ext cx="7484597" cy="1203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2400" dirty="0">
              <a:solidFill>
                <a:srgbClr val="00426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0535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7" name="Google Shape;8577;p6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1500560">
            <a:off x="2004348" y="1016263"/>
            <a:ext cx="4390587" cy="28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8579" name="Google Shape;8579;p65"/>
          <p:cNvSpPr txBox="1">
            <a:spLocks noGrp="1"/>
          </p:cNvSpPr>
          <p:nvPr>
            <p:ph type="title"/>
          </p:nvPr>
        </p:nvSpPr>
        <p:spPr>
          <a:xfrm>
            <a:off x="603127" y="2637572"/>
            <a:ext cx="7937746" cy="13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從關心周邊小事開始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你我都可以發揮監督力量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自助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人助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天助</a:t>
            </a:r>
            <a:endParaRPr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976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2" name="Google Shape;7152;p41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532100" y="915625"/>
            <a:ext cx="6261950" cy="33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4" name="Google Shape;7154;p41"/>
          <p:cNvSpPr/>
          <p:nvPr/>
        </p:nvSpPr>
        <p:spPr>
          <a:xfrm>
            <a:off x="3122150" y="2991250"/>
            <a:ext cx="5775" cy="7725"/>
          </a:xfrm>
          <a:custGeom>
            <a:avLst/>
            <a:gdLst/>
            <a:ahLst/>
            <a:cxnLst/>
            <a:rect l="l" t="t" r="r" b="b"/>
            <a:pathLst>
              <a:path w="231" h="309" extrusionOk="0">
                <a:moveTo>
                  <a:pt x="231" y="0"/>
                </a:moveTo>
                <a:lnTo>
                  <a:pt x="0" y="103"/>
                </a:lnTo>
                <a:lnTo>
                  <a:pt x="77" y="308"/>
                </a:lnTo>
                <a:lnTo>
                  <a:pt x="2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41"/>
          <p:cNvSpPr/>
          <p:nvPr/>
        </p:nvSpPr>
        <p:spPr>
          <a:xfrm>
            <a:off x="3471525" y="2989975"/>
            <a:ext cx="2575" cy="25"/>
          </a:xfrm>
          <a:custGeom>
            <a:avLst/>
            <a:gdLst/>
            <a:ahLst/>
            <a:cxnLst/>
            <a:rect l="l" t="t" r="r" b="b"/>
            <a:pathLst>
              <a:path w="103" h="1" extrusionOk="0">
                <a:moveTo>
                  <a:pt x="103" y="0"/>
                </a:moveTo>
                <a:lnTo>
                  <a:pt x="0" y="0"/>
                </a:lnTo>
                <a:cubicBezTo>
                  <a:pt x="52" y="0"/>
                  <a:pt x="77" y="0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6" name="Google Shape;7156;p41"/>
          <p:cNvSpPr/>
          <p:nvPr/>
        </p:nvSpPr>
        <p:spPr>
          <a:xfrm>
            <a:off x="3503575" y="3002800"/>
            <a:ext cx="1950" cy="650"/>
          </a:xfrm>
          <a:custGeom>
            <a:avLst/>
            <a:gdLst/>
            <a:ahLst/>
            <a:cxnLst/>
            <a:rect l="l" t="t" r="r" b="b"/>
            <a:pathLst>
              <a:path w="78" h="26" extrusionOk="0">
                <a:moveTo>
                  <a:pt x="77" y="0"/>
                </a:moveTo>
                <a:cubicBezTo>
                  <a:pt x="64" y="0"/>
                  <a:pt x="52" y="6"/>
                  <a:pt x="39" y="13"/>
                </a:cubicBezTo>
                <a:lnTo>
                  <a:pt x="77" y="0"/>
                </a:lnTo>
                <a:close/>
                <a:moveTo>
                  <a:pt x="39" y="13"/>
                </a:moveTo>
                <a:lnTo>
                  <a:pt x="0" y="26"/>
                </a:lnTo>
                <a:cubicBezTo>
                  <a:pt x="13" y="26"/>
                  <a:pt x="26" y="19"/>
                  <a:pt x="39" y="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7" name="Google Shape;7157;p41"/>
          <p:cNvSpPr/>
          <p:nvPr/>
        </p:nvSpPr>
        <p:spPr>
          <a:xfrm>
            <a:off x="3553575" y="2991900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0" y="0"/>
                </a:moveTo>
                <a:lnTo>
                  <a:pt x="0" y="26"/>
                </a:lnTo>
                <a:cubicBezTo>
                  <a:pt x="26" y="0"/>
                  <a:pt x="26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8" name="Google Shape;7158;p41"/>
          <p:cNvSpPr/>
          <p:nvPr/>
        </p:nvSpPr>
        <p:spPr>
          <a:xfrm>
            <a:off x="3240750" y="2989975"/>
            <a:ext cx="5725" cy="2575"/>
          </a:xfrm>
          <a:custGeom>
            <a:avLst/>
            <a:gdLst/>
            <a:ahLst/>
            <a:cxnLst/>
            <a:rect l="l" t="t" r="r" b="b"/>
            <a:pathLst>
              <a:path w="229" h="103" extrusionOk="0">
                <a:moveTo>
                  <a:pt x="128" y="0"/>
                </a:moveTo>
                <a:lnTo>
                  <a:pt x="2" y="101"/>
                </a:lnTo>
                <a:lnTo>
                  <a:pt x="2" y="101"/>
                </a:lnTo>
                <a:cubicBezTo>
                  <a:pt x="37" y="78"/>
                  <a:pt x="228" y="100"/>
                  <a:pt x="128" y="0"/>
                </a:cubicBezTo>
                <a:close/>
                <a:moveTo>
                  <a:pt x="2" y="101"/>
                </a:moveTo>
                <a:cubicBezTo>
                  <a:pt x="2" y="101"/>
                  <a:pt x="1" y="102"/>
                  <a:pt x="0" y="103"/>
                </a:cubicBezTo>
                <a:lnTo>
                  <a:pt x="2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9" name="Google Shape;7159;p41"/>
          <p:cNvSpPr/>
          <p:nvPr/>
        </p:nvSpPr>
        <p:spPr>
          <a:xfrm>
            <a:off x="3465000" y="3001500"/>
            <a:ext cx="5250" cy="5475"/>
          </a:xfrm>
          <a:custGeom>
            <a:avLst/>
            <a:gdLst/>
            <a:ahLst/>
            <a:cxnLst/>
            <a:rect l="l" t="t" r="r" b="b"/>
            <a:pathLst>
              <a:path w="210" h="219" extrusionOk="0">
                <a:moveTo>
                  <a:pt x="82" y="1"/>
                </a:moveTo>
                <a:lnTo>
                  <a:pt x="82" y="1"/>
                </a:lnTo>
                <a:cubicBezTo>
                  <a:pt x="41" y="62"/>
                  <a:pt x="1" y="218"/>
                  <a:pt x="99" y="218"/>
                </a:cubicBezTo>
                <a:cubicBezTo>
                  <a:pt x="125" y="218"/>
                  <a:pt x="162" y="207"/>
                  <a:pt x="210" y="180"/>
                </a:cubicBezTo>
                <a:cubicBezTo>
                  <a:pt x="133" y="155"/>
                  <a:pt x="56" y="78"/>
                  <a:pt x="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0" name="Google Shape;7160;p41"/>
          <p:cNvSpPr/>
          <p:nvPr/>
        </p:nvSpPr>
        <p:spPr>
          <a:xfrm>
            <a:off x="3540125" y="2999700"/>
            <a:ext cx="4500" cy="3125"/>
          </a:xfrm>
          <a:custGeom>
            <a:avLst/>
            <a:gdLst/>
            <a:ahLst/>
            <a:cxnLst/>
            <a:rect l="l" t="t" r="r" b="b"/>
            <a:pathLst>
              <a:path w="180" h="125" extrusionOk="0">
                <a:moveTo>
                  <a:pt x="138" y="0"/>
                </a:moveTo>
                <a:lnTo>
                  <a:pt x="138" y="0"/>
                </a:lnTo>
                <a:cubicBezTo>
                  <a:pt x="136" y="0"/>
                  <a:pt x="133" y="6"/>
                  <a:pt x="128" y="21"/>
                </a:cubicBezTo>
                <a:lnTo>
                  <a:pt x="0" y="124"/>
                </a:lnTo>
                <a:lnTo>
                  <a:pt x="180" y="124"/>
                </a:lnTo>
                <a:cubicBezTo>
                  <a:pt x="138" y="103"/>
                  <a:pt x="147" y="0"/>
                  <a:pt x="1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1" name="Google Shape;7161;p41"/>
          <p:cNvSpPr/>
          <p:nvPr/>
        </p:nvSpPr>
        <p:spPr>
          <a:xfrm>
            <a:off x="3543950" y="300280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7" y="0"/>
                </a:moveTo>
                <a:lnTo>
                  <a:pt x="1" y="0"/>
                </a:ln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2" name="Google Shape;7162;p41"/>
          <p:cNvSpPr/>
          <p:nvPr/>
        </p:nvSpPr>
        <p:spPr>
          <a:xfrm>
            <a:off x="3320875" y="2995100"/>
            <a:ext cx="13175" cy="11750"/>
          </a:xfrm>
          <a:custGeom>
            <a:avLst/>
            <a:gdLst/>
            <a:ahLst/>
            <a:cxnLst/>
            <a:rect l="l" t="t" r="r" b="b"/>
            <a:pathLst>
              <a:path w="527" h="470" extrusionOk="0">
                <a:moveTo>
                  <a:pt x="129" y="0"/>
                </a:moveTo>
                <a:lnTo>
                  <a:pt x="129" y="0"/>
                </a:lnTo>
                <a:cubicBezTo>
                  <a:pt x="0" y="180"/>
                  <a:pt x="462" y="282"/>
                  <a:pt x="205" y="462"/>
                </a:cubicBezTo>
                <a:cubicBezTo>
                  <a:pt x="246" y="467"/>
                  <a:pt x="278" y="469"/>
                  <a:pt x="302" y="469"/>
                </a:cubicBezTo>
                <a:cubicBezTo>
                  <a:pt x="527" y="469"/>
                  <a:pt x="156" y="277"/>
                  <a:pt x="411" y="231"/>
                </a:cubicBezTo>
                <a:cubicBezTo>
                  <a:pt x="282" y="231"/>
                  <a:pt x="154" y="129"/>
                  <a:pt x="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3" name="Google Shape;7163;p41"/>
          <p:cNvSpPr/>
          <p:nvPr/>
        </p:nvSpPr>
        <p:spPr>
          <a:xfrm>
            <a:off x="3331125" y="3000875"/>
            <a:ext cx="1950" cy="25"/>
          </a:xfrm>
          <a:custGeom>
            <a:avLst/>
            <a:gdLst/>
            <a:ahLst/>
            <a:cxnLst/>
            <a:rect l="l" t="t" r="r" b="b"/>
            <a:pathLst>
              <a:path w="78" h="1" extrusionOk="0">
                <a:moveTo>
                  <a:pt x="1" y="0"/>
                </a:moveTo>
                <a:cubicBezTo>
                  <a:pt x="26" y="0"/>
                  <a:pt x="52" y="0"/>
                  <a:pt x="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4" name="Google Shape;7164;p41"/>
          <p:cNvSpPr/>
          <p:nvPr/>
        </p:nvSpPr>
        <p:spPr>
          <a:xfrm>
            <a:off x="3719600" y="2993825"/>
            <a:ext cx="3875" cy="1300"/>
          </a:xfrm>
          <a:custGeom>
            <a:avLst/>
            <a:gdLst/>
            <a:ahLst/>
            <a:cxnLst/>
            <a:rect l="l" t="t" r="r" b="b"/>
            <a:pathLst>
              <a:path w="155" h="52" extrusionOk="0">
                <a:moveTo>
                  <a:pt x="155" y="0"/>
                </a:moveTo>
                <a:lnTo>
                  <a:pt x="78" y="26"/>
                </a:lnTo>
                <a:cubicBezTo>
                  <a:pt x="103" y="19"/>
                  <a:pt x="129" y="13"/>
                  <a:pt x="155" y="0"/>
                </a:cubicBezTo>
                <a:close/>
                <a:moveTo>
                  <a:pt x="78" y="26"/>
                </a:moveTo>
                <a:lnTo>
                  <a:pt x="78" y="26"/>
                </a:lnTo>
                <a:cubicBezTo>
                  <a:pt x="52" y="32"/>
                  <a:pt x="27" y="39"/>
                  <a:pt x="1" y="51"/>
                </a:cubicBezTo>
                <a:lnTo>
                  <a:pt x="78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5" name="Google Shape;7165;p41"/>
          <p:cNvSpPr/>
          <p:nvPr/>
        </p:nvSpPr>
        <p:spPr>
          <a:xfrm>
            <a:off x="4022200" y="300342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0" y="26"/>
                </a:moveTo>
                <a:cubicBezTo>
                  <a:pt x="0" y="26"/>
                  <a:pt x="26" y="1"/>
                  <a:pt x="26" y="1"/>
                </a:cubicBezTo>
                <a:cubicBezTo>
                  <a:pt x="26" y="1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6" name="Google Shape;7166;p41"/>
          <p:cNvSpPr/>
          <p:nvPr/>
        </p:nvSpPr>
        <p:spPr>
          <a:xfrm>
            <a:off x="3742050" y="2993825"/>
            <a:ext cx="650" cy="2575"/>
          </a:xfrm>
          <a:custGeom>
            <a:avLst/>
            <a:gdLst/>
            <a:ahLst/>
            <a:cxnLst/>
            <a:rect l="l" t="t" r="r" b="b"/>
            <a:pathLst>
              <a:path w="26" h="103" extrusionOk="0">
                <a:moveTo>
                  <a:pt x="26" y="0"/>
                </a:moveTo>
                <a:lnTo>
                  <a:pt x="26" y="0"/>
                </a:lnTo>
                <a:cubicBezTo>
                  <a:pt x="0" y="51"/>
                  <a:pt x="0" y="77"/>
                  <a:pt x="0" y="103"/>
                </a:cubicBezTo>
                <a:cubicBezTo>
                  <a:pt x="26" y="77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7" name="Google Shape;7167;p41"/>
          <p:cNvSpPr/>
          <p:nvPr/>
        </p:nvSpPr>
        <p:spPr>
          <a:xfrm>
            <a:off x="3741400" y="2996375"/>
            <a:ext cx="675" cy="1950"/>
          </a:xfrm>
          <a:custGeom>
            <a:avLst/>
            <a:gdLst/>
            <a:ahLst/>
            <a:cxnLst/>
            <a:rect l="l" t="t" r="r" b="b"/>
            <a:pathLst>
              <a:path w="27" h="78" extrusionOk="0">
                <a:moveTo>
                  <a:pt x="26" y="1"/>
                </a:moveTo>
                <a:cubicBezTo>
                  <a:pt x="1" y="26"/>
                  <a:pt x="1" y="52"/>
                  <a:pt x="1" y="78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8" name="Google Shape;7168;p41"/>
          <p:cNvSpPr/>
          <p:nvPr/>
        </p:nvSpPr>
        <p:spPr>
          <a:xfrm>
            <a:off x="4052950" y="2995100"/>
            <a:ext cx="25" cy="650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0"/>
                </a:moveTo>
                <a:lnTo>
                  <a:pt x="1" y="26"/>
                </a:lnTo>
                <a:cubicBezTo>
                  <a:pt x="1" y="26"/>
                  <a:pt x="1" y="0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9" name="Google Shape;7169;p41"/>
          <p:cNvSpPr/>
          <p:nvPr/>
        </p:nvSpPr>
        <p:spPr>
          <a:xfrm>
            <a:off x="3820900" y="2997650"/>
            <a:ext cx="5150" cy="3250"/>
          </a:xfrm>
          <a:custGeom>
            <a:avLst/>
            <a:gdLst/>
            <a:ahLst/>
            <a:cxnLst/>
            <a:rect l="l" t="t" r="r" b="b"/>
            <a:pathLst>
              <a:path w="206" h="130" extrusionOk="0">
                <a:moveTo>
                  <a:pt x="103" y="1"/>
                </a:moveTo>
                <a:cubicBezTo>
                  <a:pt x="52" y="1"/>
                  <a:pt x="52" y="78"/>
                  <a:pt x="0" y="129"/>
                </a:cubicBezTo>
                <a:cubicBezTo>
                  <a:pt x="26" y="103"/>
                  <a:pt x="58" y="91"/>
                  <a:pt x="93" y="91"/>
                </a:cubicBezTo>
                <a:cubicBezTo>
                  <a:pt x="129" y="91"/>
                  <a:pt x="167" y="103"/>
                  <a:pt x="206" y="129"/>
                </a:cubicBezTo>
                <a:cubicBezTo>
                  <a:pt x="154" y="78"/>
                  <a:pt x="129" y="27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0" name="Google Shape;7170;p41"/>
          <p:cNvSpPr/>
          <p:nvPr/>
        </p:nvSpPr>
        <p:spPr>
          <a:xfrm>
            <a:off x="3820900" y="30008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1" name="Google Shape;7171;p41"/>
          <p:cNvSpPr/>
          <p:nvPr/>
        </p:nvSpPr>
        <p:spPr>
          <a:xfrm>
            <a:off x="3724750" y="3003425"/>
            <a:ext cx="2575" cy="2600"/>
          </a:xfrm>
          <a:custGeom>
            <a:avLst/>
            <a:gdLst/>
            <a:ahLst/>
            <a:cxnLst/>
            <a:rect l="l" t="t" r="r" b="b"/>
            <a:pathLst>
              <a:path w="103" h="104" extrusionOk="0">
                <a:moveTo>
                  <a:pt x="103" y="1"/>
                </a:moveTo>
                <a:lnTo>
                  <a:pt x="0" y="103"/>
                </a:lnTo>
                <a:lnTo>
                  <a:pt x="26" y="103"/>
                </a:lnTo>
                <a:lnTo>
                  <a:pt x="1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41"/>
          <p:cNvSpPr/>
          <p:nvPr/>
        </p:nvSpPr>
        <p:spPr>
          <a:xfrm>
            <a:off x="3997450" y="3000875"/>
            <a:ext cx="3600" cy="4825"/>
          </a:xfrm>
          <a:custGeom>
            <a:avLst/>
            <a:gdLst/>
            <a:ahLst/>
            <a:cxnLst/>
            <a:rect l="l" t="t" r="r" b="b"/>
            <a:pathLst>
              <a:path w="144" h="193" extrusionOk="0">
                <a:moveTo>
                  <a:pt x="41" y="0"/>
                </a:moveTo>
                <a:lnTo>
                  <a:pt x="41" y="0"/>
                </a:lnTo>
                <a:cubicBezTo>
                  <a:pt x="21" y="41"/>
                  <a:pt x="1" y="192"/>
                  <a:pt x="68" y="192"/>
                </a:cubicBezTo>
                <a:cubicBezTo>
                  <a:pt x="87" y="192"/>
                  <a:pt x="111" y="181"/>
                  <a:pt x="144" y="154"/>
                </a:cubicBezTo>
                <a:cubicBezTo>
                  <a:pt x="93" y="154"/>
                  <a:pt x="41" y="77"/>
                  <a:pt x="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41"/>
          <p:cNvSpPr/>
          <p:nvPr/>
        </p:nvSpPr>
        <p:spPr>
          <a:xfrm>
            <a:off x="4045275" y="3002250"/>
            <a:ext cx="2575" cy="3125"/>
          </a:xfrm>
          <a:custGeom>
            <a:avLst/>
            <a:gdLst/>
            <a:ahLst/>
            <a:cxnLst/>
            <a:rect l="l" t="t" r="r" b="b"/>
            <a:pathLst>
              <a:path w="103" h="125" extrusionOk="0">
                <a:moveTo>
                  <a:pt x="64" y="1"/>
                </a:moveTo>
                <a:cubicBezTo>
                  <a:pt x="61" y="1"/>
                  <a:pt x="57" y="7"/>
                  <a:pt x="51" y="22"/>
                </a:cubicBezTo>
                <a:lnTo>
                  <a:pt x="0" y="125"/>
                </a:lnTo>
                <a:lnTo>
                  <a:pt x="103" y="125"/>
                </a:lnTo>
                <a:cubicBezTo>
                  <a:pt x="82" y="104"/>
                  <a:pt x="78" y="1"/>
                  <a:pt x="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41"/>
          <p:cNvSpPr/>
          <p:nvPr/>
        </p:nvSpPr>
        <p:spPr>
          <a:xfrm>
            <a:off x="4047825" y="3005350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26" y="1"/>
                </a:moveTo>
                <a:lnTo>
                  <a:pt x="1" y="1"/>
                </a:lnTo>
                <a:cubicBezTo>
                  <a:pt x="1" y="1"/>
                  <a:pt x="26" y="1"/>
                  <a:pt x="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41"/>
          <p:cNvSpPr/>
          <p:nvPr/>
        </p:nvSpPr>
        <p:spPr>
          <a:xfrm>
            <a:off x="4055525" y="2991900"/>
            <a:ext cx="3225" cy="1950"/>
          </a:xfrm>
          <a:custGeom>
            <a:avLst/>
            <a:gdLst/>
            <a:ahLst/>
            <a:cxnLst/>
            <a:rect l="l" t="t" r="r" b="b"/>
            <a:pathLst>
              <a:path w="129" h="78" extrusionOk="0">
                <a:moveTo>
                  <a:pt x="129" y="0"/>
                </a:moveTo>
                <a:lnTo>
                  <a:pt x="0" y="77"/>
                </a:lnTo>
                <a:lnTo>
                  <a:pt x="1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6" name="Google Shape;7176;p41"/>
          <p:cNvSpPr/>
          <p:nvPr/>
        </p:nvSpPr>
        <p:spPr>
          <a:xfrm>
            <a:off x="4076050" y="2993825"/>
            <a:ext cx="3225" cy="3225"/>
          </a:xfrm>
          <a:custGeom>
            <a:avLst/>
            <a:gdLst/>
            <a:ahLst/>
            <a:cxnLst/>
            <a:rect l="l" t="t" r="r" b="b"/>
            <a:pathLst>
              <a:path w="129" h="129" extrusionOk="0">
                <a:moveTo>
                  <a:pt x="77" y="0"/>
                </a:moveTo>
                <a:lnTo>
                  <a:pt x="0" y="103"/>
                </a:lnTo>
                <a:lnTo>
                  <a:pt x="26" y="128"/>
                </a:lnTo>
                <a:lnTo>
                  <a:pt x="128" y="26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7" name="Google Shape;7177;p41"/>
          <p:cNvSpPr/>
          <p:nvPr/>
        </p:nvSpPr>
        <p:spPr>
          <a:xfrm>
            <a:off x="3828600" y="3004700"/>
            <a:ext cx="15400" cy="14150"/>
          </a:xfrm>
          <a:custGeom>
            <a:avLst/>
            <a:gdLst/>
            <a:ahLst/>
            <a:cxnLst/>
            <a:rect l="l" t="t" r="r" b="b"/>
            <a:pathLst>
              <a:path w="616" h="566" extrusionOk="0">
                <a:moveTo>
                  <a:pt x="359" y="1"/>
                </a:moveTo>
                <a:cubicBezTo>
                  <a:pt x="308" y="129"/>
                  <a:pt x="257" y="1"/>
                  <a:pt x="308" y="232"/>
                </a:cubicBezTo>
                <a:cubicBezTo>
                  <a:pt x="300" y="270"/>
                  <a:pt x="286" y="286"/>
                  <a:pt x="270" y="286"/>
                </a:cubicBezTo>
                <a:cubicBezTo>
                  <a:pt x="235" y="286"/>
                  <a:pt x="195" y="201"/>
                  <a:pt x="231" y="129"/>
                </a:cubicBezTo>
                <a:lnTo>
                  <a:pt x="231" y="129"/>
                </a:lnTo>
                <a:lnTo>
                  <a:pt x="77" y="309"/>
                </a:lnTo>
                <a:lnTo>
                  <a:pt x="205" y="309"/>
                </a:lnTo>
                <a:cubicBezTo>
                  <a:pt x="231" y="514"/>
                  <a:pt x="0" y="309"/>
                  <a:pt x="51" y="539"/>
                </a:cubicBezTo>
                <a:lnTo>
                  <a:pt x="231" y="463"/>
                </a:lnTo>
                <a:lnTo>
                  <a:pt x="231" y="514"/>
                </a:lnTo>
                <a:cubicBezTo>
                  <a:pt x="250" y="476"/>
                  <a:pt x="296" y="452"/>
                  <a:pt x="339" y="452"/>
                </a:cubicBezTo>
                <a:cubicBezTo>
                  <a:pt x="355" y="452"/>
                  <a:pt x="371" y="456"/>
                  <a:pt x="385" y="463"/>
                </a:cubicBezTo>
                <a:cubicBezTo>
                  <a:pt x="385" y="488"/>
                  <a:pt x="410" y="539"/>
                  <a:pt x="385" y="565"/>
                </a:cubicBezTo>
                <a:cubicBezTo>
                  <a:pt x="615" y="514"/>
                  <a:pt x="359" y="206"/>
                  <a:pt x="539" y="104"/>
                </a:cubicBezTo>
                <a:lnTo>
                  <a:pt x="462" y="104"/>
                </a:lnTo>
                <a:cubicBezTo>
                  <a:pt x="458" y="107"/>
                  <a:pt x="454" y="109"/>
                  <a:pt x="449" y="109"/>
                </a:cubicBezTo>
                <a:cubicBezTo>
                  <a:pt x="416" y="109"/>
                  <a:pt x="359" y="45"/>
                  <a:pt x="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8" name="Google Shape;7178;p41"/>
          <p:cNvSpPr/>
          <p:nvPr/>
        </p:nvSpPr>
        <p:spPr>
          <a:xfrm>
            <a:off x="3842050" y="2998950"/>
            <a:ext cx="12850" cy="25025"/>
          </a:xfrm>
          <a:custGeom>
            <a:avLst/>
            <a:gdLst/>
            <a:ahLst/>
            <a:cxnLst/>
            <a:rect l="l" t="t" r="r" b="b"/>
            <a:pathLst>
              <a:path w="514" h="1001" extrusionOk="0">
                <a:moveTo>
                  <a:pt x="411" y="0"/>
                </a:moveTo>
                <a:cubicBezTo>
                  <a:pt x="334" y="77"/>
                  <a:pt x="308" y="51"/>
                  <a:pt x="283" y="205"/>
                </a:cubicBezTo>
                <a:cubicBezTo>
                  <a:pt x="255" y="212"/>
                  <a:pt x="228" y="215"/>
                  <a:pt x="201" y="215"/>
                </a:cubicBezTo>
                <a:cubicBezTo>
                  <a:pt x="129" y="215"/>
                  <a:pt x="64" y="192"/>
                  <a:pt x="26" y="154"/>
                </a:cubicBezTo>
                <a:cubicBezTo>
                  <a:pt x="1" y="180"/>
                  <a:pt x="26" y="308"/>
                  <a:pt x="1" y="334"/>
                </a:cubicBezTo>
                <a:lnTo>
                  <a:pt x="26" y="334"/>
                </a:lnTo>
                <a:lnTo>
                  <a:pt x="103" y="590"/>
                </a:lnTo>
                <a:cubicBezTo>
                  <a:pt x="103" y="539"/>
                  <a:pt x="154" y="539"/>
                  <a:pt x="180" y="539"/>
                </a:cubicBezTo>
                <a:lnTo>
                  <a:pt x="103" y="872"/>
                </a:lnTo>
                <a:cubicBezTo>
                  <a:pt x="159" y="972"/>
                  <a:pt x="210" y="995"/>
                  <a:pt x="258" y="995"/>
                </a:cubicBezTo>
                <a:cubicBezTo>
                  <a:pt x="298" y="995"/>
                  <a:pt x="336" y="980"/>
                  <a:pt x="373" y="980"/>
                </a:cubicBezTo>
                <a:cubicBezTo>
                  <a:pt x="395" y="980"/>
                  <a:pt x="416" y="985"/>
                  <a:pt x="436" y="1000"/>
                </a:cubicBezTo>
                <a:cubicBezTo>
                  <a:pt x="308" y="795"/>
                  <a:pt x="462" y="872"/>
                  <a:pt x="257" y="718"/>
                </a:cubicBezTo>
                <a:lnTo>
                  <a:pt x="283" y="462"/>
                </a:lnTo>
                <a:lnTo>
                  <a:pt x="436" y="487"/>
                </a:lnTo>
                <a:cubicBezTo>
                  <a:pt x="411" y="410"/>
                  <a:pt x="488" y="308"/>
                  <a:pt x="411" y="257"/>
                </a:cubicBezTo>
                <a:cubicBezTo>
                  <a:pt x="411" y="257"/>
                  <a:pt x="385" y="308"/>
                  <a:pt x="360" y="308"/>
                </a:cubicBezTo>
                <a:cubicBezTo>
                  <a:pt x="308" y="128"/>
                  <a:pt x="513" y="180"/>
                  <a:pt x="4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9" name="Google Shape;7179;p41"/>
          <p:cNvSpPr/>
          <p:nvPr/>
        </p:nvSpPr>
        <p:spPr>
          <a:xfrm>
            <a:off x="4030525" y="2991250"/>
            <a:ext cx="1300" cy="1950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52" y="0"/>
                </a:moveTo>
                <a:lnTo>
                  <a:pt x="0" y="77"/>
                </a:lnTo>
                <a:cubicBezTo>
                  <a:pt x="26" y="52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0" name="Google Shape;7180;p41"/>
          <p:cNvSpPr/>
          <p:nvPr/>
        </p:nvSpPr>
        <p:spPr>
          <a:xfrm>
            <a:off x="3889500" y="30047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7"/>
                </a:moveTo>
                <a:lnTo>
                  <a:pt x="0" y="27"/>
                </a:ln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1" name="Google Shape;7181;p41"/>
          <p:cNvSpPr/>
          <p:nvPr/>
        </p:nvSpPr>
        <p:spPr>
          <a:xfrm>
            <a:off x="4032450" y="299060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1"/>
                </a:moveTo>
                <a:lnTo>
                  <a:pt x="0" y="1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2" name="Google Shape;7182;p41"/>
          <p:cNvSpPr/>
          <p:nvPr/>
        </p:nvSpPr>
        <p:spPr>
          <a:xfrm>
            <a:off x="3860650" y="2991250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3" name="Google Shape;7183;p41"/>
          <p:cNvSpPr/>
          <p:nvPr/>
        </p:nvSpPr>
        <p:spPr>
          <a:xfrm>
            <a:off x="3858725" y="3002150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0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4" name="Google Shape;7184;p41"/>
          <p:cNvSpPr/>
          <p:nvPr/>
        </p:nvSpPr>
        <p:spPr>
          <a:xfrm>
            <a:off x="3852825" y="3002800"/>
            <a:ext cx="12975" cy="22450"/>
          </a:xfrm>
          <a:custGeom>
            <a:avLst/>
            <a:gdLst/>
            <a:ahLst/>
            <a:cxnLst/>
            <a:rect l="l" t="t" r="r" b="b"/>
            <a:pathLst>
              <a:path w="519" h="898" extrusionOk="0">
                <a:moveTo>
                  <a:pt x="159" y="0"/>
                </a:moveTo>
                <a:cubicBezTo>
                  <a:pt x="159" y="48"/>
                  <a:pt x="0" y="233"/>
                  <a:pt x="153" y="233"/>
                </a:cubicBezTo>
                <a:cubicBezTo>
                  <a:pt x="162" y="233"/>
                  <a:pt x="173" y="232"/>
                  <a:pt x="185" y="231"/>
                </a:cubicBezTo>
                <a:lnTo>
                  <a:pt x="185" y="231"/>
                </a:lnTo>
                <a:cubicBezTo>
                  <a:pt x="236" y="436"/>
                  <a:pt x="82" y="359"/>
                  <a:pt x="57" y="410"/>
                </a:cubicBezTo>
                <a:cubicBezTo>
                  <a:pt x="108" y="462"/>
                  <a:pt x="57" y="564"/>
                  <a:pt x="108" y="615"/>
                </a:cubicBezTo>
                <a:cubicBezTo>
                  <a:pt x="108" y="590"/>
                  <a:pt x="134" y="513"/>
                  <a:pt x="185" y="513"/>
                </a:cubicBezTo>
                <a:cubicBezTo>
                  <a:pt x="207" y="602"/>
                  <a:pt x="191" y="672"/>
                  <a:pt x="136" y="672"/>
                </a:cubicBezTo>
                <a:cubicBezTo>
                  <a:pt x="127" y="672"/>
                  <a:pt x="118" y="670"/>
                  <a:pt x="108" y="667"/>
                </a:cubicBezTo>
                <a:lnTo>
                  <a:pt x="108" y="667"/>
                </a:lnTo>
                <a:cubicBezTo>
                  <a:pt x="211" y="744"/>
                  <a:pt x="82" y="846"/>
                  <a:pt x="185" y="898"/>
                </a:cubicBezTo>
                <a:cubicBezTo>
                  <a:pt x="390" y="769"/>
                  <a:pt x="518" y="564"/>
                  <a:pt x="518" y="333"/>
                </a:cubicBezTo>
                <a:lnTo>
                  <a:pt x="518" y="333"/>
                </a:lnTo>
                <a:cubicBezTo>
                  <a:pt x="456" y="396"/>
                  <a:pt x="376" y="475"/>
                  <a:pt x="280" y="475"/>
                </a:cubicBezTo>
                <a:cubicBezTo>
                  <a:pt x="258" y="475"/>
                  <a:pt x="235" y="471"/>
                  <a:pt x="211" y="462"/>
                </a:cubicBezTo>
                <a:lnTo>
                  <a:pt x="211" y="282"/>
                </a:lnTo>
                <a:cubicBezTo>
                  <a:pt x="260" y="324"/>
                  <a:pt x="297" y="338"/>
                  <a:pt x="327" y="338"/>
                </a:cubicBezTo>
                <a:cubicBezTo>
                  <a:pt x="389" y="338"/>
                  <a:pt x="423" y="274"/>
                  <a:pt x="493" y="256"/>
                </a:cubicBezTo>
                <a:lnTo>
                  <a:pt x="236" y="231"/>
                </a:lnTo>
                <a:cubicBezTo>
                  <a:pt x="82" y="128"/>
                  <a:pt x="159" y="77"/>
                  <a:pt x="236" y="26"/>
                </a:cubicBezTo>
                <a:cubicBezTo>
                  <a:pt x="211" y="26"/>
                  <a:pt x="185" y="26"/>
                  <a:pt x="1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5" name="Google Shape;7185;p41"/>
          <p:cNvSpPr/>
          <p:nvPr/>
        </p:nvSpPr>
        <p:spPr>
          <a:xfrm>
            <a:off x="3959375" y="3002800"/>
            <a:ext cx="1300" cy="650"/>
          </a:xfrm>
          <a:custGeom>
            <a:avLst/>
            <a:gdLst/>
            <a:ahLst/>
            <a:cxnLst/>
            <a:rect l="l" t="t" r="r" b="b"/>
            <a:pathLst>
              <a:path w="52" h="26" extrusionOk="0">
                <a:moveTo>
                  <a:pt x="51" y="0"/>
                </a:moveTo>
                <a:cubicBezTo>
                  <a:pt x="26" y="0"/>
                  <a:pt x="0" y="26"/>
                  <a:pt x="0" y="26"/>
                </a:cubicBezTo>
                <a:cubicBezTo>
                  <a:pt x="0" y="26"/>
                  <a:pt x="26" y="26"/>
                  <a:pt x="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6" name="Google Shape;7186;p41"/>
          <p:cNvSpPr/>
          <p:nvPr/>
        </p:nvSpPr>
        <p:spPr>
          <a:xfrm>
            <a:off x="3856150" y="2991900"/>
            <a:ext cx="5150" cy="5150"/>
          </a:xfrm>
          <a:custGeom>
            <a:avLst/>
            <a:gdLst/>
            <a:ahLst/>
            <a:cxnLst/>
            <a:rect l="l" t="t" r="r" b="b"/>
            <a:pathLst>
              <a:path w="206" h="206" extrusionOk="0">
                <a:moveTo>
                  <a:pt x="103" y="0"/>
                </a:moveTo>
                <a:cubicBezTo>
                  <a:pt x="103" y="77"/>
                  <a:pt x="1" y="77"/>
                  <a:pt x="78" y="205"/>
                </a:cubicBezTo>
                <a:cubicBezTo>
                  <a:pt x="26" y="51"/>
                  <a:pt x="206" y="128"/>
                  <a:pt x="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7" name="Google Shape;7187;p41"/>
          <p:cNvSpPr/>
          <p:nvPr/>
        </p:nvSpPr>
        <p:spPr>
          <a:xfrm>
            <a:off x="3954875" y="2994450"/>
            <a:ext cx="4525" cy="10275"/>
          </a:xfrm>
          <a:custGeom>
            <a:avLst/>
            <a:gdLst/>
            <a:ahLst/>
            <a:cxnLst/>
            <a:rect l="l" t="t" r="r" b="b"/>
            <a:pathLst>
              <a:path w="181" h="411" extrusionOk="0">
                <a:moveTo>
                  <a:pt x="103" y="1"/>
                </a:moveTo>
                <a:lnTo>
                  <a:pt x="103" y="1"/>
                </a:lnTo>
                <a:cubicBezTo>
                  <a:pt x="1" y="78"/>
                  <a:pt x="103" y="206"/>
                  <a:pt x="1" y="206"/>
                </a:cubicBezTo>
                <a:lnTo>
                  <a:pt x="103" y="411"/>
                </a:lnTo>
                <a:cubicBezTo>
                  <a:pt x="26" y="206"/>
                  <a:pt x="180" y="155"/>
                  <a:pt x="1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8" name="Google Shape;7188;p41"/>
          <p:cNvSpPr/>
          <p:nvPr/>
        </p:nvSpPr>
        <p:spPr>
          <a:xfrm>
            <a:off x="3974750" y="2995100"/>
            <a:ext cx="2600" cy="1950"/>
          </a:xfrm>
          <a:custGeom>
            <a:avLst/>
            <a:gdLst/>
            <a:ahLst/>
            <a:cxnLst/>
            <a:rect l="l" t="t" r="r" b="b"/>
            <a:pathLst>
              <a:path w="104" h="78" extrusionOk="0">
                <a:moveTo>
                  <a:pt x="1" y="0"/>
                </a:moveTo>
                <a:lnTo>
                  <a:pt x="1" y="52"/>
                </a:lnTo>
                <a:lnTo>
                  <a:pt x="103" y="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9" name="Google Shape;7189;p41"/>
          <p:cNvSpPr/>
          <p:nvPr/>
        </p:nvSpPr>
        <p:spPr>
          <a:xfrm>
            <a:off x="3974100" y="2996375"/>
            <a:ext cx="25" cy="1300"/>
          </a:xfrm>
          <a:custGeom>
            <a:avLst/>
            <a:gdLst/>
            <a:ahLst/>
            <a:cxnLst/>
            <a:rect l="l" t="t" r="r" b="b"/>
            <a:pathLst>
              <a:path w="1" h="52" extrusionOk="0">
                <a:moveTo>
                  <a:pt x="1" y="52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0" name="Google Shape;7190;p41"/>
          <p:cNvSpPr/>
          <p:nvPr/>
        </p:nvSpPr>
        <p:spPr>
          <a:xfrm>
            <a:off x="3987575" y="299125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0"/>
                </a:moveTo>
                <a:lnTo>
                  <a:pt x="0" y="77"/>
                </a:lnTo>
                <a:lnTo>
                  <a:pt x="0" y="103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1" name="Google Shape;7191;p41"/>
          <p:cNvSpPr/>
          <p:nvPr/>
        </p:nvSpPr>
        <p:spPr>
          <a:xfrm>
            <a:off x="4034375" y="2993175"/>
            <a:ext cx="650" cy="675"/>
          </a:xfrm>
          <a:custGeom>
            <a:avLst/>
            <a:gdLst/>
            <a:ahLst/>
            <a:cxnLst/>
            <a:rect l="l" t="t" r="r" b="b"/>
            <a:pathLst>
              <a:path w="26" h="27" extrusionOk="0">
                <a:moveTo>
                  <a:pt x="26" y="0"/>
                </a:moveTo>
                <a:lnTo>
                  <a:pt x="0" y="26"/>
                </a:lnTo>
                <a:cubicBezTo>
                  <a:pt x="0" y="26"/>
                  <a:pt x="26" y="0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2" name="Google Shape;7192;p41"/>
          <p:cNvSpPr/>
          <p:nvPr/>
        </p:nvSpPr>
        <p:spPr>
          <a:xfrm>
            <a:off x="4045275" y="2990600"/>
            <a:ext cx="2325" cy="1375"/>
          </a:xfrm>
          <a:custGeom>
            <a:avLst/>
            <a:gdLst/>
            <a:ahLst/>
            <a:cxnLst/>
            <a:rect l="l" t="t" r="r" b="b"/>
            <a:pathLst>
              <a:path w="93" h="55" extrusionOk="0">
                <a:moveTo>
                  <a:pt x="0" y="1"/>
                </a:moveTo>
                <a:lnTo>
                  <a:pt x="0" y="1"/>
                </a:lnTo>
                <a:cubicBezTo>
                  <a:pt x="10" y="42"/>
                  <a:pt x="29" y="54"/>
                  <a:pt x="46" y="54"/>
                </a:cubicBezTo>
                <a:cubicBezTo>
                  <a:pt x="71" y="54"/>
                  <a:pt x="93" y="26"/>
                  <a:pt x="77" y="26"/>
                </a:cubicBezTo>
                <a:cubicBezTo>
                  <a:pt x="51" y="26"/>
                  <a:pt x="26" y="26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3" name="Google Shape;7193;p41"/>
          <p:cNvSpPr/>
          <p:nvPr/>
        </p:nvSpPr>
        <p:spPr>
          <a:xfrm>
            <a:off x="3827950" y="2993175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0" y="26"/>
                </a:moveTo>
                <a:lnTo>
                  <a:pt x="0" y="0"/>
                </a:lnTo>
                <a:cubicBezTo>
                  <a:pt x="0" y="26"/>
                  <a:pt x="0" y="26"/>
                  <a:pt x="0" y="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4" name="Google Shape;7194;p41"/>
          <p:cNvSpPr/>
          <p:nvPr/>
        </p:nvSpPr>
        <p:spPr>
          <a:xfrm>
            <a:off x="3827300" y="2991725"/>
            <a:ext cx="1075" cy="2125"/>
          </a:xfrm>
          <a:custGeom>
            <a:avLst/>
            <a:gdLst/>
            <a:ahLst/>
            <a:cxnLst/>
            <a:rect l="l" t="t" r="r" b="b"/>
            <a:pathLst>
              <a:path w="43" h="85" extrusionOk="0">
                <a:moveTo>
                  <a:pt x="22" y="0"/>
                </a:moveTo>
                <a:cubicBezTo>
                  <a:pt x="17" y="0"/>
                  <a:pt x="10" y="2"/>
                  <a:pt x="1" y="7"/>
                </a:cubicBezTo>
                <a:lnTo>
                  <a:pt x="1" y="84"/>
                </a:lnTo>
                <a:cubicBezTo>
                  <a:pt x="22" y="42"/>
                  <a:pt x="43" y="0"/>
                  <a:pt x="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5" name="Google Shape;7195;p41"/>
          <p:cNvSpPr/>
          <p:nvPr/>
        </p:nvSpPr>
        <p:spPr>
          <a:xfrm>
            <a:off x="3990775" y="2993825"/>
            <a:ext cx="1300" cy="25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cubicBezTo>
                  <a:pt x="26" y="0"/>
                  <a:pt x="1" y="0"/>
                  <a:pt x="1" y="0"/>
                </a:cubicBezTo>
                <a:cubicBezTo>
                  <a:pt x="1" y="0"/>
                  <a:pt x="26" y="0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6" name="Google Shape;7196;p41"/>
          <p:cNvSpPr/>
          <p:nvPr/>
        </p:nvSpPr>
        <p:spPr>
          <a:xfrm>
            <a:off x="3978600" y="3004075"/>
            <a:ext cx="675" cy="650"/>
          </a:xfrm>
          <a:custGeom>
            <a:avLst/>
            <a:gdLst/>
            <a:ahLst/>
            <a:cxnLst/>
            <a:rect l="l" t="t" r="r" b="b"/>
            <a:pathLst>
              <a:path w="27" h="26" extrusionOk="0">
                <a:moveTo>
                  <a:pt x="26" y="0"/>
                </a:moveTo>
                <a:lnTo>
                  <a:pt x="26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7" name="Google Shape;7197;p41"/>
          <p:cNvSpPr/>
          <p:nvPr/>
        </p:nvSpPr>
        <p:spPr>
          <a:xfrm>
            <a:off x="3923475" y="2993175"/>
            <a:ext cx="650" cy="1300"/>
          </a:xfrm>
          <a:custGeom>
            <a:avLst/>
            <a:gdLst/>
            <a:ahLst/>
            <a:cxnLst/>
            <a:rect l="l" t="t" r="r" b="b"/>
            <a:pathLst>
              <a:path w="26" h="52" extrusionOk="0">
                <a:moveTo>
                  <a:pt x="26" y="0"/>
                </a:moveTo>
                <a:lnTo>
                  <a:pt x="0" y="52"/>
                </a:lnTo>
                <a:cubicBezTo>
                  <a:pt x="26" y="52"/>
                  <a:pt x="26" y="26"/>
                  <a:pt x="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8" name="Google Shape;7198;p41"/>
          <p:cNvSpPr/>
          <p:nvPr/>
        </p:nvSpPr>
        <p:spPr>
          <a:xfrm>
            <a:off x="3899100" y="2997650"/>
            <a:ext cx="4525" cy="5175"/>
          </a:xfrm>
          <a:custGeom>
            <a:avLst/>
            <a:gdLst/>
            <a:ahLst/>
            <a:cxnLst/>
            <a:rect l="l" t="t" r="r" b="b"/>
            <a:pathLst>
              <a:path w="181" h="207" extrusionOk="0">
                <a:moveTo>
                  <a:pt x="78" y="1"/>
                </a:moveTo>
                <a:cubicBezTo>
                  <a:pt x="78" y="52"/>
                  <a:pt x="1" y="129"/>
                  <a:pt x="52" y="206"/>
                </a:cubicBezTo>
                <a:lnTo>
                  <a:pt x="180" y="103"/>
                </a:lnTo>
                <a:cubicBezTo>
                  <a:pt x="129" y="103"/>
                  <a:pt x="103" y="52"/>
                  <a:pt x="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9" name="Google Shape;7199;p41"/>
          <p:cNvSpPr/>
          <p:nvPr/>
        </p:nvSpPr>
        <p:spPr>
          <a:xfrm>
            <a:off x="3903600" y="2998950"/>
            <a:ext cx="1300" cy="1300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0"/>
                </a:moveTo>
                <a:lnTo>
                  <a:pt x="0" y="51"/>
                </a:lnTo>
                <a:cubicBezTo>
                  <a:pt x="26" y="26"/>
                  <a:pt x="52" y="26"/>
                  <a:pt x="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0" name="Google Shape;7200;p41"/>
          <p:cNvSpPr/>
          <p:nvPr/>
        </p:nvSpPr>
        <p:spPr>
          <a:xfrm>
            <a:off x="3900400" y="2997025"/>
            <a:ext cx="650" cy="650"/>
          </a:xfrm>
          <a:custGeom>
            <a:avLst/>
            <a:gdLst/>
            <a:ahLst/>
            <a:cxnLst/>
            <a:rect l="l" t="t" r="r" b="b"/>
            <a:pathLst>
              <a:path w="26" h="26" extrusionOk="0">
                <a:moveTo>
                  <a:pt x="0" y="0"/>
                </a:move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1" name="Google Shape;7201;p41"/>
          <p:cNvSpPr/>
          <p:nvPr/>
        </p:nvSpPr>
        <p:spPr>
          <a:xfrm>
            <a:off x="3760000" y="2989975"/>
            <a:ext cx="1950" cy="1300"/>
          </a:xfrm>
          <a:custGeom>
            <a:avLst/>
            <a:gdLst/>
            <a:ahLst/>
            <a:cxnLst/>
            <a:rect l="l" t="t" r="r" b="b"/>
            <a:pathLst>
              <a:path w="78" h="52" extrusionOk="0">
                <a:moveTo>
                  <a:pt x="0" y="0"/>
                </a:moveTo>
                <a:lnTo>
                  <a:pt x="0" y="0"/>
                </a:lnTo>
                <a:cubicBezTo>
                  <a:pt x="26" y="26"/>
                  <a:pt x="52" y="51"/>
                  <a:pt x="77" y="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2" name="Google Shape;7202;p41"/>
          <p:cNvSpPr/>
          <p:nvPr/>
        </p:nvSpPr>
        <p:spPr>
          <a:xfrm>
            <a:off x="3924750" y="3001500"/>
            <a:ext cx="1300" cy="2600"/>
          </a:xfrm>
          <a:custGeom>
            <a:avLst/>
            <a:gdLst/>
            <a:ahLst/>
            <a:cxnLst/>
            <a:rect l="l" t="t" r="r" b="b"/>
            <a:pathLst>
              <a:path w="52" h="104" extrusionOk="0">
                <a:moveTo>
                  <a:pt x="52" y="1"/>
                </a:moveTo>
                <a:lnTo>
                  <a:pt x="52" y="1"/>
                </a:lnTo>
                <a:cubicBezTo>
                  <a:pt x="26" y="26"/>
                  <a:pt x="0" y="78"/>
                  <a:pt x="0" y="103"/>
                </a:cubicBezTo>
                <a:cubicBezTo>
                  <a:pt x="52" y="52"/>
                  <a:pt x="52" y="26"/>
                  <a:pt x="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3" name="Google Shape;7203;p41"/>
          <p:cNvSpPr/>
          <p:nvPr/>
        </p:nvSpPr>
        <p:spPr>
          <a:xfrm>
            <a:off x="4125400" y="3002450"/>
            <a:ext cx="2600" cy="2275"/>
          </a:xfrm>
          <a:custGeom>
            <a:avLst/>
            <a:gdLst/>
            <a:ahLst/>
            <a:cxnLst/>
            <a:rect l="l" t="t" r="r" b="b"/>
            <a:pathLst>
              <a:path w="104" h="91" extrusionOk="0">
                <a:moveTo>
                  <a:pt x="81" y="0"/>
                </a:moveTo>
                <a:cubicBezTo>
                  <a:pt x="61" y="0"/>
                  <a:pt x="38" y="72"/>
                  <a:pt x="1" y="91"/>
                </a:cubicBezTo>
                <a:cubicBezTo>
                  <a:pt x="52" y="91"/>
                  <a:pt x="77" y="65"/>
                  <a:pt x="103" y="40"/>
                </a:cubicBezTo>
                <a:cubicBezTo>
                  <a:pt x="96" y="11"/>
                  <a:pt x="89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4" name="Google Shape;7204;p41"/>
          <p:cNvSpPr txBox="1">
            <a:spLocks noGrp="1"/>
          </p:cNvSpPr>
          <p:nvPr>
            <p:ph type="title"/>
          </p:nvPr>
        </p:nvSpPr>
        <p:spPr>
          <a:xfrm>
            <a:off x="902002" y="1455275"/>
            <a:ext cx="7339996" cy="23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大故宮計畫</a:t>
            </a:r>
            <a:endParaRPr sz="8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地圖, 空中攝影, 俯視圖, 都市設計 的圖片&#10;&#10;自動產生的描述">
            <a:extLst>
              <a:ext uri="{FF2B5EF4-FFF2-40B4-BE49-F238E27FC236}">
                <a16:creationId xmlns:a16="http://schemas.microsoft.com/office/drawing/2014/main" id="{363165F4-4E99-5853-8779-B94584156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4" y="0"/>
            <a:ext cx="4015306" cy="5143500"/>
          </a:xfrm>
          <a:prstGeom prst="rect">
            <a:avLst/>
          </a:prstGeom>
        </p:spPr>
      </p:pic>
      <p:pic>
        <p:nvPicPr>
          <p:cNvPr id="8" name="圖片 7" descr="一張含有 文字, 正在列印 的圖片&#10;&#10;自動產生的描述">
            <a:extLst>
              <a:ext uri="{FF2B5EF4-FFF2-40B4-BE49-F238E27FC236}">
                <a16:creationId xmlns:a16="http://schemas.microsoft.com/office/drawing/2014/main" id="{5B0F5F89-A085-C7D3-F496-4F8B8F3D3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34" y="0"/>
            <a:ext cx="3627672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" name="Google Shape;7209;p42"/>
          <p:cNvSpPr txBox="1">
            <a:spLocks noGrp="1"/>
          </p:cNvSpPr>
          <p:nvPr>
            <p:ph type="title"/>
          </p:nvPr>
        </p:nvSpPr>
        <p:spPr>
          <a:xfrm>
            <a:off x="699334" y="458867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研讀資料</a:t>
            </a:r>
            <a:endParaRPr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211" name="Google Shape;7211;p42"/>
          <p:cNvGrpSpPr/>
          <p:nvPr/>
        </p:nvGrpSpPr>
        <p:grpSpPr>
          <a:xfrm>
            <a:off x="2625870" y="1191420"/>
            <a:ext cx="3886634" cy="174750"/>
            <a:chOff x="3962000" y="4060525"/>
            <a:chExt cx="2324125" cy="174750"/>
          </a:xfrm>
        </p:grpSpPr>
        <p:sp>
          <p:nvSpPr>
            <p:cNvPr id="7212" name="Google Shape;7212;p42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2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2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2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2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2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2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2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2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2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2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2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2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2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2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2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2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2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2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2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2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2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2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2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2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2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2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2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2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2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2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2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 descr="一張含有 文字, 室內, 圖書, 牆 的圖片&#10;&#10;自動產生的描述">
            <a:extLst>
              <a:ext uri="{FF2B5EF4-FFF2-40B4-BE49-F238E27FC236}">
                <a16:creationId xmlns:a16="http://schemas.microsoft.com/office/drawing/2014/main" id="{A6BEB173-EFA8-2343-C127-5BF5D05D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761" y="1285862"/>
            <a:ext cx="5176440" cy="3884342"/>
          </a:xfrm>
          <a:prstGeom prst="rect">
            <a:avLst/>
          </a:prstGeom>
        </p:spPr>
      </p:pic>
      <p:pic>
        <p:nvPicPr>
          <p:cNvPr id="5" name="圖片 4" descr="一張含有 文字, 圖書, 紙製品, 室內 的圖片&#10;&#10;自動產生的描述">
            <a:extLst>
              <a:ext uri="{FF2B5EF4-FFF2-40B4-BE49-F238E27FC236}">
                <a16:creationId xmlns:a16="http://schemas.microsoft.com/office/drawing/2014/main" id="{D3E1D9B4-8BBA-2343-AD53-20A08CCC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560" y="1285862"/>
            <a:ext cx="5351596" cy="37788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服裝, 人員, 室內, 人的臉孔 的圖片&#10;&#10;自動產生的描述">
            <a:extLst>
              <a:ext uri="{FF2B5EF4-FFF2-40B4-BE49-F238E27FC236}">
                <a16:creationId xmlns:a16="http://schemas.microsoft.com/office/drawing/2014/main" id="{63F8DE01-A94C-5FF3-6DA7-FC2FC38F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10" y="1645281"/>
            <a:ext cx="2182760" cy="2956443"/>
          </a:xfrm>
          <a:prstGeom prst="rect">
            <a:avLst/>
          </a:prstGeom>
        </p:spPr>
      </p:pic>
      <p:pic>
        <p:nvPicPr>
          <p:cNvPr id="17" name="圖片 16" descr="一張含有 服裝, 人的臉孔, 人員, 簡報 的圖片&#10;&#10;自動產生的描述">
            <a:extLst>
              <a:ext uri="{FF2B5EF4-FFF2-40B4-BE49-F238E27FC236}">
                <a16:creationId xmlns:a16="http://schemas.microsoft.com/office/drawing/2014/main" id="{D0703666-5B62-2E4E-D5F0-5937873FE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0" y="1586215"/>
            <a:ext cx="3141896" cy="1971070"/>
          </a:xfrm>
          <a:prstGeom prst="rect">
            <a:avLst/>
          </a:prstGeom>
        </p:spPr>
      </p:pic>
      <p:pic>
        <p:nvPicPr>
          <p:cNvPr id="19" name="圖片 18" descr="一張含有 人的臉孔, 服裝, 人員, 文字 的圖片&#10;&#10;自動產生的描述">
            <a:extLst>
              <a:ext uri="{FF2B5EF4-FFF2-40B4-BE49-F238E27FC236}">
                <a16:creationId xmlns:a16="http://schemas.microsoft.com/office/drawing/2014/main" id="{EC93B903-40FD-7F35-D546-9EC295C88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426" y="2342308"/>
            <a:ext cx="2928834" cy="2668493"/>
          </a:xfrm>
          <a:prstGeom prst="rect">
            <a:avLst/>
          </a:prstGeom>
        </p:spPr>
      </p:pic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678248" y="37109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參加說明會、公聽會</a:t>
            </a: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796" name="Google Shape;8796;p68"/>
          <p:cNvSpPr/>
          <p:nvPr/>
        </p:nvSpPr>
        <p:spPr>
          <a:xfrm>
            <a:off x="293713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7" name="Google Shape;8797;p68"/>
          <p:cNvSpPr/>
          <p:nvPr/>
        </p:nvSpPr>
        <p:spPr>
          <a:xfrm>
            <a:off x="5845787" y="2003953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5" name="Google Shape;8805;p68"/>
          <p:cNvSpPr/>
          <p:nvPr/>
        </p:nvSpPr>
        <p:spPr>
          <a:xfrm>
            <a:off x="838914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34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716550" y="417036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參與環評會議</a:t>
            </a: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60327F9-AD0E-7959-C782-575B7979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256" y="1325183"/>
            <a:ext cx="5981488" cy="36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57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68"/>
          <p:cNvSpPr txBox="1">
            <a:spLocks noGrp="1"/>
          </p:cNvSpPr>
          <p:nvPr>
            <p:ph type="title"/>
          </p:nvPr>
        </p:nvSpPr>
        <p:spPr>
          <a:xfrm>
            <a:off x="716550" y="358674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參與環評會議</a:t>
            </a:r>
            <a:endParaRPr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室內, 人員, 服裝, 傢俱 的圖片&#10;&#10;自動產生的描述">
            <a:extLst>
              <a:ext uri="{FF2B5EF4-FFF2-40B4-BE49-F238E27FC236}">
                <a16:creationId xmlns:a16="http://schemas.microsoft.com/office/drawing/2014/main" id="{6BC7DCBD-B21B-5993-463C-9A821151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138" y="3145469"/>
            <a:ext cx="3171214" cy="1782415"/>
          </a:xfrm>
          <a:prstGeom prst="rect">
            <a:avLst/>
          </a:prstGeom>
        </p:spPr>
      </p:pic>
      <p:pic>
        <p:nvPicPr>
          <p:cNvPr id="7" name="圖片 6" descr="一張含有 人員, 人的臉孔, 服裝, 筆記型電腦 的圖片&#10;&#10;自動產生的描述">
            <a:extLst>
              <a:ext uri="{FF2B5EF4-FFF2-40B4-BE49-F238E27FC236}">
                <a16:creationId xmlns:a16="http://schemas.microsoft.com/office/drawing/2014/main" id="{D6295F0B-3B11-B3E7-290B-7F933A89F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74" y="1596619"/>
            <a:ext cx="3051061" cy="1709865"/>
          </a:xfrm>
          <a:prstGeom prst="rect">
            <a:avLst/>
          </a:prstGeom>
        </p:spPr>
      </p:pic>
      <p:pic>
        <p:nvPicPr>
          <p:cNvPr id="9" name="圖片 8" descr="一張含有 服裝, 人員, 人的臉孔, 男人 的圖片&#10;&#10;自動產生的描述">
            <a:extLst>
              <a:ext uri="{FF2B5EF4-FFF2-40B4-BE49-F238E27FC236}">
                <a16:creationId xmlns:a16="http://schemas.microsoft.com/office/drawing/2014/main" id="{6966A496-F58C-4F26-D964-95A91FFCC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787" y="1376137"/>
            <a:ext cx="3051061" cy="1716222"/>
          </a:xfrm>
          <a:prstGeom prst="rect">
            <a:avLst/>
          </a:prstGeom>
        </p:spPr>
      </p:pic>
      <p:sp>
        <p:nvSpPr>
          <p:cNvPr id="8796" name="Google Shape;8796;p68"/>
          <p:cNvSpPr/>
          <p:nvPr/>
        </p:nvSpPr>
        <p:spPr>
          <a:xfrm>
            <a:off x="2937138" y="1228275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7" name="Google Shape;8797;p68"/>
          <p:cNvSpPr/>
          <p:nvPr/>
        </p:nvSpPr>
        <p:spPr>
          <a:xfrm>
            <a:off x="5764321" y="2792622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5" name="Google Shape;8805;p68"/>
          <p:cNvSpPr/>
          <p:nvPr/>
        </p:nvSpPr>
        <p:spPr>
          <a:xfrm>
            <a:off x="8522213" y="1059310"/>
            <a:ext cx="688061" cy="895198"/>
          </a:xfrm>
          <a:custGeom>
            <a:avLst/>
            <a:gdLst/>
            <a:ahLst/>
            <a:cxnLst/>
            <a:rect l="l" t="t" r="r" b="b"/>
            <a:pathLst>
              <a:path w="10633" h="13834" extrusionOk="0">
                <a:moveTo>
                  <a:pt x="3698" y="0"/>
                </a:moveTo>
                <a:cubicBezTo>
                  <a:pt x="3698" y="0"/>
                  <a:pt x="3650" y="579"/>
                  <a:pt x="3343" y="768"/>
                </a:cubicBezTo>
                <a:cubicBezTo>
                  <a:pt x="3253" y="820"/>
                  <a:pt x="3153" y="839"/>
                  <a:pt x="3058" y="839"/>
                </a:cubicBezTo>
                <a:cubicBezTo>
                  <a:pt x="2829" y="839"/>
                  <a:pt x="2623" y="733"/>
                  <a:pt x="2623" y="733"/>
                </a:cubicBezTo>
                <a:cubicBezTo>
                  <a:pt x="2623" y="733"/>
                  <a:pt x="2564" y="1312"/>
                  <a:pt x="2233" y="1501"/>
                </a:cubicBezTo>
                <a:cubicBezTo>
                  <a:pt x="2142" y="1555"/>
                  <a:pt x="2021" y="1574"/>
                  <a:pt x="1894" y="1574"/>
                </a:cubicBezTo>
                <a:cubicBezTo>
                  <a:pt x="1578" y="1574"/>
                  <a:pt x="1229" y="1453"/>
                  <a:pt x="1229" y="1453"/>
                </a:cubicBezTo>
                <a:cubicBezTo>
                  <a:pt x="1229" y="1453"/>
                  <a:pt x="1099" y="2056"/>
                  <a:pt x="886" y="2198"/>
                </a:cubicBezTo>
                <a:cubicBezTo>
                  <a:pt x="819" y="2238"/>
                  <a:pt x="707" y="2252"/>
                  <a:pt x="584" y="2252"/>
                </a:cubicBezTo>
                <a:cubicBezTo>
                  <a:pt x="317" y="2252"/>
                  <a:pt x="0" y="2186"/>
                  <a:pt x="0" y="2186"/>
                </a:cubicBezTo>
                <a:lnTo>
                  <a:pt x="0" y="2186"/>
                </a:lnTo>
                <a:lnTo>
                  <a:pt x="6864" y="13834"/>
                </a:lnTo>
                <a:cubicBezTo>
                  <a:pt x="6993" y="13192"/>
                  <a:pt x="7473" y="13079"/>
                  <a:pt x="7797" y="13079"/>
                </a:cubicBezTo>
                <a:cubicBezTo>
                  <a:pt x="7974" y="13079"/>
                  <a:pt x="8104" y="13113"/>
                  <a:pt x="8104" y="13113"/>
                </a:cubicBezTo>
                <a:cubicBezTo>
                  <a:pt x="8210" y="12865"/>
                  <a:pt x="8364" y="12640"/>
                  <a:pt x="8541" y="12451"/>
                </a:cubicBezTo>
                <a:cubicBezTo>
                  <a:pt x="8617" y="12383"/>
                  <a:pt x="8736" y="12360"/>
                  <a:pt x="8862" y="12360"/>
                </a:cubicBezTo>
                <a:cubicBezTo>
                  <a:pt x="9128" y="12360"/>
                  <a:pt x="9427" y="12463"/>
                  <a:pt x="9427" y="12463"/>
                </a:cubicBezTo>
                <a:cubicBezTo>
                  <a:pt x="9427" y="12463"/>
                  <a:pt x="9510" y="11837"/>
                  <a:pt x="9770" y="11684"/>
                </a:cubicBezTo>
                <a:cubicBezTo>
                  <a:pt x="9838" y="11642"/>
                  <a:pt x="9926" y="11627"/>
                  <a:pt x="10019" y="11627"/>
                </a:cubicBezTo>
                <a:cubicBezTo>
                  <a:pt x="10300" y="11627"/>
                  <a:pt x="10632" y="11766"/>
                  <a:pt x="10632" y="11766"/>
                </a:cubicBezTo>
                <a:lnTo>
                  <a:pt x="36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501574"/>
      </p:ext>
    </p:extLst>
  </p:cSld>
  <p:clrMapOvr>
    <a:masterClrMapping/>
  </p:clrMapOvr>
</p:sld>
</file>

<file path=ppt/theme/theme1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345</Words>
  <Application>Microsoft Office PowerPoint</Application>
  <PresentationFormat>如螢幕大小 (16:9)</PresentationFormat>
  <Paragraphs>66</Paragraphs>
  <Slides>35</Slides>
  <Notes>25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2" baseType="lpstr">
      <vt:lpstr>Heiti TC Medium</vt:lpstr>
      <vt:lpstr>標楷體</vt:lpstr>
      <vt:lpstr>Caveat Brush</vt:lpstr>
      <vt:lpstr>Arial</vt:lpstr>
      <vt:lpstr>Yuanti SC</vt:lpstr>
      <vt:lpstr>Raleway</vt:lpstr>
      <vt:lpstr>Handa Notebook Thesis by Slidesgo</vt:lpstr>
      <vt:lpstr>PowerPoint 簡報</vt:lpstr>
      <vt:lpstr>簡歷</vt:lpstr>
      <vt:lpstr>經驗分享</vt:lpstr>
      <vt:lpstr>大故宮計畫</vt:lpstr>
      <vt:lpstr>PowerPoint 簡報</vt:lpstr>
      <vt:lpstr>研讀資料</vt:lpstr>
      <vt:lpstr>參加說明會、公聽會</vt:lpstr>
      <vt:lpstr>參與環評會議</vt:lpstr>
      <vt:lpstr>參與環評會議</vt:lpstr>
      <vt:lpstr>1</vt:lpstr>
      <vt:lpstr>2</vt:lpstr>
      <vt:lpstr>編輯印製說帖</vt:lpstr>
      <vt:lpstr>提出替代方案</vt:lpstr>
      <vt:lpstr>PowerPoint 簡報</vt:lpstr>
      <vt:lpstr>故宮撤回「大故宮計畫」</vt:lpstr>
      <vt:lpstr>PowerPoint 簡報</vt:lpstr>
      <vt:lpstr>1</vt:lpstr>
      <vt:lpstr>至善路護樹行動</vt:lpstr>
      <vt:lpstr>PowerPoint 簡報</vt:lpstr>
      <vt:lpstr>PowerPoint 簡報</vt:lpstr>
      <vt:lpstr>PowerPoint 簡報</vt:lpstr>
      <vt:lpstr>PowerPoint 簡報</vt:lpstr>
      <vt:lpstr>PowerPoint 簡報</vt:lpstr>
      <vt:lpstr>「台北市樹木申請移植和移除作業要點」重新修訂。 (111年2月25開始實施)</vt:lpstr>
      <vt:lpstr>1</vt:lpstr>
      <vt:lpstr>PowerPoint 簡報</vt:lpstr>
      <vt:lpstr>PowerPoint 簡報</vt:lpstr>
      <vt:lpstr>故宮歷史建築修復及 再利用計畫案 (進行中)</vt:lpstr>
      <vt:lpstr>PowerPoint 簡報</vt:lpstr>
      <vt:lpstr>PowerPoint 簡報</vt:lpstr>
      <vt:lpstr>與公部門互動的經驗</vt:lpstr>
      <vt:lpstr>如何凝聚公眾的力量</vt:lpstr>
      <vt:lpstr>PowerPoint 簡報</vt:lpstr>
      <vt:lpstr>經費</vt:lpstr>
      <vt:lpstr>從關心周邊小事開始 你我都可以發揮監督力量 自助-人助-天助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Handa Notebook  Thesis</dc:title>
  <cp:lastModifiedBy>嘉璐 孫</cp:lastModifiedBy>
  <cp:revision>12</cp:revision>
  <dcterms:modified xsi:type="dcterms:W3CDTF">2024-03-11T10:28:12Z</dcterms:modified>
</cp:coreProperties>
</file>