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48"/>
  </p:notesMasterIdLst>
  <p:sldIdLst>
    <p:sldId id="256" r:id="rId2"/>
    <p:sldId id="299" r:id="rId3"/>
    <p:sldId id="301" r:id="rId4"/>
    <p:sldId id="305" r:id="rId5"/>
    <p:sldId id="327" r:id="rId6"/>
    <p:sldId id="306" r:id="rId7"/>
    <p:sldId id="325" r:id="rId8"/>
    <p:sldId id="326" r:id="rId9"/>
    <p:sldId id="303" r:id="rId10"/>
    <p:sldId id="302" r:id="rId11"/>
    <p:sldId id="300" r:id="rId12"/>
    <p:sldId id="318" r:id="rId13"/>
    <p:sldId id="309" r:id="rId14"/>
    <p:sldId id="311" r:id="rId15"/>
    <p:sldId id="285" r:id="rId16"/>
    <p:sldId id="319" r:id="rId17"/>
    <p:sldId id="313" r:id="rId18"/>
    <p:sldId id="307" r:id="rId19"/>
    <p:sldId id="314" r:id="rId20"/>
    <p:sldId id="315" r:id="rId21"/>
    <p:sldId id="320" r:id="rId22"/>
    <p:sldId id="328" r:id="rId23"/>
    <p:sldId id="260" r:id="rId24"/>
    <p:sldId id="321" r:id="rId25"/>
    <p:sldId id="329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261" r:id="rId37"/>
    <p:sldId id="262" r:id="rId38"/>
    <p:sldId id="263" r:id="rId39"/>
    <p:sldId id="266" r:id="rId40"/>
    <p:sldId id="268" r:id="rId41"/>
    <p:sldId id="270" r:id="rId42"/>
    <p:sldId id="297" r:id="rId43"/>
    <p:sldId id="265" r:id="rId44"/>
    <p:sldId id="295" r:id="rId45"/>
    <p:sldId id="317" r:id="rId46"/>
    <p:sldId id="324" r:id="rId47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41"/>
    <p:restoredTop sz="94514" autoAdjust="0"/>
  </p:normalViewPr>
  <p:slideViewPr>
    <p:cSldViewPr>
      <p:cViewPr varScale="1">
        <p:scale>
          <a:sx n="104" d="100"/>
          <a:sy n="104" d="100"/>
        </p:scale>
        <p:origin x="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9E4983B-86C9-122D-2FD1-99955DB506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17D920A-020C-403B-5D55-FCE46DEAFA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BFEF3A-6B8A-C3BB-BEB3-1B95930773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98BFE357-E613-B957-B5EE-993A2D45EDC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EB35A7C6-67DC-CE64-DBED-CA329D9EF6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4DE56D0-9E0C-A728-A95E-F4682F1BBF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FE89A7F-A322-C541-89E7-8196D3AFA4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投影片圖像版面配置區 1">
            <a:extLst>
              <a:ext uri="{FF2B5EF4-FFF2-40B4-BE49-F238E27FC236}">
                <a16:creationId xmlns:a16="http://schemas.microsoft.com/office/drawing/2014/main" id="{DBD08084-51D2-03BD-D548-43D229025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8" name="備忘稿版面配置區 2">
            <a:extLst>
              <a:ext uri="{FF2B5EF4-FFF2-40B4-BE49-F238E27FC236}">
                <a16:creationId xmlns:a16="http://schemas.microsoft.com/office/drawing/2014/main" id="{83FBDF36-75F6-7AF3-E322-BF41D514C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099" name="投影片編號版面配置區 3">
            <a:extLst>
              <a:ext uri="{FF2B5EF4-FFF2-40B4-BE49-F238E27FC236}">
                <a16:creationId xmlns:a16="http://schemas.microsoft.com/office/drawing/2014/main" id="{66424FD5-D8E9-F213-1B0E-51D137D0B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D01899-F665-D648-9028-79AB400EDA12}" type="slidenum">
              <a:rPr lang="en-US" altLang="zh-TW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AEE7B4-9D2B-CE78-A522-C78908B7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39C823-1112-180B-F78A-18638338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B3F54D-4029-8212-6697-6E17DBD0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83381-8D85-1143-B99B-2C403FDFA2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263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87D0A6-1ED1-4456-78C8-6B0B5C46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E9AB7A-07E1-69CF-4CAF-18E6E2C4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E5C52F-4C29-EBBA-9C53-30BF1CDA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712C1-2B83-CD47-829E-BA2907C88E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91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770AF6-EC35-249E-9B8C-9C8F805D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EF6C76-2E01-34C2-DE83-71346F4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3D3859-7DF5-4555-66FE-BA2B59A0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36583-CC93-4241-BF55-D9CB9E0259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805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91B0C0-042D-06BE-3CF1-0483FB7B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D60974-1619-88D2-3D83-1A09BD48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E78BF3-9969-8D36-5E96-A278EE63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07E99-3388-344F-9C70-B831AE7E1D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175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9318ED-36B3-558F-BA87-C3EEE2DC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058889-8995-9522-573A-D4AE7E0C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5ADA32-406B-1AF1-4587-1C968CB1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FA8F7-D42E-1348-A68C-E389B4034D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865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D2E9B99-4F3C-8B2B-F2D8-EC381A39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373B7624-8D11-DAC5-8738-695F243D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2CA30DD2-347A-B2BD-35AE-7642E304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C3E80-1063-7244-807D-AD1DF2F32D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889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B2F8460E-AA35-7A40-E7A3-CE84FFBA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567D9FEF-6616-76A8-6C59-93D4F676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A786554B-7778-6733-00A7-20E62D10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227A4-765C-6140-8F56-46729A42B3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57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6D3EDF33-8408-7AFB-2D9D-456EC78D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5B68B417-A1BB-8FDB-E06F-C562BCC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9AD8C094-D8A2-E2A4-BEB4-3AF34107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BF9E-0A1D-864F-BA72-40ACCF0193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568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F60862BD-E67C-2381-B67A-2DA90D50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F234B2DA-08E8-DCDB-A1BC-6C978724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6EEB549-E3AB-BB8C-6DC7-B2F5DBC4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9A24-74DE-E246-9718-A1F649DF4F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095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A5C2F9A3-528C-4E3D-CEE6-9F6EC46A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99CAB68B-5B10-B63C-8C98-94B4A425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EA764A46-35AC-CE0B-9E74-F6ABCA4C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D3BA-F5CF-6744-813E-F1409D0634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862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B7754BAD-54A0-AFB8-45EB-D164A2EC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B2725698-3C9B-F535-E7FD-9E81036F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C1619251-8BB5-DF0E-B308-0DDD2749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C729-40D7-524B-AD87-10E18652A9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75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版面配置區 1">
            <a:extLst>
              <a:ext uri="{FF2B5EF4-FFF2-40B4-BE49-F238E27FC236}">
                <a16:creationId xmlns:a16="http://schemas.microsoft.com/office/drawing/2014/main" id="{C795C653-AB48-AF34-6FCE-4166241FB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515A99-CD5A-A856-1CDA-9B6050085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6F624A-200D-4762-F92F-324B33177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1A2777-BDD6-819A-CE0B-FAADED695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6EF1C8-4F37-BEEE-FFC1-5571B51DC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F43AC5-108B-F844-B53E-E28485E88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BCBD1AD-EC2F-2E07-5EE1-DB9197BA49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8062913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altLang="zh-TW" sz="4400" b="1" dirty="0">
                <a:solidFill>
                  <a:schemeClr val="accent2"/>
                </a:solidFill>
              </a:rPr>
            </a:br>
            <a:br>
              <a:rPr lang="en-US" altLang="zh-TW" sz="4400" b="1" dirty="0">
                <a:solidFill>
                  <a:schemeClr val="accent2"/>
                </a:solidFill>
              </a:rPr>
            </a:br>
            <a:br>
              <a:rPr lang="en-US" altLang="zh-TW" sz="4400" b="1" dirty="0">
                <a:solidFill>
                  <a:schemeClr val="accent2"/>
                </a:solidFill>
              </a:rPr>
            </a:br>
            <a:r>
              <a:rPr lang="en-US" altLang="zh-TW" sz="4400" b="1" dirty="0">
                <a:solidFill>
                  <a:schemeClr val="accent2"/>
                </a:solidFill>
              </a:rPr>
              <a:t>5070</a:t>
            </a:r>
            <a:r>
              <a:rPr lang="zh-TW" altLang="en-US" sz="4400" b="1" dirty="0">
                <a:solidFill>
                  <a:schemeClr val="accent2"/>
                </a:solidFill>
              </a:rPr>
              <a:t>樂活論壇</a:t>
            </a:r>
            <a:r>
              <a:rPr lang="zh-TW" altLang="en-US" sz="3200" b="1" dirty="0">
                <a:solidFill>
                  <a:srgbClr val="0070C0"/>
                </a:solidFill>
              </a:rPr>
              <a:t>             </a:t>
            </a:r>
          </a:p>
        </p:txBody>
      </p:sp>
      <p:sp>
        <p:nvSpPr>
          <p:cNvPr id="2050" name="Rectangle 3">
            <a:extLst>
              <a:ext uri="{FF2B5EF4-FFF2-40B4-BE49-F238E27FC236}">
                <a16:creationId xmlns:a16="http://schemas.microsoft.com/office/drawing/2014/main" id="{2FCB8EA8-D6B1-00C1-A5F9-B1C4A7DF32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50825" y="2636838"/>
            <a:ext cx="8207375" cy="33131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5400" b="1" dirty="0">
                <a:solidFill>
                  <a:srgbClr val="0070C0"/>
                </a:solidFill>
              </a:rPr>
              <a:t>三天內讓電話詐騙失能！</a:t>
            </a:r>
          </a:p>
          <a:p>
            <a:r>
              <a:rPr lang="zh-TW" altLang="en-US" sz="5100" b="1" dirty="0">
                <a:solidFill>
                  <a:srgbClr val="0070C0"/>
                </a:solidFill>
              </a:rPr>
              <a:t> </a:t>
            </a:r>
          </a:p>
          <a:p>
            <a:r>
              <a:rPr lang="zh-TW" altLang="en-US" dirty="0">
                <a:solidFill>
                  <a:srgbClr val="0070C0"/>
                </a:solidFill>
              </a:rPr>
              <a:t>    </a:t>
            </a:r>
            <a:r>
              <a:rPr lang="zh-TW" altLang="en-US" sz="2800" b="1" dirty="0">
                <a:solidFill>
                  <a:srgbClr val="0070C0"/>
                </a:solidFill>
              </a:rPr>
              <a:t>高為邦 </a:t>
            </a:r>
            <a:r>
              <a:rPr lang="en-US" altLang="zh-TW" sz="2800" b="1" dirty="0">
                <a:solidFill>
                  <a:srgbClr val="0070C0"/>
                </a:solidFill>
              </a:rPr>
              <a:t>2024.03.27.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C:\Users\User\Desktop\IMG-0563.jpg">
            <a:extLst>
              <a:ext uri="{FF2B5EF4-FFF2-40B4-BE49-F238E27FC236}">
                <a16:creationId xmlns:a16="http://schemas.microsoft.com/office/drawing/2014/main" id="{1CD6623D-C17D-40EB-06D4-61FF9D788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761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9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標題 1">
            <a:extLst>
              <a:ext uri="{FF2B5EF4-FFF2-40B4-BE49-F238E27FC236}">
                <a16:creationId xmlns:a16="http://schemas.microsoft.com/office/drawing/2014/main" id="{8E5E1647-9B1D-ACAC-8EB2-4A2CBCED1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二、有多嚴重？</a:t>
            </a:r>
          </a:p>
        </p:txBody>
      </p:sp>
      <p:sp>
        <p:nvSpPr>
          <p:cNvPr id="12290" name="內容版面配置區 2">
            <a:extLst>
              <a:ext uri="{FF2B5EF4-FFF2-40B4-BE49-F238E27FC236}">
                <a16:creationId xmlns:a16="http://schemas.microsoft.com/office/drawing/2014/main" id="{19D67F2C-C6F1-C86D-EB6A-5F827A4EA0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2800" dirty="0"/>
              <a:t>受害人數</a:t>
            </a:r>
            <a:endParaRPr lang="en-US" altLang="zh-TW" sz="2800" dirty="0"/>
          </a:p>
          <a:p>
            <a:r>
              <a:rPr lang="zh-TW" altLang="en-US" sz="2800" dirty="0"/>
              <a:t>損失金額</a:t>
            </a:r>
            <a:endParaRPr lang="en-US" altLang="zh-TW" sz="2800" dirty="0"/>
          </a:p>
          <a:p>
            <a:r>
              <a:rPr lang="zh-TW" altLang="en-US" sz="2800" dirty="0"/>
              <a:t>電話詐騙人數</a:t>
            </a:r>
            <a:endParaRPr lang="en-US" altLang="zh-TW" sz="2800" dirty="0"/>
          </a:p>
          <a:p>
            <a:r>
              <a:rPr lang="zh-TW" altLang="en-US" sz="2800" dirty="0"/>
              <a:t>逮捕人數順</a:t>
            </a:r>
            <a:endParaRPr lang="en-US" altLang="zh-TW" sz="2800" dirty="0"/>
          </a:p>
          <a:p>
            <a:r>
              <a:rPr lang="zh-TW" altLang="en-US" sz="2800" dirty="0"/>
              <a:t>追回被騙金額</a:t>
            </a:r>
            <a:endParaRPr lang="en-US" altLang="zh-TW" sz="2800" dirty="0"/>
          </a:p>
          <a:p>
            <a:r>
              <a:rPr lang="zh-TW" altLang="en-US" sz="2800" dirty="0"/>
              <a:t>農村婦人被騙</a:t>
            </a:r>
            <a:r>
              <a:rPr lang="en-US" altLang="zh-TW" sz="2800" dirty="0"/>
              <a:t>200</a:t>
            </a:r>
            <a:r>
              <a:rPr lang="zh-TW" altLang="en-US" sz="2800" dirty="0"/>
              <a:t>萬元自焚</a:t>
            </a:r>
            <a:endParaRPr lang="en-US" altLang="zh-TW" sz="2800" dirty="0"/>
          </a:p>
          <a:p>
            <a:r>
              <a:rPr lang="zh-TW" altLang="en-US" sz="2800" dirty="0"/>
              <a:t>拾荒老人</a:t>
            </a:r>
            <a:r>
              <a:rPr lang="en-US" altLang="zh-TW" sz="2800" dirty="0"/>
              <a:t>50 </a:t>
            </a:r>
            <a:r>
              <a:rPr lang="zh-TW" altLang="en-US" sz="2800" dirty="0"/>
              <a:t>多萬元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7BED6EDB-4A43-EAF1-09BC-339CD3CF3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ABEE105-158D-F6B1-84AA-81D1920A38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 flipH="1">
            <a:off x="611188" y="5373688"/>
            <a:ext cx="7848600" cy="1008062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endParaRPr lang="zh-TW" altLang="zh-TW" sz="2900"/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738921C6-F363-7E96-8312-AA1CDAF65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81375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5286A382-8861-6F92-3FAA-CCDE63329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u="sng"/>
              <a:t>詐欺犯罪相關統計數據</a:t>
            </a:r>
            <a:r>
              <a:rPr lang="en-US" altLang="zh-TW" sz="2000" b="1" u="sng"/>
              <a:t>〈</a:t>
            </a:r>
            <a:r>
              <a:rPr lang="zh-TW" altLang="en-US" sz="2000" b="1" u="sng"/>
              <a:t>周倪安立委記者會</a:t>
            </a:r>
            <a:r>
              <a:rPr lang="en-US" altLang="zh-TW" sz="2000" b="1" u="sng"/>
              <a:t>〉</a:t>
            </a:r>
            <a:endParaRPr lang="zh-TW" altLang="en-US" sz="2000" b="1" u="sng"/>
          </a:p>
        </p:txBody>
      </p:sp>
      <p:sp>
        <p:nvSpPr>
          <p:cNvPr id="14338" name="Rectangle 8">
            <a:extLst>
              <a:ext uri="{FF2B5EF4-FFF2-40B4-BE49-F238E27FC236}">
                <a16:creationId xmlns:a16="http://schemas.microsoft.com/office/drawing/2014/main" id="{C6B9D885-5901-DC43-024C-4813E3CA8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90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1" lang="zh-TW" altLang="zh-TW">
              <a:latin typeface="Arial" panose="020B0604020202020204" pitchFamily="34" charset="0"/>
            </a:endParaRPr>
          </a:p>
        </p:txBody>
      </p:sp>
      <p:graphicFrame>
        <p:nvGraphicFramePr>
          <p:cNvPr id="91556" name="Group 420">
            <a:extLst>
              <a:ext uri="{FF2B5EF4-FFF2-40B4-BE49-F238E27FC236}">
                <a16:creationId xmlns:a16="http://schemas.microsoft.com/office/drawing/2014/main" id="{14F649C3-E84B-CF9F-CE59-04ACCEEACE3D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844675"/>
          <a:ext cx="7991475" cy="4792668"/>
        </p:xfrm>
        <a:graphic>
          <a:graphicData uri="http://schemas.openxmlformats.org/drawingml/2006/table">
            <a:tbl>
              <a:tblPr/>
              <a:tblGrid>
                <a:gridCol w="13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時間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年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發生數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破獲數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嫌疑犯人數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財損金額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43,023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21,232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14,309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11,379,022,804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45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95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41,352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25,896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19,727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18,588,361,981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96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40,348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34,292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25,026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15,091,672,547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97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40,963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34,881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29,530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11,747,896,919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38,802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35,678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31,417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10,270,517,564 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28,494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24,759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22,559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6,128,686,617 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100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23,612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17,826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17,062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4,880,102,556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101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20,421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15,984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17,561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4,261,445,068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18,772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12,839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14,548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3,705,831,144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103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23,058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15,308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16,858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3,296,177,714 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93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總結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318,845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238,695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208,597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6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2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 sz="2100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Verdana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89,349,714,914</a:t>
                      </a:r>
                      <a:endParaRPr kumimoji="1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新細明體" pitchFamily="18" charset="-12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4419" name="Rectangle 402">
            <a:extLst>
              <a:ext uri="{FF2B5EF4-FFF2-40B4-BE49-F238E27FC236}">
                <a16:creationId xmlns:a16="http://schemas.microsoft.com/office/drawing/2014/main" id="{F7E91C0F-8EDB-1A13-49A5-A79F9D1D5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7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1"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282B6873-F0B4-B814-6025-DE8EE933D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2008</a:t>
            </a:r>
            <a:r>
              <a:rPr lang="zh-TW" altLang="en-US"/>
              <a:t>年電話詐騙實際發生情況</a:t>
            </a: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67B1B60D-078C-A11D-2B7D-ADEAC6D1F00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66738" y="2060575"/>
            <a:ext cx="3924300" cy="39592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/>
              <a:t>根據警政署的實際報案數字</a:t>
            </a:r>
            <a:r>
              <a:rPr lang="en-US" altLang="zh-TW" sz="2800" dirty="0"/>
              <a:t>2008</a:t>
            </a:r>
            <a:r>
              <a:rPr lang="zh-TW" altLang="en-US" sz="2800" dirty="0"/>
              <a:t>年全台遭到詐騙的</a:t>
            </a:r>
          </a:p>
          <a:p>
            <a:r>
              <a:rPr lang="zh-TW" altLang="en-US" sz="2800" dirty="0"/>
              <a:t>金額損失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11,747,896,919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</a:p>
          <a:p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發生數量：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40,963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件</a:t>
            </a:r>
            <a:endParaRPr lang="zh-TW" altLang="en-US" sz="2800" dirty="0"/>
          </a:p>
          <a:p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4DC239FC-43E5-A724-C8FE-A2DDB8FA7F1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643438" y="2060575"/>
            <a:ext cx="4032250" cy="39592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/>
              <a:t>根據中正大學犯罪研究中心最新的報告，</a:t>
            </a:r>
            <a:r>
              <a:rPr lang="en-US" altLang="zh-TW" sz="2800" dirty="0"/>
              <a:t>2008</a:t>
            </a:r>
            <a:r>
              <a:rPr lang="zh-TW" altLang="en-US" sz="2800" dirty="0"/>
              <a:t>年全台遭到詐騙的</a:t>
            </a:r>
          </a:p>
          <a:p>
            <a:r>
              <a:rPr lang="zh-TW" altLang="en-US" sz="2800" dirty="0"/>
              <a:t>金額高達</a:t>
            </a:r>
            <a:r>
              <a:rPr lang="en-US" altLang="zh-TW" sz="2800" dirty="0"/>
              <a:t>1550</a:t>
            </a:r>
            <a:r>
              <a:rPr lang="zh-TW" altLang="en-US" sz="2800" dirty="0"/>
              <a:t>億元。</a:t>
            </a:r>
            <a:r>
              <a:rPr lang="en-US" altLang="zh-TW" sz="2800" dirty="0"/>
              <a:t>〈13.2</a:t>
            </a:r>
            <a:r>
              <a:rPr lang="zh-TW" altLang="en-US" sz="2800" dirty="0"/>
              <a:t>倍</a:t>
            </a:r>
            <a:r>
              <a:rPr lang="en-US" altLang="zh-TW" sz="2800" dirty="0"/>
              <a:t>〉</a:t>
            </a:r>
          </a:p>
          <a:p>
            <a:r>
              <a:rPr lang="zh-TW" altLang="en-US" sz="2800" dirty="0"/>
              <a:t>發生數量：</a:t>
            </a:r>
            <a:r>
              <a:rPr lang="en-US" altLang="zh-TW" sz="2800" dirty="0"/>
              <a:t>59</a:t>
            </a:r>
            <a:r>
              <a:rPr lang="zh-TW" altLang="en-US" sz="2800" dirty="0"/>
              <a:t>萬件。</a:t>
            </a:r>
            <a:r>
              <a:rPr lang="en-US" altLang="zh-TW" sz="2800" dirty="0"/>
              <a:t>〈14.4</a:t>
            </a:r>
            <a:r>
              <a:rPr lang="zh-TW" altLang="en-US" sz="2800" dirty="0"/>
              <a:t>倍</a:t>
            </a:r>
            <a:r>
              <a:rPr lang="en-US" altLang="zh-TW" sz="2800" dirty="0"/>
              <a:t>〉</a:t>
            </a:r>
          </a:p>
          <a:p>
            <a:endParaRPr lang="en-US" altLang="zh-TW" sz="2800" dirty="0"/>
          </a:p>
          <a:p>
            <a:endParaRPr lang="en-US" altLang="zh-TW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A769010-6BE6-6E05-1619-5FF589248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892175"/>
            <a:ext cx="3008313" cy="5041900"/>
          </a:xfrm>
        </p:spPr>
        <p:txBody>
          <a:bodyPr/>
          <a:lstStyle/>
          <a:p>
            <a:r>
              <a:rPr lang="en-US" altLang="zh-TW"/>
              <a:t>2010</a:t>
            </a:r>
            <a:r>
              <a:rPr lang="zh-TW" altLang="en-US"/>
              <a:t>年</a:t>
            </a:r>
            <a:r>
              <a:rPr lang="en-US" altLang="zh-TW"/>
              <a:t>6</a:t>
            </a:r>
            <a:r>
              <a:rPr lang="zh-TW" altLang="en-US"/>
              <a:t>月</a:t>
            </a:r>
            <a:r>
              <a:rPr lang="en-US" altLang="zh-TW"/>
              <a:t>21</a:t>
            </a:r>
            <a:r>
              <a:rPr lang="zh-TW" altLang="en-US"/>
              <a:t>日偵破兩岸治安史上最大規模的</a:t>
            </a:r>
            <a:r>
              <a:rPr lang="zh-TW" altLang="en-US">
                <a:latin typeface="Arial" panose="020B0604020202020204" pitchFamily="34" charset="0"/>
              </a:rPr>
              <a:t>“</a:t>
            </a:r>
            <a:r>
              <a:rPr lang="zh-TW" altLang="en-US"/>
              <a:t>跨境詐騙犯罪集團</a:t>
            </a:r>
            <a:r>
              <a:rPr lang="zh-TW" altLang="en-US">
                <a:latin typeface="Arial" panose="020B0604020202020204" pitchFamily="34" charset="0"/>
              </a:rPr>
              <a:t>”</a:t>
            </a:r>
            <a:r>
              <a:rPr lang="zh-TW" altLang="en-US"/>
              <a:t> ，</a:t>
            </a:r>
            <a:r>
              <a:rPr lang="en-US" altLang="zh-TW"/>
              <a:t>6000</a:t>
            </a:r>
            <a:r>
              <a:rPr lang="zh-TW" altLang="en-US"/>
              <a:t>萬贓款藏騙子宅中一面牆內。</a:t>
            </a:r>
            <a:r>
              <a:rPr lang="zh-TW" altLang="en-US" sz="3400"/>
              <a:t> </a:t>
            </a:r>
          </a:p>
        </p:txBody>
      </p:sp>
      <p:sp>
        <p:nvSpPr>
          <p:cNvPr id="16386" name="內容版面配置區 4">
            <a:extLst>
              <a:ext uri="{FF2B5EF4-FFF2-40B4-BE49-F238E27FC236}">
                <a16:creationId xmlns:a16="http://schemas.microsoft.com/office/drawing/2014/main" id="{0FC1AA92-8537-0CC4-35DD-50B7A8AACC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87788" y="987425"/>
            <a:ext cx="4629150" cy="48736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387" name="文字版面配置區 5">
            <a:extLst>
              <a:ext uri="{FF2B5EF4-FFF2-40B4-BE49-F238E27FC236}">
                <a16:creationId xmlns:a16="http://schemas.microsoft.com/office/drawing/2014/main" id="{F4ADF29D-EB3A-D557-E2A6-466833A4B68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30238" y="2057400"/>
            <a:ext cx="2949575" cy="38115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388" name="Picture 5" descr="?s=iaclLqD7zbHrCZXW5zw5IgHW%2FqX93stKur6N%2Bk1hxgLc3YpBypsOwc7pKZzXzc0WDNDVKjxICRDdMe0EHhKqxhXgBiFl0i3z8a6F3">
            <a:extLst>
              <a:ext uri="{FF2B5EF4-FFF2-40B4-BE49-F238E27FC236}">
                <a16:creationId xmlns:a16="http://schemas.microsoft.com/office/drawing/2014/main" id="{89641D05-9CCE-DA82-80A2-C088C9B4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0325"/>
            <a:ext cx="475297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5378617-2264797">
            <a:extLst>
              <a:ext uri="{FF2B5EF4-FFF2-40B4-BE49-F238E27FC236}">
                <a16:creationId xmlns:a16="http://schemas.microsoft.com/office/drawing/2014/main" id="{37CA27A6-CB3A-EA22-2C37-0DF8641E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1525588"/>
            <a:ext cx="6048375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4">
            <a:extLst>
              <a:ext uri="{FF2B5EF4-FFF2-40B4-BE49-F238E27FC236}">
                <a16:creationId xmlns:a16="http://schemas.microsoft.com/office/drawing/2014/main" id="{395E6FBE-6E65-86CC-059D-1525E0FD9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047651"/>
          </a:xfrm>
        </p:spPr>
        <p:txBody>
          <a:bodyPr/>
          <a:lstStyle/>
          <a:p>
            <a:r>
              <a:rPr lang="zh-TW" altLang="en-US" dirty="0"/>
              <a:t>三  政府防詐騙辦法</a:t>
            </a:r>
          </a:p>
        </p:txBody>
      </p:sp>
      <p:sp>
        <p:nvSpPr>
          <p:cNvPr id="17411" name="內容版面配置區 5">
            <a:extLst>
              <a:ext uri="{FF2B5EF4-FFF2-40B4-BE49-F238E27FC236}">
                <a16:creationId xmlns:a16="http://schemas.microsoft.com/office/drawing/2014/main" id="{C83F2584-4A05-7E25-59A1-FF3D26E6F7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BE7A80E-5B0D-A5A8-2321-0E2B3F15C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rtlCol="0">
            <a:normAutofit fontScale="90000"/>
          </a:bodyPr>
          <a:lstStyle/>
          <a:p>
            <a:br>
              <a:rPr lang="en-US" altLang="zh-TW" dirty="0"/>
            </a:br>
            <a:r>
              <a:rPr lang="en-US" altLang="zh-TW" dirty="0"/>
              <a:t>165</a:t>
            </a:r>
            <a:r>
              <a:rPr lang="zh-TW" altLang="en-US" dirty="0"/>
              <a:t>防詐騙專線</a:t>
            </a:r>
            <a:br>
              <a:rPr lang="en-US" altLang="zh-TW" dirty="0"/>
            </a:br>
            <a:br>
              <a:rPr lang="zh-TW" altLang="en-US" dirty="0"/>
            </a:b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BF99D82-A6E2-13C3-8E49-95F6464999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96752"/>
            <a:ext cx="7886700" cy="4980211"/>
          </a:xfrm>
        </p:spPr>
        <p:txBody>
          <a:bodyPr>
            <a:normAutofit fontScale="25000" lnSpcReduction="20000"/>
          </a:bodyPr>
          <a:lstStyle/>
          <a:p>
            <a:endParaRPr lang="en-US" altLang="zh-TW" dirty="0"/>
          </a:p>
          <a:p>
            <a:r>
              <a:rPr lang="zh-TW" altLang="en-US" sz="9600" dirty="0"/>
              <a:t>自</a:t>
            </a:r>
            <a:r>
              <a:rPr lang="en-US" altLang="zh-TW" sz="9600" dirty="0"/>
              <a:t>2005</a:t>
            </a:r>
            <a:r>
              <a:rPr lang="zh-TW" altLang="en-US" sz="9600" dirty="0"/>
              <a:t>年</a:t>
            </a:r>
            <a:r>
              <a:rPr lang="en-US" altLang="zh-TW" sz="9600" dirty="0"/>
              <a:t>11</a:t>
            </a:r>
            <a:r>
              <a:rPr lang="zh-TW" altLang="en-US" sz="9600" dirty="0"/>
              <a:t>月至</a:t>
            </a:r>
            <a:r>
              <a:rPr lang="en-US" altLang="zh-TW" sz="9600" dirty="0"/>
              <a:t>2007</a:t>
            </a:r>
            <a:r>
              <a:rPr lang="zh-TW" altLang="en-US" sz="9600" dirty="0"/>
              <a:t>年</a:t>
            </a:r>
            <a:r>
              <a:rPr lang="en-US" altLang="zh-TW" sz="9600" dirty="0"/>
              <a:t>11</a:t>
            </a:r>
            <a:r>
              <a:rPr lang="zh-TW" altLang="en-US" sz="9600" dirty="0"/>
              <a:t>月成功阻攔</a:t>
            </a:r>
            <a:r>
              <a:rPr lang="en-US" altLang="zh-TW" sz="9600" dirty="0"/>
              <a:t>732</a:t>
            </a:r>
            <a:r>
              <a:rPr lang="zh-TW" altLang="en-US" sz="9600" dirty="0"/>
              <a:t>件</a:t>
            </a:r>
          </a:p>
          <a:p>
            <a:r>
              <a:rPr lang="zh-TW" altLang="en-US" sz="9600" dirty="0"/>
              <a:t>      詐欺案件，阻止被騙金額一共</a:t>
            </a:r>
            <a:r>
              <a:rPr lang="en-US" altLang="zh-TW" sz="9600" dirty="0"/>
              <a:t>22,000</a:t>
            </a:r>
            <a:r>
              <a:rPr lang="zh-TW" altLang="en-US" sz="9600" dirty="0"/>
              <a:t>萬元。</a:t>
            </a:r>
          </a:p>
          <a:p>
            <a:r>
              <a:rPr lang="zh-TW" altLang="en-US" sz="9600" dirty="0"/>
              <a:t>      </a:t>
            </a:r>
          </a:p>
          <a:p>
            <a:r>
              <a:rPr lang="zh-TW" altLang="en-US" sz="9600" dirty="0"/>
              <a:t>      </a:t>
            </a:r>
            <a:r>
              <a:rPr lang="en-US" altLang="zh-TW" sz="9600" dirty="0"/>
              <a:t>2006(95)</a:t>
            </a:r>
            <a:r>
              <a:rPr lang="zh-TW" altLang="en-US" sz="9600" dirty="0"/>
              <a:t>詐騙案件</a:t>
            </a:r>
            <a:r>
              <a:rPr lang="en-US" altLang="zh-TW" sz="9600" dirty="0"/>
              <a:t>41,352</a:t>
            </a:r>
            <a:r>
              <a:rPr lang="zh-TW" altLang="en-US" sz="9600" dirty="0"/>
              <a:t>，金額</a:t>
            </a:r>
            <a:r>
              <a:rPr lang="en-US" altLang="zh-TW" sz="9600" dirty="0"/>
              <a:t>113.79</a:t>
            </a:r>
            <a:r>
              <a:rPr lang="zh-TW" altLang="en-US" sz="9600" dirty="0"/>
              <a:t>億元</a:t>
            </a:r>
          </a:p>
          <a:p>
            <a:r>
              <a:rPr lang="zh-TW" altLang="en-US" sz="9600" dirty="0"/>
              <a:t>      </a:t>
            </a:r>
            <a:r>
              <a:rPr lang="en-US" altLang="zh-TW" sz="9600" dirty="0"/>
              <a:t>2007(96)</a:t>
            </a:r>
            <a:r>
              <a:rPr lang="zh-TW" altLang="en-US" sz="9600" dirty="0"/>
              <a:t>詐騙案件</a:t>
            </a:r>
            <a:r>
              <a:rPr lang="en-US" altLang="zh-TW" sz="9600" dirty="0"/>
              <a:t>40,348</a:t>
            </a:r>
            <a:r>
              <a:rPr lang="zh-TW" altLang="en-US" sz="9600" dirty="0"/>
              <a:t>，金額</a:t>
            </a:r>
            <a:r>
              <a:rPr lang="en-US" altLang="zh-TW" sz="9600" dirty="0"/>
              <a:t>185.88</a:t>
            </a:r>
            <a:r>
              <a:rPr lang="zh-TW" altLang="en-US" sz="9600" dirty="0"/>
              <a:t>億元</a:t>
            </a:r>
          </a:p>
          <a:p>
            <a:r>
              <a:rPr lang="zh-TW" altLang="en-US" sz="9600" dirty="0"/>
              <a:t>      兩年總和  詐騙案件</a:t>
            </a:r>
            <a:r>
              <a:rPr lang="en-US" altLang="zh-TW" sz="9600" dirty="0"/>
              <a:t>81,700</a:t>
            </a:r>
            <a:r>
              <a:rPr lang="zh-TW" altLang="en-US" sz="9600" dirty="0"/>
              <a:t>，金額</a:t>
            </a:r>
            <a:r>
              <a:rPr lang="en-US" altLang="zh-TW" sz="9600" dirty="0"/>
              <a:t>299.67</a:t>
            </a:r>
            <a:r>
              <a:rPr lang="zh-TW" altLang="en-US" sz="9600" dirty="0"/>
              <a:t>億元</a:t>
            </a:r>
          </a:p>
          <a:p>
            <a:endParaRPr lang="zh-TW" altLang="en-US" sz="9600" dirty="0"/>
          </a:p>
          <a:p>
            <a:r>
              <a:rPr lang="zh-TW" altLang="en-US" sz="9600" dirty="0"/>
              <a:t>      阻擋成功率</a:t>
            </a:r>
          </a:p>
          <a:p>
            <a:r>
              <a:rPr lang="zh-TW" altLang="en-US" sz="9600" dirty="0"/>
              <a:t>      案件數量：</a:t>
            </a:r>
            <a:r>
              <a:rPr lang="en-US" altLang="zh-TW" sz="9600" dirty="0"/>
              <a:t>732/81,700=0.896%</a:t>
            </a:r>
          </a:p>
          <a:p>
            <a:r>
              <a:rPr lang="en-US" altLang="zh-TW" sz="9600" dirty="0"/>
              <a:t>            </a:t>
            </a:r>
            <a:r>
              <a:rPr lang="zh-TW" altLang="en-US" sz="9600" dirty="0"/>
              <a:t>金額：</a:t>
            </a:r>
            <a:r>
              <a:rPr lang="en-US" altLang="zh-TW" sz="9600" dirty="0"/>
              <a:t>2.2/299.67=0.73% </a:t>
            </a:r>
          </a:p>
          <a:p>
            <a:endParaRPr lang="en-US" altLang="zh-TW" sz="9600" dirty="0"/>
          </a:p>
          <a:p>
            <a:r>
              <a:rPr lang="zh-TW" altLang="en-US" sz="9600" dirty="0"/>
              <a:t>結論</a:t>
            </a:r>
            <a:endParaRPr lang="en-US" altLang="zh-TW" sz="9600" dirty="0"/>
          </a:p>
          <a:p>
            <a:r>
              <a:rPr lang="en-US" altLang="zh-TW" sz="9600" dirty="0"/>
              <a:t>      </a:t>
            </a:r>
            <a:r>
              <a:rPr lang="zh-TW" altLang="en-US" sz="9600" b="1" dirty="0">
                <a:solidFill>
                  <a:srgbClr val="FF0000"/>
                </a:solidFill>
              </a:rPr>
              <a:t>阻擋成功率不到</a:t>
            </a:r>
            <a:r>
              <a:rPr lang="en-US" altLang="zh-TW" sz="9600" b="1" dirty="0">
                <a:solidFill>
                  <a:srgbClr val="FF0000"/>
                </a:solidFill>
              </a:rPr>
              <a:t>1%</a:t>
            </a:r>
            <a:r>
              <a:rPr lang="zh-TW" altLang="en-US" sz="9600" b="1" dirty="0">
                <a:solidFill>
                  <a:srgbClr val="FF0000"/>
                </a:solidFill>
              </a:rPr>
              <a:t>！      </a:t>
            </a:r>
          </a:p>
          <a:p>
            <a:r>
              <a:rPr lang="zh-TW" altLang="en-US" sz="9600" b="1" dirty="0">
                <a:solidFill>
                  <a:srgbClr val="FF0000"/>
                </a:solidFill>
              </a:rPr>
              <a:t>      抓不到主謀</a:t>
            </a:r>
          </a:p>
          <a:p>
            <a:endParaRPr lang="zh-TW" altLang="en-US" sz="8000" b="1" dirty="0">
              <a:solidFill>
                <a:srgbClr val="FF0000"/>
              </a:solidFill>
            </a:endParaRPr>
          </a:p>
          <a:p>
            <a:endParaRPr lang="zh-TW" altLang="en-US" sz="8000" dirty="0"/>
          </a:p>
          <a:p>
            <a:endParaRPr lang="zh-TW" altLang="en-US" dirty="0"/>
          </a:p>
          <a:p>
            <a:endParaRPr lang="zh-TW" altLang="en-US" dirty="0"/>
          </a:p>
          <a:p>
            <a:r>
              <a:rPr lang="zh-TW" altLang="en-US" dirty="0"/>
              <a:t>                                   </a:t>
            </a:r>
          </a:p>
          <a:p>
            <a:endParaRPr lang="zh-TW" altLang="en-US" dirty="0"/>
          </a:p>
          <a:p>
            <a:endParaRPr lang="zh-TW" altLang="en-US" dirty="0"/>
          </a:p>
          <a:p>
            <a:endParaRPr lang="en-US" altLang="zh-TW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9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9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9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9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9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9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9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9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9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9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9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>
            <a:extLst>
              <a:ext uri="{FF2B5EF4-FFF2-40B4-BE49-F238E27FC236}">
                <a16:creationId xmlns:a16="http://schemas.microsoft.com/office/drawing/2014/main" id="{45805118-E777-EA1E-449B-7F7E96B69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119659"/>
          </a:xfrm>
        </p:spPr>
        <p:txBody>
          <a:bodyPr/>
          <a:lstStyle/>
          <a:p>
            <a:r>
              <a:rPr lang="zh-TW" altLang="en-US" dirty="0"/>
              <a:t>電話詐騙發現新大陸─中國大陸</a:t>
            </a:r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229D8256-C0FB-01AC-674C-0ECFDBB202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1752600"/>
            <a:ext cx="8001000" cy="383664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zh-TW" altLang="en-US" sz="2800" dirty="0"/>
              <a:t>從</a:t>
            </a:r>
            <a:r>
              <a:rPr lang="en-US" altLang="zh-TW" sz="2800" dirty="0"/>
              <a:t>2011</a:t>
            </a:r>
            <a:r>
              <a:rPr lang="zh-TW" altLang="en-US" sz="2800" dirty="0"/>
              <a:t>年以後，每年被騙金額至少</a:t>
            </a:r>
            <a:r>
              <a:rPr lang="en-US" altLang="zh-TW" sz="2800" dirty="0"/>
              <a:t>100</a:t>
            </a:r>
            <a:r>
              <a:rPr lang="zh-TW" altLang="en-US" sz="2800" dirty="0"/>
              <a:t>億元人民幣</a:t>
            </a:r>
            <a:r>
              <a:rPr lang="en-US" altLang="zh-TW" sz="2800" dirty="0"/>
              <a:t>‧</a:t>
            </a:r>
          </a:p>
          <a:p>
            <a:r>
              <a:rPr lang="en-US" altLang="zh-TW" sz="2800" dirty="0"/>
              <a:t>2013.3.</a:t>
            </a:r>
            <a:r>
              <a:rPr lang="zh-TW" altLang="en-US" sz="2800" dirty="0"/>
              <a:t>中國一名食品公司張姓女財務主管，個人戶頭有近</a:t>
            </a:r>
            <a:r>
              <a:rPr lang="en-US" altLang="zh-TW" sz="2800" dirty="0"/>
              <a:t>2</a:t>
            </a:r>
            <a:r>
              <a:rPr lang="zh-TW" altLang="en-US" sz="2800" dirty="0"/>
              <a:t>億新台幣，她接獲詐騙集團電話而上當交付帳號密碼，</a:t>
            </a:r>
            <a:r>
              <a:rPr lang="en-US" altLang="zh-TW" sz="2800" dirty="0"/>
              <a:t>2</a:t>
            </a:r>
            <a:r>
              <a:rPr lang="zh-TW" altLang="en-US" sz="2800" dirty="0"/>
              <a:t>億全數被騙，創下中國單一民眾被詐騙的最高紀錄！</a:t>
            </a:r>
            <a:endParaRPr lang="en-US" altLang="zh-TW" sz="2800" dirty="0"/>
          </a:p>
          <a:p>
            <a:r>
              <a:rPr lang="en-US" altLang="zh-TW" sz="2800" dirty="0"/>
              <a:t>2015</a:t>
            </a:r>
            <a:r>
              <a:rPr lang="zh-TW" altLang="en-US" sz="2800" dirty="0"/>
              <a:t>年</a:t>
            </a:r>
            <a:r>
              <a:rPr lang="en-US" altLang="zh-TW" sz="2800" dirty="0"/>
              <a:t>12</a:t>
            </a:r>
            <a:r>
              <a:rPr lang="zh-TW" altLang="en-US" sz="2800" dirty="0"/>
              <a:t>月</a:t>
            </a:r>
            <a:r>
              <a:rPr lang="en-US" altLang="zh-TW" sz="2800" dirty="0"/>
              <a:t>20</a:t>
            </a:r>
            <a:r>
              <a:rPr lang="zh-TW" altLang="en-US" sz="2800" dirty="0"/>
              <a:t>日，貴州市都勻市經濟開發區建設局財務主管兼出納楊某，掌管的銀行賬號涉嫌“犯罪”，配合“清查”，直至</a:t>
            </a:r>
            <a:r>
              <a:rPr lang="en-US" altLang="zh-TW" sz="2800" dirty="0"/>
              <a:t>1.17</a:t>
            </a:r>
            <a:r>
              <a:rPr lang="zh-TW" altLang="en-US" sz="2800" dirty="0"/>
              <a:t>億元資金被轉走。</a:t>
            </a:r>
            <a:endParaRPr lang="en-US" altLang="zh-TW" sz="2800" dirty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>
            <a:extLst>
              <a:ext uri="{FF2B5EF4-FFF2-40B4-BE49-F238E27FC236}">
                <a16:creationId xmlns:a16="http://schemas.microsoft.com/office/drawing/2014/main" id="{BFB84621-EED8-F0F3-AA49-C4752CC7F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四、除弊政策的好壞</a:t>
            </a:r>
          </a:p>
        </p:txBody>
      </p:sp>
      <p:sp>
        <p:nvSpPr>
          <p:cNvPr id="18435" name="內容版面配置區 2">
            <a:extLst>
              <a:ext uri="{FF2B5EF4-FFF2-40B4-BE49-F238E27FC236}">
                <a16:creationId xmlns:a16="http://schemas.microsoft.com/office/drawing/2014/main" id="{C6FF86E2-5E6A-128D-078B-FD47F77393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2276475"/>
            <a:ext cx="8001000" cy="37433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/>
              <a:t>上上策：跟除弊病，不再復發</a:t>
            </a:r>
            <a:r>
              <a:rPr lang="en-US" altLang="zh-TW" sz="2800" dirty="0"/>
              <a:t>‧</a:t>
            </a:r>
          </a:p>
          <a:p>
            <a:r>
              <a:rPr lang="zh-TW" altLang="en-US" sz="2800" dirty="0"/>
              <a:t>中策：雖然無法根除弊病，但能控制在一定的範圍內</a:t>
            </a:r>
            <a:r>
              <a:rPr lang="en-US" altLang="zh-TW" sz="2800" dirty="0"/>
              <a:t>‧</a:t>
            </a:r>
          </a:p>
          <a:p>
            <a:r>
              <a:rPr lang="zh-TW" altLang="en-US" sz="2800" dirty="0"/>
              <a:t>下下策；束手無策，任其自生自滅；抓不完的罪犯，但卻無法嚇阻該類犯罪</a:t>
            </a:r>
            <a:r>
              <a:rPr lang="en-US" altLang="zh-TW" sz="2800" dirty="0"/>
              <a:t>‧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標題 1">
            <a:extLst>
              <a:ext uri="{FF2B5EF4-FFF2-40B4-BE49-F238E27FC236}">
                <a16:creationId xmlns:a16="http://schemas.microsoft.com/office/drawing/2014/main" id="{2A408E95-31F9-41CA-0372-BC859A29E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一、什麼樣的人會被騙？</a:t>
            </a:r>
          </a:p>
        </p:txBody>
      </p:sp>
      <p:sp>
        <p:nvSpPr>
          <p:cNvPr id="4099" name="內容版面配置區 2">
            <a:extLst>
              <a:ext uri="{FF2B5EF4-FFF2-40B4-BE49-F238E27FC236}">
                <a16:creationId xmlns:a16="http://schemas.microsoft.com/office/drawing/2014/main" id="{27EF5569-E950-055F-2F3A-74A672E4AD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1988840"/>
            <a:ext cx="8001000" cy="352839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/>
              <a:t>各個年齡層各個行業無一倖免</a:t>
            </a:r>
            <a:r>
              <a:rPr lang="en-US" altLang="zh-TW" sz="2800" dirty="0"/>
              <a:t>‧</a:t>
            </a:r>
          </a:p>
          <a:p>
            <a:r>
              <a:rPr lang="zh-TW" altLang="en-US" sz="2800" dirty="0"/>
              <a:t>從小兵到將軍；從基層公務員到部長；從幼兒園老師到大學教授到中央研究院副院長；從基層警察到檢察官法官；一般勞工到廠長；拾荒者到董事長；無論是失業、就業、或退休；畫家、舞者、音樂家、藝人；家庭婦女等</a:t>
            </a:r>
            <a:r>
              <a:rPr lang="en-US" altLang="zh-TW" sz="2800" dirty="0"/>
              <a:t>‧</a:t>
            </a:r>
          </a:p>
          <a:p>
            <a:r>
              <a:rPr lang="zh-TW" altLang="en-US" sz="2800" dirty="0"/>
              <a:t>與智商無關！</a:t>
            </a:r>
            <a:endParaRPr lang="en-US" altLang="zh-TW" sz="2800" dirty="0"/>
          </a:p>
          <a:p>
            <a:pPr marL="0" indent="0">
              <a:buNone/>
            </a:pPr>
            <a:endParaRPr lang="en-US" altLang="zh-TW" dirty="0"/>
          </a:p>
          <a:p>
            <a:pPr>
              <a:buFont typeface="Wingdings" pitchFamily="2" charset="2"/>
              <a:buNone/>
            </a:pP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>
            <a:extLst>
              <a:ext uri="{FF2B5EF4-FFF2-40B4-BE49-F238E27FC236}">
                <a16:creationId xmlns:a16="http://schemas.microsoft.com/office/drawing/2014/main" id="{22D7A115-BF86-3E60-BD49-BA2AAA697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Eric Maskin </a:t>
            </a:r>
            <a:r>
              <a:rPr lang="zh-TW" altLang="en-US"/>
              <a:t>機制設定</a:t>
            </a:r>
            <a:r>
              <a:rPr lang="en-US" altLang="zh-TW"/>
              <a:t>〈2007</a:t>
            </a:r>
            <a:r>
              <a:rPr lang="zh-TW" altLang="en-US"/>
              <a:t>諾貝爾經濟獎</a:t>
            </a:r>
            <a:r>
              <a:rPr lang="en-US" altLang="zh-TW"/>
              <a:t>〉</a:t>
            </a:r>
            <a:endParaRPr lang="zh-TW" altLang="en-US"/>
          </a:p>
        </p:txBody>
      </p:sp>
      <p:sp>
        <p:nvSpPr>
          <p:cNvPr id="28674" name="內容版面配置區 2">
            <a:extLst>
              <a:ext uri="{FF2B5EF4-FFF2-40B4-BE49-F238E27FC236}">
                <a16:creationId xmlns:a16="http://schemas.microsoft.com/office/drawing/2014/main" id="{2210FC17-C651-DADC-8444-2CF5050ECE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1752600"/>
            <a:ext cx="8326437" cy="42672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2800" dirty="0"/>
              <a:t>設計出適當的</a:t>
            </a:r>
            <a:r>
              <a:rPr lang="zh-TW" altLang="en-US" sz="2800" dirty="0">
                <a:solidFill>
                  <a:srgbClr val="FF0000"/>
                </a:solidFill>
              </a:rPr>
              <a:t>誘因</a:t>
            </a:r>
            <a:r>
              <a:rPr lang="zh-TW" altLang="en-US" sz="2800" dirty="0"/>
              <a:t>，讓遊戲參與者作出</a:t>
            </a:r>
            <a:r>
              <a:rPr lang="zh-TW" altLang="en-US" sz="2800" dirty="0">
                <a:solidFill>
                  <a:srgbClr val="FF0000"/>
                </a:solidFill>
              </a:rPr>
              <a:t>相應的動作</a:t>
            </a:r>
            <a:r>
              <a:rPr lang="zh-TW" altLang="en-US" sz="2800" dirty="0"/>
              <a:t>，最後達到設計者</a:t>
            </a:r>
            <a:r>
              <a:rPr lang="zh-TW" altLang="en-US" sz="2800" dirty="0">
                <a:solidFill>
                  <a:srgbClr val="FF4747"/>
                </a:solidFill>
              </a:rPr>
              <a:t>想要的結果</a:t>
            </a:r>
            <a:r>
              <a:rPr lang="en-US" altLang="zh-TW" sz="2800" dirty="0"/>
              <a:t>‧</a:t>
            </a:r>
          </a:p>
          <a:p>
            <a:endParaRPr lang="en-US" altLang="zh-TW" sz="2800" dirty="0"/>
          </a:p>
          <a:p>
            <a:r>
              <a:rPr lang="zh-TW" altLang="en-US" sz="2800" dirty="0">
                <a:solidFill>
                  <a:srgbClr val="FF0000"/>
                </a:solidFill>
              </a:rPr>
              <a:t>誘因 </a:t>
            </a:r>
            <a:r>
              <a:rPr lang="zh-TW" altLang="en-US" sz="2800" dirty="0"/>
              <a:t>    壹萬元獎金給騙得人頭帳戶號碼；或誘出前來取款的車手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FF0000"/>
                </a:solidFill>
              </a:rPr>
              <a:t>相應的動作  </a:t>
            </a:r>
            <a:r>
              <a:rPr lang="zh-TW" altLang="en-US" sz="2800" dirty="0"/>
              <a:t>假裝上當與歹徒周旋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FF4747"/>
                </a:solidFill>
              </a:rPr>
              <a:t>想要的結果   </a:t>
            </a:r>
            <a:r>
              <a:rPr lang="zh-TW" altLang="en-US" sz="2800" dirty="0"/>
              <a:t>虛耗１小時，讓詐騙工作效率降到１０％以下　　　</a:t>
            </a:r>
          </a:p>
        </p:txBody>
      </p:sp>
    </p:spTree>
    <p:extLst>
      <p:ext uri="{BB962C8B-B14F-4D97-AF65-F5344CB8AC3E}">
        <p14:creationId xmlns:p14="http://schemas.microsoft.com/office/powerpoint/2010/main" val="283851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標題 1">
            <a:extLst>
              <a:ext uri="{FF2B5EF4-FFF2-40B4-BE49-F238E27FC236}">
                <a16:creationId xmlns:a16="http://schemas.microsoft.com/office/drawing/2014/main" id="{2220989A-8A5B-BCA7-6D42-A48F976D2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預防詐騙</a:t>
            </a:r>
            <a:r>
              <a:rPr lang="en-US" altLang="zh-TW"/>
              <a:t>vs</a:t>
            </a:r>
            <a:r>
              <a:rPr lang="zh-TW" altLang="en-US"/>
              <a:t>消滅詐騙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A79CF7-2397-6163-81B1-99CA15DC75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66738" y="1916113"/>
            <a:ext cx="3924300" cy="41036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000" b="1">
                <a:solidFill>
                  <a:srgbClr val="FF3300"/>
                </a:solidFill>
              </a:rPr>
              <a:t>預防</a:t>
            </a:r>
            <a:r>
              <a:rPr lang="zh-TW" altLang="en-US" sz="4000"/>
              <a:t>詐騙：</a:t>
            </a:r>
            <a:endParaRPr lang="en-US" altLang="zh-TW" sz="4000"/>
          </a:p>
          <a:p>
            <a:r>
              <a:rPr lang="zh-TW" altLang="en-US" sz="4000"/>
              <a:t>一聽</a:t>
            </a:r>
            <a:endParaRPr lang="en-US" altLang="zh-TW" sz="4000"/>
          </a:p>
          <a:p>
            <a:r>
              <a:rPr lang="zh-TW" altLang="en-US" sz="4000"/>
              <a:t>二掛</a:t>
            </a:r>
            <a:endParaRPr lang="en-US" altLang="zh-TW" sz="4000"/>
          </a:p>
          <a:p>
            <a:r>
              <a:rPr lang="zh-TW" altLang="en-US" sz="4000"/>
              <a:t>三查</a:t>
            </a:r>
            <a:endParaRPr lang="en-US" altLang="zh-TW" sz="4000"/>
          </a:p>
          <a:p>
            <a:pPr>
              <a:buFont typeface="Wingdings" pitchFamily="2" charset="2"/>
              <a:buNone/>
            </a:pPr>
            <a:endParaRPr lang="zh-TW" altLang="en-US" sz="4800"/>
          </a:p>
          <a:p>
            <a:endParaRPr lang="zh-TW" altLang="en-US" sz="480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1873B0F-6C3F-B5A5-4977-4857ACA4259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643438" y="1844675"/>
            <a:ext cx="3924300" cy="417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4000" b="1">
                <a:solidFill>
                  <a:srgbClr val="FF3300"/>
                </a:solidFill>
              </a:rPr>
              <a:t>消滅</a:t>
            </a:r>
            <a:r>
              <a:rPr lang="zh-TW" altLang="en-US" sz="4000"/>
              <a:t>詐騙：</a:t>
            </a:r>
            <a:endParaRPr lang="en-US" altLang="zh-TW" sz="4000"/>
          </a:p>
          <a:p>
            <a:r>
              <a:rPr lang="zh-TW" altLang="en-US" sz="4000"/>
              <a:t>一看</a:t>
            </a:r>
            <a:endParaRPr lang="en-US" altLang="zh-TW" sz="4000"/>
          </a:p>
          <a:p>
            <a:r>
              <a:rPr lang="zh-TW" altLang="en-US" sz="4000"/>
              <a:t>二聽</a:t>
            </a:r>
            <a:endParaRPr lang="en-US" altLang="zh-TW" sz="4000"/>
          </a:p>
          <a:p>
            <a:r>
              <a:rPr lang="zh-TW" altLang="en-US" sz="4000"/>
              <a:t>三領</a:t>
            </a:r>
          </a:p>
          <a:p>
            <a:endParaRPr lang="zh-TW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75ABD5-6879-4700-B379-2B26DCC7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19659"/>
          </a:xfrm>
        </p:spPr>
        <p:txBody>
          <a:bodyPr/>
          <a:lstStyle/>
          <a:p>
            <a:r>
              <a:rPr lang="en-US" altLang="zh-TW" dirty="0"/>
              <a:t>『</a:t>
            </a:r>
            <a:r>
              <a:rPr lang="zh-TW" altLang="en-US" dirty="0"/>
              <a:t>反詐騙 領獎金</a:t>
            </a:r>
            <a:r>
              <a:rPr lang="en-US" altLang="zh-TW" dirty="0"/>
              <a:t>』</a:t>
            </a:r>
            <a:r>
              <a:rPr lang="zh-TW" altLang="en-US" dirty="0"/>
              <a:t>記者會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A5E67D-23AB-C5B0-73F7-E0529D539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752528"/>
          </a:xfrm>
        </p:spPr>
        <p:txBody>
          <a:bodyPr>
            <a:normAutofit fontScale="92500"/>
          </a:bodyPr>
          <a:lstStyle/>
          <a:p>
            <a:r>
              <a:rPr lang="zh-TW" altLang="en-US" sz="2600" dirty="0"/>
              <a:t>防詐口訣：一聽、二掛、三查</a:t>
            </a:r>
            <a:r>
              <a:rPr lang="en-US" altLang="zh-TW" sz="2600" dirty="0"/>
              <a:t>〈</a:t>
            </a:r>
            <a:r>
              <a:rPr lang="zh-TW" altLang="en-US" sz="2600" dirty="0"/>
              <a:t>證</a:t>
            </a:r>
            <a:r>
              <a:rPr lang="en-US" altLang="zh-TW" sz="2600" dirty="0"/>
              <a:t>〉</a:t>
            </a:r>
            <a:r>
              <a:rPr lang="zh-TW" altLang="en-US" sz="2600" dirty="0"/>
              <a:t>。</a:t>
            </a:r>
          </a:p>
          <a:p>
            <a:r>
              <a:rPr lang="zh-TW" altLang="en-US" sz="2600" dirty="0"/>
              <a:t>滅詐口訣：一看、二接、三領</a:t>
            </a:r>
            <a:r>
              <a:rPr lang="en-US" altLang="zh-TW" sz="2600" dirty="0"/>
              <a:t>〈</a:t>
            </a:r>
            <a:r>
              <a:rPr lang="zh-TW" altLang="en-US" sz="2600" dirty="0"/>
              <a:t>獎金</a:t>
            </a:r>
            <a:r>
              <a:rPr lang="en-US" altLang="zh-TW" sz="2600" dirty="0"/>
              <a:t>〉</a:t>
            </a:r>
            <a:r>
              <a:rPr lang="zh-TW" altLang="en-US" sz="2600" dirty="0"/>
              <a:t>。</a:t>
            </a:r>
          </a:p>
          <a:p>
            <a:r>
              <a:rPr lang="zh-TW" altLang="en-US" sz="2600" dirty="0"/>
              <a:t>一看：接話前，看清楚來電電話號碼。</a:t>
            </a:r>
          </a:p>
          <a:p>
            <a:r>
              <a:rPr lang="zh-TW" altLang="en-US" sz="2600" dirty="0"/>
              <a:t>二接：</a:t>
            </a:r>
            <a:r>
              <a:rPr lang="en-US" altLang="zh-TW" sz="2600" dirty="0"/>
              <a:t>1.</a:t>
            </a:r>
            <a:r>
              <a:rPr lang="zh-TW" altLang="en-US" sz="2600" dirty="0"/>
              <a:t>不願惹事生非者，確定是詐騙電話後週旋五分</a:t>
            </a:r>
            <a:endParaRPr lang="en-US" altLang="zh-TW" sz="2600" dirty="0"/>
          </a:p>
          <a:p>
            <a:r>
              <a:rPr lang="zh-TW" altLang="en-US" sz="2600" dirty="0"/>
              <a:t>                 鐘。</a:t>
            </a:r>
          </a:p>
          <a:p>
            <a:r>
              <a:rPr lang="zh-TW" altLang="en-US" sz="2600" dirty="0"/>
              <a:t>             </a:t>
            </a:r>
            <a:r>
              <a:rPr lang="en-US" altLang="zh-TW" sz="2600" dirty="0"/>
              <a:t>2.</a:t>
            </a:r>
            <a:r>
              <a:rPr lang="zh-TW" altLang="en-US" sz="2600" dirty="0"/>
              <a:t>更鼓勵民眾週旋到底，假裝上當，慌張應對，全力 配合演出，匯十元取得人頭帳號，或同時報警，守株待兔以抓捕前來提前的車手。</a:t>
            </a:r>
          </a:p>
          <a:p>
            <a:r>
              <a:rPr lang="zh-TW" altLang="en-US" sz="2600" dirty="0"/>
              <a:t>三領獎金：經證實為人頭帳戶或逮到前來領錢的車手</a:t>
            </a:r>
          </a:p>
          <a:p>
            <a:r>
              <a:rPr lang="zh-TW" altLang="en-US" sz="2600" dirty="0"/>
              <a:t>                    </a:t>
            </a:r>
            <a:r>
              <a:rPr lang="en-US" altLang="zh-TW" sz="2600" dirty="0"/>
              <a:t>〈</a:t>
            </a:r>
            <a:r>
              <a:rPr lang="zh-TW" altLang="en-US" sz="2600" dirty="0"/>
              <a:t>假警察、假司法人員</a:t>
            </a:r>
            <a:r>
              <a:rPr lang="en-US" altLang="zh-TW" sz="2600" dirty="0"/>
              <a:t>〉</a:t>
            </a:r>
            <a:r>
              <a:rPr lang="zh-TW" altLang="en-US" sz="2600" dirty="0"/>
              <a:t>，向政府領獎金一</a:t>
            </a:r>
          </a:p>
          <a:p>
            <a:r>
              <a:rPr lang="zh-TW" altLang="en-US" sz="2600" dirty="0"/>
              <a:t>                      萬元。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8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524FF8CD-F5A6-69B4-4C46-BD8F5DF6D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7885113" cy="1108075"/>
          </a:xfrm>
        </p:spPr>
        <p:txBody>
          <a:bodyPr/>
          <a:lstStyle/>
          <a:p>
            <a:r>
              <a:rPr lang="zh-TW" altLang="en-US" sz="3200" b="1"/>
              <a:t>為什麼能讓電話詐騙變成賠本生意？</a:t>
            </a:r>
            <a:endParaRPr lang="zh-TW" altLang="en-US" sz="3200" b="1">
              <a:solidFill>
                <a:srgbClr val="3333FF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BE01C0B-5E16-1330-81C1-F28A7BAEEA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341438"/>
            <a:ext cx="8686800" cy="55165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z="2800" dirty="0"/>
          </a:p>
          <a:p>
            <a:r>
              <a:rPr lang="zh-TW" altLang="en-US" sz="2800" dirty="0"/>
              <a:t>詐騙歹徒一小時可以打</a:t>
            </a:r>
            <a:r>
              <a:rPr lang="en-US" altLang="zh-TW" sz="2800" dirty="0"/>
              <a:t>120</a:t>
            </a:r>
            <a:r>
              <a:rPr lang="zh-TW" altLang="en-US" sz="2800" dirty="0"/>
              <a:t>通電話釣魚，如果接到電話的人平均週旋五分鐘，歹徒一小時只能打</a:t>
            </a:r>
            <a:r>
              <a:rPr lang="en-US" altLang="zh-TW" sz="2800" dirty="0"/>
              <a:t>12</a:t>
            </a:r>
            <a:r>
              <a:rPr lang="zh-TW" altLang="en-US" sz="2800" dirty="0"/>
              <a:t>通電話，工作效率降為</a:t>
            </a:r>
            <a:r>
              <a:rPr lang="en-US" altLang="zh-TW" sz="2800" dirty="0"/>
              <a:t>10%</a:t>
            </a:r>
            <a:r>
              <a:rPr lang="zh-TW" altLang="en-US" sz="2800" dirty="0"/>
              <a:t>！騙到的人數與金額也降到</a:t>
            </a:r>
            <a:r>
              <a:rPr lang="en-US" altLang="zh-TW" sz="2800" dirty="0"/>
              <a:t>10%‧</a:t>
            </a:r>
            <a:endParaRPr lang="zh-TW" altLang="en-US" sz="2800" dirty="0"/>
          </a:p>
          <a:p>
            <a:r>
              <a:rPr lang="zh-TW" altLang="en-US" sz="2800" dirty="0"/>
              <a:t>若一成的人想領獎金，每十通電話就碰到一個反制者，即使演技不佳而被識破，也耗掉歹徒</a:t>
            </a:r>
            <a:r>
              <a:rPr lang="en-US" altLang="zh-TW" sz="2800" dirty="0"/>
              <a:t>1-2</a:t>
            </a:r>
            <a:r>
              <a:rPr lang="zh-TW" altLang="en-US" sz="2800" dirty="0"/>
              <a:t>小時。</a:t>
            </a:r>
          </a:p>
          <a:p>
            <a:r>
              <a:rPr lang="zh-TW" altLang="en-US" sz="2800" dirty="0"/>
              <a:t>亂槍打鳥成功機率</a:t>
            </a:r>
            <a:r>
              <a:rPr lang="en-US" altLang="zh-TW" sz="2800" dirty="0"/>
              <a:t>0.3%</a:t>
            </a:r>
            <a:r>
              <a:rPr lang="zh-TW" altLang="en-US" sz="2800" dirty="0"/>
              <a:t>，要打</a:t>
            </a:r>
            <a:r>
              <a:rPr lang="en-US" altLang="zh-TW" sz="2800" dirty="0"/>
              <a:t>333</a:t>
            </a:r>
            <a:r>
              <a:rPr lang="zh-TW" altLang="en-US" sz="2800" dirty="0"/>
              <a:t>通電話才可能打中一隻鳥，但事先會遇上</a:t>
            </a:r>
            <a:r>
              <a:rPr lang="en-US" altLang="zh-TW" sz="2800" dirty="0"/>
              <a:t>33.3</a:t>
            </a:r>
            <a:r>
              <a:rPr lang="zh-TW" altLang="en-US" sz="2800" dirty="0"/>
              <a:t>個反制者</a:t>
            </a:r>
            <a:r>
              <a:rPr lang="en-US" altLang="zh-TW" sz="2800" dirty="0"/>
              <a:t>〈</a:t>
            </a:r>
            <a:r>
              <a:rPr lang="zh-TW" altLang="en-US" sz="2800" dirty="0"/>
              <a:t>想領獎金的人</a:t>
            </a:r>
            <a:r>
              <a:rPr lang="en-US" altLang="zh-TW" sz="2800" dirty="0"/>
              <a:t>〉</a:t>
            </a:r>
            <a:r>
              <a:rPr lang="zh-TW" altLang="en-US" sz="2800" dirty="0"/>
              <a:t>，耗掉了</a:t>
            </a:r>
            <a:r>
              <a:rPr lang="en-US" altLang="zh-TW" sz="2800" dirty="0"/>
              <a:t>33.3</a:t>
            </a:r>
            <a:r>
              <a:rPr lang="zh-TW" altLang="en-US" sz="2800" dirty="0"/>
              <a:t>小時</a:t>
            </a:r>
            <a:r>
              <a:rPr lang="en-US" altLang="zh-TW" sz="2800" dirty="0"/>
              <a:t>〈</a:t>
            </a:r>
            <a:r>
              <a:rPr lang="zh-TW" altLang="en-US" sz="2800" dirty="0"/>
              <a:t>或</a:t>
            </a:r>
            <a:r>
              <a:rPr lang="en-US" altLang="zh-TW" sz="2800" dirty="0"/>
              <a:t>4-5</a:t>
            </a:r>
            <a:r>
              <a:rPr lang="zh-TW" altLang="en-US" sz="2800" dirty="0"/>
              <a:t>天</a:t>
            </a:r>
            <a:r>
              <a:rPr lang="en-US" altLang="zh-TW" sz="2800" dirty="0"/>
              <a:t>〉</a:t>
            </a:r>
            <a:r>
              <a:rPr lang="zh-TW" altLang="en-US" sz="2800" dirty="0"/>
              <a:t>，因此從此打不到鳥了！</a:t>
            </a:r>
            <a:endParaRPr lang="en-US" altLang="zh-TW" sz="2800" dirty="0"/>
          </a:p>
          <a:p>
            <a:r>
              <a:rPr lang="zh-TW" altLang="en-US" sz="2800" dirty="0"/>
              <a:t>實際的情況（站在電話詐騙立場來想）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>
            <a:extLst>
              <a:ext uri="{FF2B5EF4-FFF2-40B4-BE49-F238E27FC236}">
                <a16:creationId xmlns:a16="http://schemas.microsoft.com/office/drawing/2014/main" id="{06D6DC00-118B-A418-5480-76BC36D0B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三、消滅電話詐騙政策</a:t>
            </a:r>
          </a:p>
        </p:txBody>
      </p:sp>
      <p:sp>
        <p:nvSpPr>
          <p:cNvPr id="18435" name="內容版面配置區 2">
            <a:extLst>
              <a:ext uri="{FF2B5EF4-FFF2-40B4-BE49-F238E27FC236}">
                <a16:creationId xmlns:a16="http://schemas.microsoft.com/office/drawing/2014/main" id="{DCDEB2D0-9DC5-2EAA-DF3F-13F547F088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1773238"/>
            <a:ext cx="8001000" cy="42465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上上策：三個月終結電詐騙，不再復發</a:t>
            </a:r>
            <a:r>
              <a:rPr lang="en-US" altLang="zh-TW"/>
              <a:t>‧</a:t>
            </a:r>
          </a:p>
          <a:p>
            <a:r>
              <a:rPr lang="zh-TW" altLang="en-US"/>
              <a:t>下下策；每年抓二萬嫌疑犯，但卻無法嚇阻電話詐騙，現在已成「詐騙王國」</a:t>
            </a:r>
            <a:r>
              <a:rPr lang="en-US" altLang="zh-TW"/>
              <a:t>‧</a:t>
            </a:r>
          </a:p>
          <a:p>
            <a:r>
              <a:rPr lang="zh-TW" altLang="en-US"/>
              <a:t>臭名滿天下：日本、南韓：柬埔塞、印尼、菲律賓、馬來西亞、越南、泰國、新加坡；肯亞、埃及、烏干達；澳大利亞；希臘、亞美尼亞、土耳其、西班牙、波蘭；多明尼加尼加拉瓜、薩爾瓦多、巴拉圭、巴拿馬</a:t>
            </a:r>
            <a:r>
              <a:rPr lang="en-US" altLang="zh-TW"/>
              <a:t>‧</a:t>
            </a:r>
          </a:p>
          <a:p>
            <a:pPr>
              <a:buFont typeface="Wingdings" pitchFamily="2" charset="2"/>
              <a:buNone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E99DCF-C3A9-F78A-6A31-8A006BBB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需要多少錢發獎金？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B9453E-7597-63DA-FE91-B773E1797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需要</a:t>
            </a:r>
            <a:r>
              <a:rPr lang="en-US" altLang="zh-TW" sz="2800" dirty="0"/>
              <a:t>500-1000</a:t>
            </a:r>
            <a:r>
              <a:rPr lang="zh-TW" altLang="en-US" sz="2800" dirty="0"/>
              <a:t>萬元？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能“連續“破獲</a:t>
            </a:r>
            <a:r>
              <a:rPr lang="en-US" altLang="zh-TW" sz="2800" dirty="0"/>
              <a:t>500</a:t>
            </a:r>
            <a:r>
              <a:rPr lang="zh-TW" altLang="en-US" sz="2800" dirty="0"/>
              <a:t>個人頭帳戶？</a:t>
            </a:r>
            <a:endParaRPr lang="en-US" altLang="zh-TW" sz="2800" dirty="0"/>
          </a:p>
          <a:p>
            <a:r>
              <a:rPr lang="zh-TW" altLang="en-US" sz="2800" dirty="0"/>
              <a:t>能“連續”逮捕</a:t>
            </a:r>
            <a:r>
              <a:rPr lang="en-US" altLang="zh-TW" sz="2800" dirty="0"/>
              <a:t>500</a:t>
            </a:r>
            <a:r>
              <a:rPr lang="zh-TW" altLang="en-US" sz="2800" dirty="0"/>
              <a:t>位車手？</a:t>
            </a:r>
            <a:endParaRPr lang="en-US" altLang="zh-TW" sz="2800" dirty="0"/>
          </a:p>
          <a:p>
            <a:endParaRPr kumimoji="1" lang="en-US" altLang="zh-TW" sz="2800" dirty="0"/>
          </a:p>
          <a:p>
            <a:r>
              <a:rPr lang="zh-TW" altLang="en-US" sz="2800" b="1" dirty="0">
                <a:solidFill>
                  <a:srgbClr val="FF0000"/>
                </a:solidFill>
              </a:rPr>
              <a:t>在一鼓作氣下也許</a:t>
            </a:r>
            <a:r>
              <a:rPr lang="en-US" altLang="zh-TW" sz="2800" b="1" dirty="0">
                <a:solidFill>
                  <a:srgbClr val="FF0000"/>
                </a:solidFill>
              </a:rPr>
              <a:t>300-500</a:t>
            </a:r>
            <a:r>
              <a:rPr lang="zh-TW" altLang="en-US" sz="2800" b="1" dirty="0">
                <a:solidFill>
                  <a:srgbClr val="FF0000"/>
                </a:solidFill>
              </a:rPr>
              <a:t>萬元就夠了！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endParaRPr kumimoji="1" lang="en-US" altLang="zh-TW" sz="2800" dirty="0"/>
          </a:p>
          <a:p>
            <a:r>
              <a:rPr lang="zh-TW" altLang="en-US" sz="2800" dirty="0"/>
              <a:t>是否可以向開立人頭帳戶的銀行募款？</a:t>
            </a:r>
          </a:p>
          <a:p>
            <a:endParaRPr kumimoji="1" lang="en-US" altLang="zh-TW" sz="2800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36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BB236C-F2E6-FC26-77D5-4023C5AC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515350" cy="1690688"/>
          </a:xfrm>
        </p:spPr>
        <p:txBody>
          <a:bodyPr/>
          <a:lstStyle/>
          <a:p>
            <a:br>
              <a:rPr kumimoji="1" lang="en-US" altLang="zh-TW" dirty="0"/>
            </a:br>
            <a:r>
              <a:rPr kumimoji="1" lang="zh-TW" altLang="en-US" dirty="0"/>
              <a:t>我對民進黨政府建言</a:t>
            </a:r>
            <a:br>
              <a:rPr kumimoji="1" lang="en-US" altLang="zh-TW" dirty="0"/>
            </a:br>
            <a:r>
              <a:rPr kumimoji="1" lang="zh-TW" altLang="en-US" dirty="0"/>
              <a:t>投書自由時報</a:t>
            </a:r>
            <a:r>
              <a:rPr kumimoji="1" lang="en-US" altLang="zh-TW" dirty="0"/>
              <a:t>8</a:t>
            </a:r>
            <a:r>
              <a:rPr kumimoji="1" lang="zh-TW" altLang="en-US" dirty="0"/>
              <a:t>篇</a:t>
            </a:r>
            <a:r>
              <a:rPr kumimoji="1" lang="en-US" altLang="zh-TW" dirty="0"/>
              <a:t>2006.7.13. – 2007.11.8.</a:t>
            </a:r>
            <a:br>
              <a:rPr kumimoji="1" lang="en-US" altLang="zh-TW" dirty="0"/>
            </a:b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4AA5C4E-2980-EB9A-DB18-A001275DE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4"/>
            <a:ext cx="9144000" cy="5032375"/>
          </a:xfrm>
        </p:spPr>
      </p:pic>
    </p:spTree>
    <p:extLst>
      <p:ext uri="{BB962C8B-B14F-4D97-AF65-F5344CB8AC3E}">
        <p14:creationId xmlns:p14="http://schemas.microsoft.com/office/powerpoint/2010/main" val="1791286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B2D8C7-F661-1582-0524-FEC675C7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A0D000-08DA-86C1-8A81-AF5775022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6" y="0"/>
            <a:ext cx="7886700" cy="7370277"/>
          </a:xfrm>
        </p:spPr>
      </p:pic>
    </p:spTree>
    <p:extLst>
      <p:ext uri="{BB962C8B-B14F-4D97-AF65-F5344CB8AC3E}">
        <p14:creationId xmlns:p14="http://schemas.microsoft.com/office/powerpoint/2010/main" val="4041732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E6F90-3CAB-C8E5-6153-AF2B9F4D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EA699E0-D71D-59AF-200F-9CFAE2036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383"/>
            <a:ext cx="4104456" cy="7082092"/>
          </a:xfrm>
        </p:spPr>
      </p:pic>
    </p:spTree>
    <p:extLst>
      <p:ext uri="{BB962C8B-B14F-4D97-AF65-F5344CB8AC3E}">
        <p14:creationId xmlns:p14="http://schemas.microsoft.com/office/powerpoint/2010/main" val="46063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C2F6C5-DD9E-20AF-EC1C-B0C08CEA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655514-F29F-3989-3CC1-BF24644A8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22" y="1340768"/>
            <a:ext cx="9396222" cy="5181953"/>
          </a:xfrm>
        </p:spPr>
      </p:pic>
    </p:spTree>
    <p:extLst>
      <p:ext uri="{BB962C8B-B14F-4D97-AF65-F5344CB8AC3E}">
        <p14:creationId xmlns:p14="http://schemas.microsoft.com/office/powerpoint/2010/main" val="3863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C:\Users\User\Desktop\IMG-0560.jpg">
            <a:extLst>
              <a:ext uri="{FF2B5EF4-FFF2-40B4-BE49-F238E27FC236}">
                <a16:creationId xmlns:a16="http://schemas.microsoft.com/office/drawing/2014/main" id="{9FD2E232-7DC7-0C9D-5DB7-D8017CBE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056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62E78E-FCF5-1301-51BC-747617B1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0BA0C32-E8EA-5529-FC2E-0C0A18E64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2" y="466962"/>
            <a:ext cx="8985198" cy="5710002"/>
          </a:xfrm>
        </p:spPr>
      </p:pic>
    </p:spTree>
    <p:extLst>
      <p:ext uri="{BB962C8B-B14F-4D97-AF65-F5344CB8AC3E}">
        <p14:creationId xmlns:p14="http://schemas.microsoft.com/office/powerpoint/2010/main" val="2585986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7605A-CC23-FA18-AFEA-7EA721A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EFF8DFE-A128-D9D4-47F5-41A83FCF3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6" y="35925"/>
            <a:ext cx="6768080" cy="6822075"/>
          </a:xfrm>
        </p:spPr>
      </p:pic>
    </p:spTree>
    <p:extLst>
      <p:ext uri="{BB962C8B-B14F-4D97-AF65-F5344CB8AC3E}">
        <p14:creationId xmlns:p14="http://schemas.microsoft.com/office/powerpoint/2010/main" val="1395039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C28FFA-B964-0BEC-1AD9-9B248C03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9D4EA38-8CC8-45AD-93E5-677C64E83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120680" cy="6858000"/>
          </a:xfrm>
        </p:spPr>
      </p:pic>
    </p:spTree>
    <p:extLst>
      <p:ext uri="{BB962C8B-B14F-4D97-AF65-F5344CB8AC3E}">
        <p14:creationId xmlns:p14="http://schemas.microsoft.com/office/powerpoint/2010/main" val="2314616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8ACCDA-8EC1-FCD5-AF5C-D679F39B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0B62DF-922F-7974-D9B4-52EC25A3C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72" y="235788"/>
            <a:ext cx="4677516" cy="6775638"/>
          </a:xfrm>
        </p:spPr>
      </p:pic>
    </p:spTree>
    <p:extLst>
      <p:ext uri="{BB962C8B-B14F-4D97-AF65-F5344CB8AC3E}">
        <p14:creationId xmlns:p14="http://schemas.microsoft.com/office/powerpoint/2010/main" val="88606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857682-31ED-72F0-181A-1D7C3B89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90AB3F-F77F-F387-376B-26154DAD1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95" y="154174"/>
            <a:ext cx="5742335" cy="6703826"/>
          </a:xfrm>
        </p:spPr>
      </p:pic>
    </p:spTree>
    <p:extLst>
      <p:ext uri="{BB962C8B-B14F-4D97-AF65-F5344CB8AC3E}">
        <p14:creationId xmlns:p14="http://schemas.microsoft.com/office/powerpoint/2010/main" val="1713401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BC52C-4A7B-09C4-7EEB-44720375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我對國民黨馬政府建言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2E3CC9-F71E-A4AE-A9CF-B4DF1C58F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 fontScale="92500" lnSpcReduction="20000"/>
          </a:bodyPr>
          <a:lstStyle/>
          <a:p>
            <a:endParaRPr kumimoji="1" lang="en-US" altLang="zh-TW" dirty="0"/>
          </a:p>
          <a:p>
            <a:r>
              <a:rPr kumimoji="1" lang="zh-TW" altLang="en-US" sz="2600" dirty="0"/>
              <a:t>透過馬以南的先生馮丹龢向內政部建言</a:t>
            </a:r>
            <a:endParaRPr kumimoji="1" lang="en-US" altLang="zh-TW" sz="2600" dirty="0"/>
          </a:p>
          <a:p>
            <a:endParaRPr kumimoji="1" lang="en-US" altLang="zh-TW" sz="2600" dirty="0"/>
          </a:p>
          <a:p>
            <a:r>
              <a:rPr kumimoji="1" lang="en-US" altLang="zh-TW" sz="2600" dirty="0"/>
              <a:t>2010</a:t>
            </a:r>
            <a:r>
              <a:rPr kumimoji="1" lang="zh-TW" altLang="en-US" sz="2600" dirty="0"/>
              <a:t>年</a:t>
            </a:r>
            <a:r>
              <a:rPr kumimoji="1" lang="en-US" altLang="zh-TW" sz="2600" dirty="0"/>
              <a:t>6</a:t>
            </a:r>
            <a:r>
              <a:rPr kumimoji="1" lang="zh-TW" altLang="en-US" sz="2600" dirty="0"/>
              <a:t>月</a:t>
            </a:r>
            <a:r>
              <a:rPr kumimoji="1" lang="en-US" altLang="zh-TW" sz="2600" dirty="0"/>
              <a:t>15</a:t>
            </a:r>
            <a:r>
              <a:rPr kumimoji="1" lang="zh-TW" altLang="en-US" sz="2600" dirty="0"/>
              <a:t>日在馮定國立委陪同下拜見行政院長吳敦義</a:t>
            </a:r>
            <a:endParaRPr kumimoji="1" lang="en-US" altLang="zh-TW" sz="2600" dirty="0"/>
          </a:p>
          <a:p>
            <a:r>
              <a:rPr kumimoji="1" lang="en-US" altLang="zh-TW" sz="2600" dirty="0"/>
              <a:t>2010</a:t>
            </a:r>
            <a:r>
              <a:rPr kumimoji="1" lang="zh-TW" altLang="en-US" sz="2600" dirty="0"/>
              <a:t>年</a:t>
            </a:r>
            <a:r>
              <a:rPr kumimoji="1" lang="en-US" altLang="zh-TW" sz="2600" dirty="0"/>
              <a:t>6</a:t>
            </a:r>
            <a:r>
              <a:rPr kumimoji="1" lang="zh-TW" altLang="en-US" sz="2600" dirty="0"/>
              <a:t>月</a:t>
            </a:r>
            <a:r>
              <a:rPr kumimoji="1" lang="en-US" altLang="zh-TW" sz="2600" dirty="0"/>
              <a:t>25</a:t>
            </a:r>
            <a:r>
              <a:rPr kumimoji="1" lang="zh-TW" altLang="en-US" sz="2600" dirty="0"/>
              <a:t>日 拜會勞動部部長王如玄</a:t>
            </a:r>
            <a:endParaRPr kumimoji="1" lang="en-US" altLang="zh-TW" sz="2600" dirty="0"/>
          </a:p>
          <a:p>
            <a:r>
              <a:rPr kumimoji="1" lang="en-US" altLang="zh-TW" sz="2600" dirty="0"/>
              <a:t>2010</a:t>
            </a:r>
            <a:r>
              <a:rPr kumimoji="1" lang="zh-TW" altLang="en-US" sz="2600" dirty="0"/>
              <a:t>年</a:t>
            </a:r>
            <a:r>
              <a:rPr kumimoji="1" lang="en-US" altLang="zh-TW" sz="2600" dirty="0"/>
              <a:t>6</a:t>
            </a:r>
            <a:r>
              <a:rPr kumimoji="1" lang="zh-TW" altLang="en-US" sz="2600" dirty="0"/>
              <a:t>月</a:t>
            </a:r>
            <a:r>
              <a:rPr kumimoji="1" lang="en-US" altLang="zh-TW" sz="2600" dirty="0"/>
              <a:t>30</a:t>
            </a:r>
            <a:r>
              <a:rPr kumimoji="1" lang="zh-TW" altLang="en-US" sz="2600" dirty="0"/>
              <a:t>日  在警政署舉辦“高博士為邦反詐騙座談會”</a:t>
            </a:r>
            <a:endParaRPr kumimoji="1" lang="en-US" altLang="zh-TW" sz="2600" dirty="0"/>
          </a:p>
          <a:p>
            <a:r>
              <a:rPr kumimoji="1" lang="zh-TW" altLang="en-US" sz="2600" dirty="0"/>
              <a:t>參與者：警政署副署長伊永仁</a:t>
            </a:r>
            <a:endParaRPr kumimoji="1" lang="en-US" altLang="zh-TW" sz="2600" dirty="0"/>
          </a:p>
          <a:p>
            <a:r>
              <a:rPr kumimoji="1" lang="zh-TW" altLang="en-US" sz="2600" dirty="0"/>
              <a:t>                  刑事局副局長劉柏良</a:t>
            </a:r>
            <a:endParaRPr kumimoji="1" lang="en-US" altLang="zh-TW" sz="2600" dirty="0"/>
          </a:p>
          <a:p>
            <a:r>
              <a:rPr kumimoji="1" lang="en-US" altLang="zh-TW" sz="2600" dirty="0"/>
              <a:t>                  </a:t>
            </a:r>
            <a:r>
              <a:rPr kumimoji="1" lang="zh-TW" altLang="en-US" sz="2600" dirty="0"/>
              <a:t>預防科長陳會中</a:t>
            </a:r>
            <a:r>
              <a:rPr kumimoji="1" lang="en-US" altLang="zh-TW" sz="2600" dirty="0"/>
              <a:t>;</a:t>
            </a:r>
            <a:r>
              <a:rPr kumimoji="1" lang="zh-TW" altLang="en-US" sz="2600" dirty="0"/>
              <a:t>預防科組長吳榮楷</a:t>
            </a:r>
            <a:r>
              <a:rPr kumimoji="1" lang="en-US" altLang="zh-TW" sz="2600" dirty="0"/>
              <a:t>;</a:t>
            </a:r>
          </a:p>
          <a:p>
            <a:r>
              <a:rPr kumimoji="1" lang="en-US" altLang="zh-TW" sz="2600" dirty="0"/>
              <a:t>                  </a:t>
            </a:r>
            <a:r>
              <a:rPr kumimoji="1" lang="zh-TW" altLang="en-US" sz="2600" dirty="0"/>
              <a:t>研發室組長莊明雄</a:t>
            </a:r>
            <a:r>
              <a:rPr kumimoji="1" lang="en-US" altLang="zh-TW" sz="2600" dirty="0"/>
              <a:t>;165</a:t>
            </a:r>
            <a:r>
              <a:rPr kumimoji="1" lang="zh-TW" altLang="en-US" sz="2600" dirty="0"/>
              <a:t>專線警務正傅振原</a:t>
            </a:r>
            <a:r>
              <a:rPr kumimoji="1" lang="en-US" altLang="zh-TW" sz="2600" dirty="0"/>
              <a:t>;</a:t>
            </a:r>
          </a:p>
          <a:p>
            <a:r>
              <a:rPr kumimoji="1" lang="en-US" altLang="zh-TW" sz="2600" dirty="0"/>
              <a:t>                  165</a:t>
            </a:r>
            <a:r>
              <a:rPr kumimoji="1" lang="zh-TW" altLang="en-US" sz="2600" dirty="0"/>
              <a:t>專線偵查員王鈞賦</a:t>
            </a:r>
            <a:r>
              <a:rPr kumimoji="1" lang="en-US" altLang="zh-TW" sz="2600" dirty="0"/>
              <a:t>;</a:t>
            </a:r>
            <a:r>
              <a:rPr kumimoji="1" lang="zh-TW" altLang="en-US" sz="2600" dirty="0"/>
              <a:t>偵查科偵查員楊律宣</a:t>
            </a:r>
            <a:r>
              <a:rPr kumimoji="1" lang="en-US" altLang="zh-TW" sz="2600" dirty="0"/>
              <a:t>;</a:t>
            </a:r>
          </a:p>
          <a:p>
            <a:r>
              <a:rPr kumimoji="1" lang="zh-TW" altLang="en-US" dirty="0"/>
              <a:t>                  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28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id="{B68C5445-7505-71F1-67A4-E57EEFFA1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建議過程的困難</a:t>
            </a:r>
            <a:r>
              <a:rPr lang="en-US" altLang="zh-TW"/>
              <a:t>〈</a:t>
            </a:r>
            <a:r>
              <a:rPr lang="zh-TW" altLang="en-US"/>
              <a:t>上</a:t>
            </a:r>
            <a:r>
              <a:rPr lang="en-US" altLang="zh-TW"/>
              <a:t>〉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7EEF20C4-7C1F-986E-7A07-33C901D0F2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2006</a:t>
            </a:r>
            <a:r>
              <a:rPr lang="zh-TW" altLang="en-US" dirty="0"/>
              <a:t>年投書媒體七篇</a:t>
            </a:r>
          </a:p>
          <a:p>
            <a:r>
              <a:rPr lang="zh-TW" altLang="en-US" dirty="0"/>
              <a:t>內政部李逸洋部長電話</a:t>
            </a:r>
            <a:r>
              <a:rPr lang="en-US" altLang="zh-TW" dirty="0"/>
              <a:t>〈</a:t>
            </a:r>
            <a:r>
              <a:rPr lang="zh-TW" altLang="en-US" dirty="0"/>
              <a:t>保護檢舉人</a:t>
            </a:r>
            <a:r>
              <a:rPr lang="en-US" altLang="zh-TW" dirty="0"/>
              <a:t>〉</a:t>
            </a:r>
          </a:p>
          <a:p>
            <a:r>
              <a:rPr lang="zh-TW" altLang="en-US" dirty="0"/>
              <a:t>內政部江宜樺部長間接否定</a:t>
            </a:r>
          </a:p>
          <a:p>
            <a:r>
              <a:rPr lang="en-US" altLang="zh-TW" dirty="0"/>
              <a:t>2010.6.15.</a:t>
            </a:r>
            <a:r>
              <a:rPr lang="zh-TW" altLang="en-US" dirty="0"/>
              <a:t>向吳敦義當面報告</a:t>
            </a:r>
            <a:r>
              <a:rPr lang="en-US" altLang="zh-TW" dirty="0"/>
              <a:t>〈</a:t>
            </a:r>
            <a:r>
              <a:rPr lang="zh-TW" altLang="en-US" dirty="0"/>
              <a:t>不可能有人檢舉</a:t>
            </a:r>
            <a:r>
              <a:rPr lang="en-US" altLang="zh-TW" dirty="0"/>
              <a:t>〉</a:t>
            </a:r>
          </a:p>
          <a:p>
            <a:r>
              <a:rPr lang="en-US" altLang="zh-TW" dirty="0"/>
              <a:t>2010.6.30.</a:t>
            </a:r>
            <a:r>
              <a:rPr lang="zh-TW" altLang="en-US" dirty="0"/>
              <a:t>警政署副署長伊永仁主持會議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D3BD988-F828-7B90-8A7A-2C412EED1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5681663" cy="1108075"/>
          </a:xfrm>
        </p:spPr>
        <p:txBody>
          <a:bodyPr/>
          <a:lstStyle/>
          <a:p>
            <a:r>
              <a:rPr lang="zh-TW" altLang="en-US" sz="3600" b="1">
                <a:solidFill>
                  <a:schemeClr val="accent2"/>
                </a:solidFill>
              </a:rPr>
              <a:t>讓電話詐騙集團破產！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40E58E0F-643C-EA84-FC4D-11024EFD1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773238"/>
            <a:ext cx="8686800" cy="50847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詐騙歹徒一小時可以打</a:t>
            </a:r>
            <a:r>
              <a:rPr lang="en-US" altLang="zh-TW"/>
              <a:t>120</a:t>
            </a:r>
            <a:r>
              <a:rPr lang="zh-TW" altLang="en-US"/>
              <a:t>通電話釣魚，可能一人上鉤，如果接到電話的人平均週旋五分鐘，歹徒一小時只能打</a:t>
            </a:r>
            <a:r>
              <a:rPr lang="en-US" altLang="zh-TW"/>
              <a:t>12</a:t>
            </a:r>
            <a:r>
              <a:rPr lang="zh-TW" altLang="en-US"/>
              <a:t>通電話，工作效率降為十分之一！</a:t>
            </a:r>
          </a:p>
          <a:p>
            <a:r>
              <a:rPr lang="zh-TW" altLang="en-US"/>
              <a:t>若一成的人想領獎金，每十通電話就碰到一個反制者，即使演技不佳而被識破，也耗掉歹徒</a:t>
            </a:r>
            <a:r>
              <a:rPr lang="en-US" altLang="zh-TW"/>
              <a:t>1-2</a:t>
            </a:r>
            <a:r>
              <a:rPr lang="zh-TW" altLang="en-US"/>
              <a:t>小時。</a:t>
            </a:r>
          </a:p>
          <a:p>
            <a:r>
              <a:rPr lang="zh-TW" altLang="en-US"/>
              <a:t>若想領獎金的人成功騙過歹徒，詐騙集團損失人頭帳戶及車手！</a:t>
            </a: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21E3F247-6074-D9A0-491E-4A8871B6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75" y="-250825"/>
            <a:ext cx="10447338" cy="736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858AE9F-CE47-D423-2A02-778E1D337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FE06A343-DD95-1E04-B96F-DFBC281794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/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CEB9FF65-6085-CE7A-B831-2467097B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75" y="-236538"/>
            <a:ext cx="10447338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9B2E3935-C44F-556B-98FF-4C5859C2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350" y="-427038"/>
            <a:ext cx="10428288" cy="77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C:\Users\User\Desktop\IMG-0561.jpg">
            <a:extLst>
              <a:ext uri="{FF2B5EF4-FFF2-40B4-BE49-F238E27FC236}">
                <a16:creationId xmlns:a16="http://schemas.microsoft.com/office/drawing/2014/main" id="{86987FAE-1936-2763-DB6E-74D1A5FE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88012" cy="848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06228215-025F-DA78-E5CE-B2D00801B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警政署回覆遲緩且全盤否決</a:t>
            </a:r>
            <a:endParaRPr lang="en-US" altLang="zh-TW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C119F35-25B9-D87C-F680-22E7125235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/>
              <a:t>二個月後，</a:t>
            </a: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〈2010</a:t>
            </a:r>
            <a:r>
              <a: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年受害案件</a:t>
            </a: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28,494</a:t>
            </a:r>
            <a:r>
              <a: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損失金額</a:t>
            </a: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6,128,686,617</a:t>
            </a:r>
            <a:r>
              <a: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二個月受害案件</a:t>
            </a:r>
            <a:r>
              <a:rPr lang="en-US" altLang="zh-TW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4,749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損失金額</a:t>
            </a:r>
            <a:r>
              <a:rPr lang="en-US" altLang="zh-TW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10.2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億元</a:t>
            </a:r>
            <a:r>
              <a: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cs typeface="Times New Roman" panose="02020603050405020304" pitchFamily="18" charset="0"/>
              </a:rPr>
              <a:t>〉</a:t>
            </a:r>
            <a:r>
              <a:rPr lang="zh-TW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TW" sz="2800"/>
              <a:t>2010.8.26.</a:t>
            </a:r>
            <a:r>
              <a:rPr lang="zh-TW" altLang="en-US" sz="2800"/>
              <a:t>警政署函：</a:t>
            </a:r>
          </a:p>
          <a:p>
            <a:r>
              <a:rPr lang="zh-TW" altLang="en-US" sz="2800" b="1">
                <a:solidFill>
                  <a:schemeClr val="accent2"/>
                </a:solidFill>
              </a:rPr>
              <a:t>沒錢</a:t>
            </a:r>
            <a:r>
              <a:rPr lang="zh-TW" altLang="en-US" sz="2800"/>
              <a:t>，「需考亮本屬經費是否充足及發放認定標準，公平性等問題」；</a:t>
            </a:r>
          </a:p>
          <a:p>
            <a:r>
              <a:rPr lang="zh-TW" altLang="en-US" sz="2800" b="1">
                <a:solidFill>
                  <a:schemeClr val="accent2"/>
                </a:solidFill>
              </a:rPr>
              <a:t>有後遺症</a:t>
            </a:r>
            <a:r>
              <a:rPr lang="zh-TW" altLang="en-US" sz="2800"/>
              <a:t>，「將造成金融秩序混亂，警方將頻於設定與解除警示帳戶，未蒙其利，先受其害」。</a:t>
            </a:r>
          </a:p>
          <a:p>
            <a:endParaRPr lang="zh-TW" altLang="en-US" sz="2800"/>
          </a:p>
          <a:p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A7A554D8-A793-FEF6-84E2-F3BD9A0BB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34818" name="Rectangle 5">
            <a:extLst>
              <a:ext uri="{FF2B5EF4-FFF2-40B4-BE49-F238E27FC236}">
                <a16:creationId xmlns:a16="http://schemas.microsoft.com/office/drawing/2014/main" id="{857C4051-E2BB-D96E-ABB9-80FE0E71EF9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z="2600"/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15202F2E-5387-88A3-3732-C386772B348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z="2600"/>
          </a:p>
        </p:txBody>
      </p:sp>
      <p:pic>
        <p:nvPicPr>
          <p:cNvPr id="34820" name="Picture 9">
            <a:extLst>
              <a:ext uri="{FF2B5EF4-FFF2-40B4-BE49-F238E27FC236}">
                <a16:creationId xmlns:a16="http://schemas.microsoft.com/office/drawing/2014/main" id="{DF440A10-D9FC-2C95-6EF9-FC8D11A0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5720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>
            <a:extLst>
              <a:ext uri="{FF2B5EF4-FFF2-40B4-BE49-F238E27FC236}">
                <a16:creationId xmlns:a16="http://schemas.microsoft.com/office/drawing/2014/main" id="{89667705-9C14-1354-355D-2CD72C8F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5720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D83664F8-4A82-CEE6-2DAE-517FED9CD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刑事警察局劉柏良副局長再議</a:t>
            </a:r>
            <a:endParaRPr lang="en-US" altLang="zh-TW" dirty="0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7023C66-B1A7-DE03-924D-553532D1C4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1484784"/>
            <a:ext cx="7886700" cy="4692179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zh-TW" dirty="0"/>
              <a:t>2010.9.3.</a:t>
            </a:r>
            <a:r>
              <a:rPr lang="zh-TW" altLang="en-US" dirty="0"/>
              <a:t>刑事警察局劉柏良副局長主持會議，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國家賠償是不可能發生的</a:t>
            </a:r>
            <a:endParaRPr lang="en-US" altLang="zh-TW" dirty="0"/>
          </a:p>
          <a:p>
            <a:r>
              <a:rPr lang="zh-TW" altLang="en-US" dirty="0"/>
              <a:t>檢舉人發放獎金有明文規定</a:t>
            </a:r>
            <a:endParaRPr lang="en-US" altLang="zh-TW" dirty="0"/>
          </a:p>
          <a:p>
            <a:r>
              <a:rPr lang="zh-TW" altLang="en-US" dirty="0"/>
              <a:t>高雄市里長匯</a:t>
            </a:r>
            <a:r>
              <a:rPr lang="en-US" altLang="zh-TW" dirty="0"/>
              <a:t>10</a:t>
            </a:r>
            <a:r>
              <a:rPr lang="zh-TW" altLang="en-US" dirty="0"/>
              <a:t>元凍結帳戶</a:t>
            </a:r>
            <a:endParaRPr lang="en-US" altLang="zh-TW" dirty="0"/>
          </a:p>
          <a:p>
            <a:r>
              <a:rPr lang="zh-TW" altLang="en-US" dirty="0"/>
              <a:t>台北市中年婦人誘使假檢察官前來拿錢被拘捕</a:t>
            </a:r>
            <a:endParaRPr lang="en-US" altLang="zh-TW" dirty="0"/>
          </a:p>
          <a:p>
            <a:r>
              <a:rPr lang="zh-TW" altLang="en-US" dirty="0"/>
              <a:t>現在只剩下一個問題</a:t>
            </a:r>
            <a:r>
              <a:rPr lang="en-US" altLang="zh-TW" dirty="0"/>
              <a:t>:</a:t>
            </a:r>
            <a:r>
              <a:rPr lang="zh-TW" altLang="en-US" dirty="0"/>
              <a:t>政府沒錢</a:t>
            </a:r>
            <a:endParaRPr lang="en-US" altLang="zh-TW" dirty="0"/>
          </a:p>
          <a:p>
            <a:r>
              <a:rPr lang="zh-TW" altLang="en-US" dirty="0"/>
              <a:t>我願意出一千萬元做為獎金，是否能立刻執行“反詐騙領獎金”的活動？</a:t>
            </a:r>
            <a:endParaRPr lang="en-US" altLang="zh-TW" dirty="0"/>
          </a:p>
          <a:p>
            <a:r>
              <a:rPr lang="zh-TW" altLang="en-US" dirty="0"/>
              <a:t>預防科組長吳榮楷說要行文請示上級，需時三個月。</a:t>
            </a:r>
            <a:endParaRPr lang="en-US" altLang="zh-TW" dirty="0"/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年受害案件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28,494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損失金額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6,128,686,617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三個月受害案件 </a:t>
            </a:r>
            <a:r>
              <a:rPr lang="en-US" altLang="zh-TW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7,124</a:t>
            </a:r>
            <a:r>
              <a:rPr lang="zh-TW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損失金額</a:t>
            </a:r>
            <a:r>
              <a:rPr lang="en-US" altLang="zh-TW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15.32</a:t>
            </a:r>
            <a:r>
              <a:rPr lang="zh-TW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億元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sz="2600" b="1" dirty="0"/>
              <a:t>2010</a:t>
            </a:r>
            <a:r>
              <a:rPr lang="zh-TW" altLang="en-US" sz="2600" b="1" dirty="0"/>
              <a:t>年結束了一切恢復原狀！</a:t>
            </a:r>
            <a:endParaRPr lang="en-US" altLang="zh-TW" sz="2600" b="1" dirty="0"/>
          </a:p>
          <a:p>
            <a:endParaRPr lang="zh-TW" altLang="en-US" dirty="0"/>
          </a:p>
          <a:p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EF0C9F85-41BA-0313-6687-9FAD17FD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74898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5">
            <a:extLst>
              <a:ext uri="{FF2B5EF4-FFF2-40B4-BE49-F238E27FC236}">
                <a16:creationId xmlns:a16="http://schemas.microsoft.com/office/drawing/2014/main" id="{AC88CA8D-D812-B489-8853-59DBD5D4F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/>
              <a:t>警政署拒絕改革的原因？不敢想下去！</a:t>
            </a:r>
          </a:p>
        </p:txBody>
      </p:sp>
      <p:sp>
        <p:nvSpPr>
          <p:cNvPr id="37891" name="Rectangle 6">
            <a:extLst>
              <a:ext uri="{FF2B5EF4-FFF2-40B4-BE49-F238E27FC236}">
                <a16:creationId xmlns:a16="http://schemas.microsoft.com/office/drawing/2014/main" id="{A2735322-CE9C-3F22-E8E0-9333567A1A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6738" y="1989138"/>
            <a:ext cx="8001000" cy="4679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6611E13-42C6-5322-D399-45B169501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結論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50036DEC-93FC-F434-293F-AF45E43438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2600"/>
              <a:t>最後一次建言，</a:t>
            </a:r>
            <a:r>
              <a:rPr lang="en-US" altLang="zh-TW" sz="2600"/>
              <a:t>2015.2.5.</a:t>
            </a:r>
            <a:r>
              <a:rPr lang="zh-TW" altLang="en-US" sz="2600"/>
              <a:t>「將電話詐騙變成賠本生意」記者會，由台聯立委周倪安主持，刑事警察局陳柏文副局長、刑警局預防科長陳慧中、法務部檢察司游麗鈴科長、金管會銀行局陳瑞榮副組長等列席。結論：拿回去研究。</a:t>
            </a:r>
          </a:p>
          <a:p>
            <a:r>
              <a:rPr lang="zh-TW" altLang="en-US" sz="2600"/>
              <a:t>請柯市長開一個「讓電話詐騙走入歷史」記者會，</a:t>
            </a:r>
            <a:r>
              <a:rPr lang="zh-TW" altLang="en-US" sz="2600" b="1">
                <a:solidFill>
                  <a:srgbClr val="FF3300"/>
                </a:solidFill>
              </a:rPr>
              <a:t>保證</a:t>
            </a:r>
            <a:r>
              <a:rPr lang="zh-TW" altLang="en-US" sz="2600"/>
              <a:t>凡檢舉而破獲人頭帳戶者發一萬元獎金，凡檢舉而逮捕車手，逮捕一人發一萬元獎金，逮捕二人發二萬元獎金。</a:t>
            </a:r>
          </a:p>
          <a:p>
            <a:endParaRPr lang="en-US" altLang="zh-TW" sz="2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>
            <a:extLst>
              <a:ext uri="{FF2B5EF4-FFF2-40B4-BE49-F238E27FC236}">
                <a16:creationId xmlns:a16="http://schemas.microsoft.com/office/drawing/2014/main" id="{2E17BF4C-6911-F802-C74F-7DFD7C214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我的期望</a:t>
            </a:r>
          </a:p>
        </p:txBody>
      </p:sp>
      <p:sp>
        <p:nvSpPr>
          <p:cNvPr id="24579" name="內容版面配置區 2">
            <a:extLst>
              <a:ext uri="{FF2B5EF4-FFF2-40B4-BE49-F238E27FC236}">
                <a16:creationId xmlns:a16="http://schemas.microsoft.com/office/drawing/2014/main" id="{61D699C2-46B6-708B-8BFA-C8CC5503D6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dirty="0"/>
              <a:t>如果扶輪社或一個有知名度的慈善組織能成立一個</a:t>
            </a:r>
            <a:r>
              <a:rPr lang="en-US" altLang="zh-TW" sz="3600" dirty="0"/>
              <a:t>【</a:t>
            </a:r>
            <a:r>
              <a:rPr lang="zh-TW" altLang="en-US" sz="3600" dirty="0"/>
              <a:t>終結電話詐騙基金</a:t>
            </a:r>
            <a:r>
              <a:rPr lang="en-US" altLang="zh-TW" sz="3600" dirty="0"/>
              <a:t>】</a:t>
            </a:r>
            <a:r>
              <a:rPr lang="zh-TW" altLang="en-US" sz="3600" dirty="0"/>
              <a:t>將電話詐騙一槍斃命！結束這個肆虐台灣四分之一世紀荒謬的悲劇。</a:t>
            </a:r>
            <a:endParaRPr lang="en-US" altLang="zh-TW" sz="36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524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標題 3">
            <a:extLst>
              <a:ext uri="{FF2B5EF4-FFF2-40B4-BE49-F238E27FC236}">
                <a16:creationId xmlns:a16="http://schemas.microsoft.com/office/drawing/2014/main" id="{E86B3A6B-2AEC-EBC0-007F-4CF094A7E8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650" name="內容版面配置區 2">
            <a:extLst>
              <a:ext uri="{FF2B5EF4-FFF2-40B4-BE49-F238E27FC236}">
                <a16:creationId xmlns:a16="http://schemas.microsoft.com/office/drawing/2014/main" id="{E805CBEC-4872-AE3E-E41A-79D2B126DA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2852738"/>
            <a:ext cx="7010400" cy="21764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7200"/>
              <a:t>謝謝！</a:t>
            </a:r>
          </a:p>
        </p:txBody>
      </p:sp>
    </p:spTree>
    <p:extLst>
      <p:ext uri="{BB962C8B-B14F-4D97-AF65-F5344CB8AC3E}">
        <p14:creationId xmlns:p14="http://schemas.microsoft.com/office/powerpoint/2010/main" val="160870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2292563950602">
            <a:extLst>
              <a:ext uri="{FF2B5EF4-FFF2-40B4-BE49-F238E27FC236}">
                <a16:creationId xmlns:a16="http://schemas.microsoft.com/office/drawing/2014/main" id="{8B49B5A4-4B64-A347-63C4-CF178474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6042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4" descr="2292563950602">
            <a:extLst>
              <a:ext uri="{FF2B5EF4-FFF2-40B4-BE49-F238E27FC236}">
                <a16:creationId xmlns:a16="http://schemas.microsoft.com/office/drawing/2014/main" id="{94D4EB9B-8E4F-B206-EA93-AA2736B7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6042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C:\Users\User\Desktop\IMG-0564.jpg">
            <a:extLst>
              <a:ext uri="{FF2B5EF4-FFF2-40B4-BE49-F238E27FC236}">
                <a16:creationId xmlns:a16="http://schemas.microsoft.com/office/drawing/2014/main" id="{64B72E36-306F-B6F0-29E6-3BD88655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C:\Users\User\Desktop\IMG-0569.PNG">
            <a:extLst>
              <a:ext uri="{FF2B5EF4-FFF2-40B4-BE49-F238E27FC236}">
                <a16:creationId xmlns:a16="http://schemas.microsoft.com/office/drawing/2014/main" id="{4CF01ADC-9760-593D-CBF3-2BEEB225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C:\Users\User\Desktop\IMG-0570.PNG">
            <a:extLst>
              <a:ext uri="{FF2B5EF4-FFF2-40B4-BE49-F238E27FC236}">
                <a16:creationId xmlns:a16="http://schemas.microsoft.com/office/drawing/2014/main" id="{EC68D72D-8CD1-A150-A09D-1D8399F3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333375"/>
            <a:ext cx="9793288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C:\Users\User\Desktop\IMG-0565.jpg">
            <a:extLst>
              <a:ext uri="{FF2B5EF4-FFF2-40B4-BE49-F238E27FC236}">
                <a16:creationId xmlns:a16="http://schemas.microsoft.com/office/drawing/2014/main" id="{31A84A4F-1995-07E7-4E02-7F8CB346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0"/>
            <a:ext cx="536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1823</Words>
  <Application>Microsoft Macintosh PowerPoint</Application>
  <PresentationFormat>如螢幕大小 (4:3)</PresentationFormat>
  <Paragraphs>209</Paragraphs>
  <Slides>46</Slides>
  <Notes>1</Notes>
  <HiddenSlides>6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Verdana</vt:lpstr>
      <vt:lpstr>Wingdings</vt:lpstr>
      <vt:lpstr>Office 佈景主題</vt:lpstr>
      <vt:lpstr>   5070樂活論壇             </vt:lpstr>
      <vt:lpstr>一、什麼樣的人會被騙？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二、有多嚴重？</vt:lpstr>
      <vt:lpstr>PowerPoint 簡報</vt:lpstr>
      <vt:lpstr>詐欺犯罪相關統計數據〈周倪安立委記者會〉</vt:lpstr>
      <vt:lpstr>2008年電話詐騙實際發生情況</vt:lpstr>
      <vt:lpstr>2010年6月21日偵破兩岸治安史上最大規模的“跨境詐騙犯罪集團” ，6000萬贓款藏騙子宅中一面牆內。 </vt:lpstr>
      <vt:lpstr>三  政府防詐騙辦法</vt:lpstr>
      <vt:lpstr> 165防詐騙專線   </vt:lpstr>
      <vt:lpstr>電話詐騙發現新大陸─中國大陸</vt:lpstr>
      <vt:lpstr>四、除弊政策的好壞</vt:lpstr>
      <vt:lpstr>Eric Maskin 機制設定〈2007諾貝爾經濟獎〉</vt:lpstr>
      <vt:lpstr>預防詐騙vs消滅詐騙</vt:lpstr>
      <vt:lpstr>『反詐騙 領獎金』記者會</vt:lpstr>
      <vt:lpstr>為什麼能讓電話詐騙變成賠本生意？</vt:lpstr>
      <vt:lpstr>三、消滅電話詐騙政策</vt:lpstr>
      <vt:lpstr>需要多少錢發獎金？</vt:lpstr>
      <vt:lpstr> 我對民進黨政府建言 投書自由時報8篇2006.7.13. – 2007.11.8.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我對國民黨馬政府建言</vt:lpstr>
      <vt:lpstr>建議過程的困難〈上〉</vt:lpstr>
      <vt:lpstr>讓電話詐騙集團破產！</vt:lpstr>
      <vt:lpstr>PowerPoint 簡報</vt:lpstr>
      <vt:lpstr>PowerPoint 簡報</vt:lpstr>
      <vt:lpstr>警政署回覆遲緩且全盤否決</vt:lpstr>
      <vt:lpstr>PowerPoint 簡報</vt:lpstr>
      <vt:lpstr>刑事警察局劉柏良副局長再議</vt:lpstr>
      <vt:lpstr>警政署拒絕改革的原因？不敢想下去！</vt:lpstr>
      <vt:lpstr>結論</vt:lpstr>
      <vt:lpstr>我的期望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興利沒輒  除弊無方  台灣如何走下去？</dc:title>
  <dc:creator>Kao</dc:creator>
  <cp:lastModifiedBy>為邦 高</cp:lastModifiedBy>
  <cp:revision>103</cp:revision>
  <dcterms:created xsi:type="dcterms:W3CDTF">2014-11-15T02:05:27Z</dcterms:created>
  <dcterms:modified xsi:type="dcterms:W3CDTF">2024-03-26T07:48:38Z</dcterms:modified>
</cp:coreProperties>
</file>